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3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6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1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2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2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3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38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41040" cy="124351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3" name="PlaceHolder 39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27720" cy="4056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2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4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4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44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46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4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5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5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254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256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258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2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23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232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234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236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840" cy="12463560"/>
          </a:xfrm>
          <a:prstGeom prst="rect">
            <a:avLst/>
          </a:prstGeom>
        </p:spPr>
      </p:sp>
      <p:sp>
        <p:nvSpPr>
          <p:cNvPr id="238" name="CustomShape 2"/>
          <p:cNvSpPr/>
          <p:nvPr/>
        </p:nvSpPr>
        <p:spPr>
          <a:xfrm>
            <a:off x="685800" y="4343400"/>
            <a:ext cx="5456160" cy="408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76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4280" y="3701160"/>
            <a:ext cx="786276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4280" y="370116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703400" y="370116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332880" y="139968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991120" y="139968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4280" y="370116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332880" y="370116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991120" y="370116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74280" y="1399680"/>
            <a:ext cx="7862760" cy="440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76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2760" cy="373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74280" y="370116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4280" y="1399680"/>
            <a:ext cx="7862760" cy="440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703400" y="370116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74280" y="3701160"/>
            <a:ext cx="786276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76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74280" y="3701160"/>
            <a:ext cx="786276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74280" y="370116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703400" y="370116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332880" y="139968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991120" y="139968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74280" y="370116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332880" y="370116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5991120" y="3701160"/>
            <a:ext cx="253152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76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62760" cy="373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4280" y="370116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703400" y="370116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28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03400" y="1399680"/>
            <a:ext cx="383688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4280" y="3701160"/>
            <a:ext cx="7862760" cy="2101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167680" cy="993960"/>
            <a:chOff x="189000" y="368280"/>
            <a:chExt cx="8167680" cy="99396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360" cy="99396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16768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62760" cy="80640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4280" y="1399680"/>
            <a:ext cx="7862760" cy="44053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1280" y="6163920"/>
            <a:ext cx="1846080" cy="3985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th-TH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&lt;date/time&gt;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8000" y="6163920"/>
            <a:ext cx="2836800" cy="3985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3640" y="6163920"/>
            <a:ext cx="1846440" cy="3985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fld id="{7F0F382D-A9B0-4C31-B34D-0BD985995906}" type="slidenum"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8950320" cy="993960"/>
            <a:chOff x="0" y="2438280"/>
            <a:chExt cx="8950320" cy="99396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652320" cy="416160"/>
              <a:chOff x="290520" y="2546280"/>
              <a:chExt cx="652320" cy="41616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379440" cy="4161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269640" cy="41616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678960" cy="416160"/>
              <a:chOff x="414360" y="2968560"/>
              <a:chExt cx="678960" cy="41616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161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09960" cy="41616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501480" cy="3636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360" cy="9939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59800"/>
              <a:ext cx="863424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360" y="1676520"/>
            <a:ext cx="7713720" cy="1403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720" y="6248160"/>
            <a:ext cx="1846080" cy="3985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th-TH" sz="1400" spc="-1" strike="noStrike">
                <a:solidFill>
                  <a:srgbClr val="1c1c1c"/>
                </a:solidFill>
                <a:latin typeface="Tahoma"/>
                <a:ea typeface="Tahoma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9000" y="6248160"/>
            <a:ext cx="2836800" cy="3985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46440" cy="3985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fld id="{B1278CAE-FED8-4334-BEAA-927899209696}" type="slidenum">
              <a:rPr b="0" lang="en-US" sz="1400" spc="-1" strike="noStrike">
                <a:solidFill>
                  <a:srgbClr val="1c1c1c"/>
                </a:solidFill>
                <a:latin typeface="Tahoma"/>
                <a:ea typeface="Tahoma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170920" cy="4467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990720" y="1676160"/>
            <a:ext cx="74469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HTTP in Action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44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44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Experience HTTP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1280" y="259920"/>
            <a:ext cx="7864560" cy="8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Let's Send a Form, too!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74640" y="1400040"/>
            <a:ext cx="7864560" cy="518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After the &lt;h1&gt;Hello Web Surfer&lt;/h1&gt;, let's send a form: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&lt;form method="POST"&gt;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&lt;label&gt;What's your name?&lt;/label&gt;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&lt;input type="text" name="username" /&gt;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&lt;br/&gt;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&lt;button type="submit"&gt;Send&lt;/button&gt;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&lt;/form&gt;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i="1" lang="en-US" sz="2400" spc="-1" strike="noStrike">
                <a:solidFill>
                  <a:srgbClr val="ff00ff"/>
                </a:solidFill>
                <a:latin typeface="Arial"/>
              </a:rPr>
              <a:t>&lt;---- End the transmission by pressing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</a:t>
            </a:r>
            <a:r>
              <a:rPr b="0" lang="en-US" sz="2400" spc="-1" strike="noStrike">
                <a:solidFill>
                  <a:srgbClr val="ff00ff"/>
                </a:solidFill>
                <a:latin typeface="Arial"/>
              </a:rPr>
              <a:t>CTRL-D or CTRL-Z (Windows) or CTRL-C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1457280" y="1279440"/>
            <a:ext cx="6772320" cy="2990880"/>
          </a:xfrm>
          <a:prstGeom prst="rect">
            <a:avLst/>
          </a:prstGeom>
          <a:ln>
            <a:noFill/>
          </a:ln>
        </p:spPr>
      </p:pic>
      <p:sp>
        <p:nvSpPr>
          <p:cNvPr id="162" name="TextShape 1"/>
          <p:cNvSpPr txBox="1"/>
          <p:nvPr/>
        </p:nvSpPr>
        <p:spPr>
          <a:xfrm>
            <a:off x="611280" y="259920"/>
            <a:ext cx="7864560" cy="8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 You See the Form?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74640" y="4022640"/>
            <a:ext cx="7864560" cy="2378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1280" algn="ctr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Don't press "Send" yet!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need to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restart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ncat to listen for the form response: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ncat  -v -l -p 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11280" y="259920"/>
            <a:ext cx="7864560" cy="8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Restart ncat, then Send a Reply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730080" y="3336480"/>
            <a:ext cx="7864560" cy="269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1280" algn="ctr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press "Send", what does ncat show?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1736640" y="1068480"/>
            <a:ext cx="5486400" cy="1987560"/>
          </a:xfrm>
          <a:prstGeom prst="rect">
            <a:avLst/>
          </a:prstGeom>
          <a:ln>
            <a:noFill/>
          </a:ln>
        </p:spPr>
      </p:pic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65040" y="68040"/>
            <a:ext cx="8321760" cy="11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Form sends "POST" request with body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3716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Unlike "GET", "POST" request can have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data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639720" y="2560680"/>
            <a:ext cx="8047080" cy="2803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POST /makemyday HTTP/1.1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Host: localhost:8080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Connection: keep-alive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Content-Length: 16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Content-Type: application/x-www-form-urlencoded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Referer: http://localhost:8080/makemyday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username=Dilbert        </a:t>
            </a:r>
            <a:r>
              <a:rPr b="0" lang="en-US" sz="2000" spc="-1" strike="noStrike">
                <a:solidFill>
                  <a:srgbClr val="ff00ff"/>
                </a:solidFill>
                <a:latin typeface="Courier New"/>
              </a:rPr>
              <a:t>&lt;----- form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11280" y="259920"/>
            <a:ext cx="7864560" cy="8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Your Turn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74640" y="1400040"/>
            <a:ext cx="7864560" cy="4407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41280" algn="ctr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Use ncat to send a personal greeting to the web browser.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Send an HTTP 200 or 201 response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In the "body", send a greeting with the user's name.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41280">
              <a:lnSpc>
                <a:spcPct val="100000"/>
              </a:lnSpc>
              <a:spcBef>
                <a:spcPts val="595"/>
              </a:spcBef>
              <a:spcAft>
                <a:spcPts val="567"/>
              </a:spcAft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Press Ctrl-D or Ctrl-Z (windows) or Ctrl-C to end the transmission (otherwise, browser will wait for more data).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10920" y="260280"/>
            <a:ext cx="7862760" cy="80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2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674280" y="1399680"/>
            <a:ext cx="7862760" cy="44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does a </a:t>
            </a:r>
            <a:r>
              <a:rPr b="0" i="1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real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web server send?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74280" y="1392120"/>
            <a:ext cx="7921800" cy="491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Now we know what a request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from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 web browser looks 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does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real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reply from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real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web server look like?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184320"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822240" y="3292560"/>
            <a:ext cx="2835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ncat as web 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39720" y="4206960"/>
            <a:ext cx="3382920" cy="17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 ncat -v hostname 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GET /   HTTP/1.1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5578560" y="4094280"/>
            <a:ext cx="2813040" cy="1758960"/>
          </a:xfrm>
          <a:prstGeom prst="rect">
            <a:avLst/>
          </a:prstGeom>
          <a:ln>
            <a:noFill/>
          </a:ln>
        </p:spPr>
      </p:pic>
      <p:sp>
        <p:nvSpPr>
          <p:cNvPr id="179" name="Line 5"/>
          <p:cNvSpPr/>
          <p:nvPr/>
        </p:nvSpPr>
        <p:spPr>
          <a:xfrm>
            <a:off x="4114800" y="5121360"/>
            <a:ext cx="1463760" cy="144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6"/>
          <p:cNvSpPr/>
          <p:nvPr/>
        </p:nvSpPr>
        <p:spPr>
          <a:xfrm>
            <a:off x="5486400" y="3200400"/>
            <a:ext cx="2835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www.cpe.ku.ac.th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64680" y="259920"/>
            <a:ext cx="841212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Exercise 2: Use ncat to send http request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74280" y="1392120"/>
            <a:ext cx="8286840" cy="52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Send an HTTP request to http://cpe.www.ku.ac.th/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must enter the HTTP request yourself 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cmd&gt; ncat -v www.cpe.ku.ac.th 80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GET / HTTP/1.1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Host: www.cpe.ku.ac.th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(enter a blank line)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-v means verbose. Netcat will print a message when you are connected.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Another way: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curl -v http://www.cpe.ku.ac.th/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curl can also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does server's reply mean?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674280" y="1392120"/>
            <a:ext cx="7921800" cy="528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does the reply mean?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HTTP/1.1 301 Moved Permanently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Server: nginx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Location: https://www.cpe.ku.ac.th/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Content-Length: 178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Content-Type: text/html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...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 (more header and body)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Status codes 301, 302, and 303 are redirects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web browser will automatically go to the new URL.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Server "leaked" some info: it's running nginx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1843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11280" y="260280"/>
            <a:ext cx="7883280" cy="82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Plain "http" sites are hard to find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674640" y="1255680"/>
            <a:ext cx="8104320" cy="523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Entire web is moving to https only.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http requests are redirected to an https URL.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there are a few.  Try: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www.rd.go.th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ncat -v www.rd.go.th 80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worked in 2021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GET / HTTP/1.1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Host: www.rd.go.th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does the response say?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Whose web site is this?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11280" y="260280"/>
            <a:ext cx="7883280" cy="82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Exercises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620280" y="1216080"/>
            <a:ext cx="7883640" cy="5184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See what a web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browser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really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sends.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84280" indent="-56844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ncat as HTTP server to receive requests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See what a web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server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really sends.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484280" indent="-56844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ncat as web client.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Send a request to a web server.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6496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400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Redirect a web browser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using HTTP response codes and Location header.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11280" y="259920"/>
            <a:ext cx="7866000" cy="80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we </a:t>
            </a: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redirect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a web browser?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674640" y="1400040"/>
            <a:ext cx="7866000" cy="70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9840"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See what a request from a web browser really looks 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1096920" y="3017880"/>
            <a:ext cx="1455840" cy="1349280"/>
          </a:xfrm>
          <a:prstGeom prst="rect">
            <a:avLst/>
          </a:prstGeom>
          <a:ln>
            <a:noFill/>
          </a:ln>
        </p:spPr>
      </p:pic>
      <p:sp>
        <p:nvSpPr>
          <p:cNvPr id="190" name="CustomShape 3"/>
          <p:cNvSpPr/>
          <p:nvPr/>
        </p:nvSpPr>
        <p:spPr>
          <a:xfrm>
            <a:off x="914400" y="2028960"/>
            <a:ext cx="21034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 Browser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5668920" y="2011320"/>
            <a:ext cx="283536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ncat as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5394240" y="3033720"/>
            <a:ext cx="3292560" cy="17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 ncat -v -l -p 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302 Moved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Location: facebook.com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Line 6"/>
          <p:cNvSpPr/>
          <p:nvPr/>
        </p:nvSpPr>
        <p:spPr>
          <a:xfrm>
            <a:off x="2743200" y="3352680"/>
            <a:ext cx="2468520" cy="180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7"/>
          <p:cNvSpPr/>
          <p:nvPr/>
        </p:nvSpPr>
        <p:spPr>
          <a:xfrm>
            <a:off x="2598840" y="2805120"/>
            <a:ext cx="270504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http://localhost:8080/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Line 8"/>
          <p:cNvSpPr/>
          <p:nvPr/>
        </p:nvSpPr>
        <p:spPr>
          <a:xfrm flipH="1">
            <a:off x="2739960" y="3976560"/>
            <a:ext cx="2384640" cy="180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2651040" y="3519360"/>
            <a:ext cx="270504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302 Moved Temporarily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2"/>
          <a:stretch/>
        </p:blipFill>
        <p:spPr>
          <a:xfrm>
            <a:off x="4700520" y="5291280"/>
            <a:ext cx="2614680" cy="1474560"/>
          </a:xfrm>
          <a:prstGeom prst="rect">
            <a:avLst/>
          </a:prstGeom>
          <a:ln>
            <a:noFill/>
          </a:ln>
        </p:spPr>
      </p:pic>
      <p:sp>
        <p:nvSpPr>
          <p:cNvPr id="198" name="Line 10"/>
          <p:cNvSpPr/>
          <p:nvPr/>
        </p:nvSpPr>
        <p:spPr>
          <a:xfrm>
            <a:off x="2552760" y="4297320"/>
            <a:ext cx="2146320" cy="155412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1"/>
          <p:cNvSpPr/>
          <p:nvPr/>
        </p:nvSpPr>
        <p:spPr>
          <a:xfrm>
            <a:off x="3108240" y="4572000"/>
            <a:ext cx="169884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redirect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We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Redirect a Browser?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582120" y="1371240"/>
            <a:ext cx="8379000" cy="49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Exercise:  Use ncat to redirect web requests to Facebook.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Start ncat in listening (server) mode: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ncat -v -l -p 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Use a web browser, goto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http://localhost:8080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1843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Redirect the Browser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545760" y="1371240"/>
            <a:ext cx="8196120" cy="475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 Redirect the browser to Facebook (or anyplace).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Send status code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302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Moved Temporarily (</a:t>
            </a:r>
            <a:r>
              <a:rPr b="1" lang="en-US" sz="2400" spc="-1" strike="noStrike">
                <a:solidFill>
                  <a:srgbClr val="ce181e"/>
                </a:solidFill>
                <a:latin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301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ncat -v -l -p 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Listening on 0.0.0.0 (family 0, port 80)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Connection from localhost 44240 received!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HTTP/1.1 302 Don't Bother 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Location: https://facebook.com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(blank line)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1843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40"/>
                <a:tab algn="l" pos="360360"/>
                <a:tab algn="l" pos="718920"/>
                <a:tab algn="l" pos="1077840"/>
                <a:tab algn="l" pos="1436400"/>
                <a:tab algn="l" pos="1795320"/>
                <a:tab algn="l" pos="2153880"/>
                <a:tab algn="l" pos="2514600"/>
                <a:tab algn="l" pos="2871720"/>
                <a:tab algn="l" pos="3230280"/>
                <a:tab algn="l" pos="3589200"/>
                <a:tab algn="l" pos="3947760"/>
                <a:tab algn="l" pos="4306680"/>
                <a:tab algn="l" pos="4665600"/>
                <a:tab algn="l" pos="5029200"/>
                <a:tab algn="l" pos="5384520"/>
                <a:tab algn="l" pos="5741640"/>
                <a:tab algn="l" pos="6100560"/>
                <a:tab algn="l" pos="6459480"/>
                <a:tab algn="l" pos="6818040"/>
                <a:tab algn="l" pos="6833880"/>
                <a:tab algn="l" pos="7194240"/>
                <a:tab algn="l" pos="7554600"/>
                <a:tab algn="l" pos="7914960"/>
                <a:tab algn="l" pos="8238960"/>
                <a:tab algn="l" pos="8597880"/>
                <a:tab algn="l" pos="8956440"/>
                <a:tab algn="l" pos="9315360"/>
                <a:tab algn="l" pos="9673920"/>
                <a:tab algn="l" pos="10032840"/>
                <a:tab algn="l" pos="1039176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914400" y="5246640"/>
            <a:ext cx="7772400" cy="118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If you send status code 301 (Moved Permanently) the web browser will </a:t>
            </a:r>
            <a:r>
              <a:rPr b="0" i="1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always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go to Facebook instead of localhost.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Did the Browser obey your redirect?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528120" y="1226880"/>
            <a:ext cx="8047080" cy="53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Browser should follow 302 Redirect to new Location.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also send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the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response body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case the browser doesn't follow the redirect.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HTTP/1.1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302 Sorry, humans not allowed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Location: https://facebook.com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Content-type: text/plain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Only robots allowed.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Try https://facebook.com instead. :-)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11280" y="260280"/>
            <a:ext cx="7883280" cy="82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Optional Exercises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674280" y="1399680"/>
            <a:ext cx="7883640" cy="442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Redirect a friend's web browser.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Redirect from inside a web page.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How many requests on a page?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View page-load statistics using Chrome or Firefox Developer Tools.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55600" indent="-484200"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see how much stuff is downloaded for a single page!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611280" y="439560"/>
            <a:ext cx="7921440" cy="86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you Redirect your Friend's Browser?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582120" y="1371240"/>
            <a:ext cx="7921800" cy="53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you get a friend to connect to your ncat server,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redirect his browser to facebook.com?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issues: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Friend needs to know your IP address.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Type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ifconfig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or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ipconfig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view it.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Your TCP port must not be blocked by firewall running on your computer.  Windows: use Control Panel to create an exception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KUWIN may block wifi-to-wifi connections (called Wifi isolation)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1843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Redirect inside a Web Page?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674280" y="1399680"/>
            <a:ext cx="7891560" cy="1708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some situations you may want to use redirect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a single web page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also add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delay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display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text message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822240" y="3017880"/>
            <a:ext cx="7589880" cy="320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14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&lt;html&gt;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&lt;head&gt;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&lt;meta http-equiv="refresh"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content="5; URL='https://facebook.com'" /&gt;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&lt;/head&gt;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&lt;body&gt;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&lt;h2&gt;You will be redirected in 5 seconds.&lt;/h2&gt;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&lt;/body&gt;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38040"/>
                <a:tab algn="l" pos="695160"/>
                <a:tab algn="l" pos="1054080"/>
                <a:tab algn="l" pos="1412640"/>
                <a:tab algn="l" pos="1771560"/>
                <a:tab algn="l" pos="2130120"/>
                <a:tab algn="l" pos="2489040"/>
                <a:tab algn="l" pos="2847960"/>
                <a:tab algn="l" pos="3206520"/>
                <a:tab algn="l" pos="3565440"/>
                <a:tab algn="l" pos="3924000"/>
                <a:tab algn="l" pos="4282920"/>
                <a:tab algn="l" pos="4641840"/>
                <a:tab algn="l" pos="5000400"/>
                <a:tab algn="l" pos="5359320"/>
                <a:tab algn="l" pos="5717880"/>
                <a:tab algn="l" pos="6076800"/>
                <a:tab algn="l" pos="6435720"/>
                <a:tab algn="l" pos="6794280"/>
                <a:tab algn="l" pos="7153200"/>
                <a:tab algn="l" pos="75117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&lt;/html&gt;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One page, many http requests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5" name="TextShape 2"/>
          <p:cNvSpPr txBox="1"/>
          <p:nvPr/>
        </p:nvSpPr>
        <p:spPr>
          <a:xfrm>
            <a:off x="674280" y="1399680"/>
            <a:ext cx="8194680" cy="613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How many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HTTP requests are needed to show this page?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639720" y="1998720"/>
            <a:ext cx="8029440" cy="421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&lt;HTML&gt;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stylesheet.css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&lt;!-- Bootstrap makes my page look cool. --&gt;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&lt;link rel="stylesheet" href="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https://maxcdn.bootstrapcdn.com/bootstrap/3.3.7/css/bootstrap.min.css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&lt;BODY&gt;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&lt;h1&gt;My vacation&lt;/h1&gt;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&lt;p&gt;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For vacation we went to &lt;a href=”</a:t>
            </a:r>
            <a:r>
              <a:rPr b="0" lang="en-US" sz="1800" spc="-1" strike="noStrike">
                <a:solidFill>
                  <a:srgbClr val="000080"/>
                </a:solidFill>
                <a:latin typeface="Arial"/>
                <a:ea typeface="Arial"/>
              </a:rPr>
              <a:t>http://www.unseen.com/bangkok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”&gt;Bangkok&lt;/a&gt;.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We visited &lt;em&gt;Wat Phra Kaeo&lt;/em&gt;, and took this photo: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&lt;br/&gt;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3560" indent="-163440">
              <a:spcBef>
                <a:spcPts val="224"/>
              </a:spcBef>
              <a:tabLst>
                <a:tab algn="l" pos="0"/>
                <a:tab algn="l" pos="218880"/>
                <a:tab algn="l" pos="576000"/>
                <a:tab algn="l" pos="934920"/>
                <a:tab algn="l" pos="1293480"/>
                <a:tab algn="l" pos="1652400"/>
                <a:tab algn="l" pos="2011320"/>
                <a:tab algn="l" pos="2369880"/>
                <a:tab algn="l" pos="2728800"/>
                <a:tab algn="l" pos="3087360"/>
                <a:tab algn="l" pos="3446280"/>
                <a:tab algn="l" pos="3805200"/>
                <a:tab algn="l" pos="4163760"/>
                <a:tab algn="l" pos="4522680"/>
                <a:tab algn="l" pos="4881240"/>
                <a:tab algn="l" pos="5240160"/>
                <a:tab algn="l" pos="5599080"/>
                <a:tab algn="l" pos="5957640"/>
                <a:tab algn="l" pos="6316560"/>
                <a:tab algn="l" pos="6675120"/>
                <a:tab algn="l" pos="7034040"/>
                <a:tab algn="l" pos="73929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&lt;IMG src="</a:t>
            </a:r>
            <a:r>
              <a:rPr b="0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images/watprakaew.jpeg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" alt="Wat Phra Keao"/&gt;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How Many Requests to Load a Site?</a:t>
            </a:r>
            <a:endParaRPr b="0" lang="en-US" sz="32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674280" y="1399680"/>
            <a:ext cx="7891560" cy="5000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web developer tools to see requests, size, &amp;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Chrome: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From "dots" menu choose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More Tools -&gt; Developer Tools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In "Developer Tools" window, choose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Network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tab.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Check the box:  [x] Disable cache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In Chrome, enter a URL (such as dailynews.co.th)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many requests?    How many MB?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For just one web page!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182160" y="77400"/>
            <a:ext cx="8869320" cy="1190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network stats for www.dailynews.co.th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19080" y="1463760"/>
            <a:ext cx="9144000" cy="462744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914400" y="6218280"/>
            <a:ext cx="740736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201 requests, 2.5 MB transferred, 6.2 MB resources, Load: 9.04s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Line 3"/>
          <p:cNvSpPr/>
          <p:nvPr/>
        </p:nvSpPr>
        <p:spPr>
          <a:xfrm flipH="1" flipV="1">
            <a:off x="436320" y="6070680"/>
            <a:ext cx="406440" cy="35064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ncat - tool to send &amp; receive TCP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74280" y="1391760"/>
            <a:ext cx="7921800" cy="510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ncat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tool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lets you: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535040" indent="-5857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manually send and receive TCP packets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535040" indent="-58572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 a server that accepts client connections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netcat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(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nc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is included on Linux and Mac OSX.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ncat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 is newer implementation that supports SSL/TLS.  Available for Mac, Linux, and Windows.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https://nmap.org/ncat/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Download executable app as a ZIP file (install yourself) or Windows setup file.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11280" y="260280"/>
            <a:ext cx="7867440" cy="81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More Useful HTTP Tools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74280" y="1399680"/>
            <a:ext cx="7867800" cy="4410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wget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Get one or more files via http/https.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08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Used by Zuckerberg in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The Social 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curl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Transfer data to/from a server using many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different protocols, including HTTP &amp; HTTPS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Browser Extensions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send custom HTTP requests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and see the response. Good for web services.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 use "RESTED" in Firefox and Brave.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611280" y="259920"/>
            <a:ext cx="7866000" cy="809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 anchorCtr="1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1: ncat as a HTTP server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674640" y="1400040"/>
            <a:ext cx="7866000" cy="703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9840">
              <a:spcBef>
                <a:spcPts val="598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See what a request from a web browser really looks like.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143000" y="2576520"/>
            <a:ext cx="1455840" cy="134928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1096920" y="4060800"/>
            <a:ext cx="1554120" cy="144144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914400" y="2028960"/>
            <a:ext cx="2103480" cy="45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Web Browser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5394240" y="2028960"/>
            <a:ext cx="2835360" cy="54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ncat as server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5394240" y="3033720"/>
            <a:ext cx="3017880" cy="173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&gt; ncat -v -l -p 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Line 6"/>
          <p:cNvSpPr/>
          <p:nvPr/>
        </p:nvSpPr>
        <p:spPr>
          <a:xfrm>
            <a:off x="2743200" y="3857760"/>
            <a:ext cx="2468520" cy="1440"/>
          </a:xfrm>
          <a:prstGeom prst="line">
            <a:avLst/>
          </a:prstGeom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7"/>
          <p:cNvSpPr/>
          <p:nvPr/>
        </p:nvSpPr>
        <p:spPr>
          <a:xfrm>
            <a:off x="2598840" y="3308400"/>
            <a:ext cx="270504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http://localhost:8080/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1: Use ncat as a server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74280" y="1392120"/>
            <a:ext cx="7921800" cy="491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a terminal window. run ncat (or netcat) as a TCP server listening 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port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ncat -v -l -p 8080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-l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means listen for connections,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-v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means verbose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use any free port number 1024 - 65535.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must be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root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admin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to use ports 1-1023.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2837"/>
              </a:spcBef>
              <a:buClr>
                <a:srgbClr val="3333cc"/>
              </a:buClr>
              <a:buSzPct val="60000"/>
              <a:buFont typeface="Wingdings" charset="2"/>
              <a:buChar char=""/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receive a request from a *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different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host, make sure there is no firewall blocking tcp port 8080 (or 80).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1843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684180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is my browser sending?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74280" y="1399680"/>
            <a:ext cx="7891560" cy="443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Open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web browser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send a request to ncat: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http://localhost:8080/make-my-day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(8080 is the port number ncat is listening 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Use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http:,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not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https"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(encrypted http).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you use https, the request shown in ncat window will look like gibberish.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did the ncat server receive?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74280" y="1399680"/>
            <a:ext cx="7891560" cy="50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ncat console should print something like this: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GET /make-my-day HTTP/1.1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Host: localhost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Connection: keep-alive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User-Agent: Mozilla/5.0 (X11; Linux x86_64) AppleWebKit/537.36 (KHTML, like Gecko) Chrome/69.0.3497.81 Safari/537.36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Accept: text/html,application/xhtml+xml,application/xml;q=0.9,image/webp,image/apng,*/*;q=0.8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Accept-Encoding: gzip, deflate, br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Accept-Language: en-US,en;q=0.9,th;q=0.8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Browser is Waiting for a Reply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74280" y="1400040"/>
            <a:ext cx="7891560" cy="527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You can see the browser is waiting for a reply.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We will use netcat to send a reply.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 algn="ctr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3600" spc="-1" strike="noStrike">
                <a:solidFill>
                  <a:srgbClr val="000080"/>
                </a:solidFill>
                <a:latin typeface="Arial"/>
              </a:rPr>
              <a:t>You are a human web server!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 algn="ctr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 anchorCtr="1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Send a Reply using HTTP protocol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74280" y="1400040"/>
            <a:ext cx="7891560" cy="527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4280"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the ncat window, type a reply using HTTP.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First line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must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 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HTTP/1.1 200 OK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br/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HTTP/1.1 200 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Content-type: text/html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                    </a:t>
            </a:r>
            <a:r>
              <a:rPr b="1" lang="en-US" sz="2400" spc="-1" strike="noStrike">
                <a:solidFill>
                  <a:srgbClr val="ff00ff"/>
                </a:solidFill>
                <a:latin typeface="Courier New"/>
              </a:rPr>
              <a:t>&lt;-- blank 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&lt;html&gt;&lt;body&gt;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&lt;h1&gt;Hello, Web Surfer&lt;/h1&gt;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2023-08-19T13:25:29Z</dcterms:modified>
  <cp:revision>65</cp:revision>
  <dc:subject/>
  <dc:title>Hypertext Transport Protocol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