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2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35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slide" Target="slides/slide4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09FA2C4-7A77-44CA-B6C6-BD20C9C37FC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120" cy="3428280"/>
          </a:xfrm>
          <a:prstGeom prst="rect">
            <a:avLst/>
          </a:prstGeom>
        </p:spPr>
      </p:sp>
      <p:sp>
        <p:nvSpPr>
          <p:cNvPr id="242" name="CustomShape 2"/>
          <p:cNvSpPr/>
          <p:nvPr/>
        </p:nvSpPr>
        <p:spPr>
          <a:xfrm>
            <a:off x="685800" y="4343400"/>
            <a:ext cx="5485680" cy="4114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6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7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4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78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82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4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8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86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88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7960" cy="12451680"/>
          </a:xfrm>
          <a:prstGeom prst="rect">
            <a:avLst/>
          </a:prstGeom>
        </p:spPr>
      </p:sp>
      <p:sp>
        <p:nvSpPr>
          <p:cNvPr id="290" name="CustomShape 2"/>
          <p:cNvSpPr/>
          <p:nvPr/>
        </p:nvSpPr>
        <p:spPr>
          <a:xfrm>
            <a:off x="685800" y="4343400"/>
            <a:ext cx="5444280" cy="4072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292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294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56160" cy="12450240"/>
          </a:xfrm>
          <a:prstGeom prst="rect">
            <a:avLst/>
          </a:prstGeom>
        </p:spPr>
      </p:sp>
      <p:sp>
        <p:nvSpPr>
          <p:cNvPr id="296" name="CustomShape 2"/>
          <p:cNvSpPr/>
          <p:nvPr/>
        </p:nvSpPr>
        <p:spPr>
          <a:xfrm>
            <a:off x="685800" y="4343400"/>
            <a:ext cx="5442840" cy="407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48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52200" cy="3409200"/>
          </a:xfrm>
          <a:prstGeom prst="rect">
            <a:avLst/>
          </a:prstGeom>
        </p:spPr>
      </p:sp>
      <p:sp>
        <p:nvSpPr>
          <p:cNvPr id="298" name="CustomShape 2"/>
          <p:cNvSpPr/>
          <p:nvPr/>
        </p:nvSpPr>
        <p:spPr>
          <a:xfrm>
            <a:off x="914400" y="4343400"/>
            <a:ext cx="5009400" cy="4095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0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2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4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69120" cy="12462840"/>
          </a:xfrm>
          <a:prstGeom prst="rect">
            <a:avLst/>
          </a:prstGeom>
        </p:spPr>
      </p:sp>
      <p:sp>
        <p:nvSpPr>
          <p:cNvPr id="256" name="CustomShape 2"/>
          <p:cNvSpPr/>
          <p:nvPr/>
        </p:nvSpPr>
        <p:spPr>
          <a:xfrm>
            <a:off x="685800" y="4343400"/>
            <a:ext cx="5455440" cy="4083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43120" cy="986760"/>
            <a:chOff x="0" y="2438280"/>
            <a:chExt cx="8943120" cy="98676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45480" cy="408960"/>
              <a:chOff x="290520" y="2546280"/>
              <a:chExt cx="645480" cy="40896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372240" cy="40896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262800" cy="408960"/>
              </a:xfrm>
              <a:prstGeom prst="rect">
                <a:avLst/>
              </a:prstGeom>
              <a:gradFill rotWithShape="0">
                <a:gsLst>
                  <a:gs pos="0">
                    <a:srgbClr val="3333cc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672120" cy="408960"/>
              <a:chOff x="414360" y="2968560"/>
              <a:chExt cx="672120" cy="40896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0896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03120" cy="408960"/>
              </a:xfrm>
              <a:prstGeom prst="rect">
                <a:avLst/>
              </a:prstGeom>
              <a:gradFill rotWithShape="0">
                <a:gsLst>
                  <a:gs pos="0">
                    <a:srgbClr val="ffcf01"/>
                  </a:gs>
                  <a:gs pos="100000">
                    <a:srgbClr val="ffffff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494640" cy="3567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360" cy="9867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7640"/>
              <a:ext cx="862704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0920" y="259920"/>
            <a:ext cx="7855560" cy="799560"/>
          </a:xfrm>
          <a:prstGeom prst="rect">
            <a:avLst/>
          </a:prstGeom>
        </p:spPr>
        <p:txBody>
          <a:bodyPr lIns="0" rIns="0" tIns="0" bIns="0" anchor="ctr" anchorCtr="1">
            <a:noAutofit/>
          </a:bodyPr>
          <a:p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c</a:t>
            </a:r>
            <a:r>
              <a:rPr b="0" lang="en-US" sz="1800" spc="-1" strike="noStrike">
                <a:latin typeface="Arial"/>
              </a:rPr>
              <a:t>k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d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r</a:t>
            </a:r>
            <a:r>
              <a:rPr b="0" lang="en-US" sz="1800" spc="-1" strike="noStrike">
                <a:latin typeface="Arial"/>
              </a:rPr>
              <a:t>m</a:t>
            </a:r>
            <a:r>
              <a:rPr b="0" lang="en-US" sz="1800" spc="-1" strike="noStrike">
                <a:latin typeface="Arial"/>
              </a:rPr>
              <a:t>a</a:t>
            </a:r>
            <a:r>
              <a:rPr b="0" lang="en-US" sz="1800" spc="-1" strike="noStrike">
                <a:latin typeface="Arial"/>
              </a:rPr>
              <a:t>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674640" y="1400040"/>
            <a:ext cx="7855920" cy="43984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1"/>
          <p:cNvGrpSpPr/>
          <p:nvPr/>
        </p:nvGrpSpPr>
        <p:grpSpPr>
          <a:xfrm>
            <a:off x="189000" y="368280"/>
            <a:ext cx="8160480" cy="986760"/>
            <a:chOff x="189000" y="368280"/>
            <a:chExt cx="8160480" cy="986760"/>
          </a:xfrm>
        </p:grpSpPr>
        <p:sp>
          <p:nvSpPr>
            <p:cNvPr id="49" name="CustomShape 2"/>
            <p:cNvSpPr/>
            <p:nvPr/>
          </p:nvSpPr>
          <p:spPr>
            <a:xfrm>
              <a:off x="507960" y="368280"/>
              <a:ext cx="360" cy="986760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CustomShape 3"/>
            <p:cNvSpPr/>
            <p:nvPr/>
          </p:nvSpPr>
          <p:spPr>
            <a:xfrm>
              <a:off x="189000" y="1158840"/>
              <a:ext cx="8160480" cy="36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</a:t>
            </a:r>
            <a:r>
              <a:rPr b="0" lang="en-US" sz="4400" spc="-1" strike="noStrike">
                <a:latin typeface="Arial"/>
              </a:rPr>
              <a:t>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990720" y="1676160"/>
            <a:ext cx="7446240" cy="1461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Review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Code Should be Easy to Read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74280" y="1399680"/>
            <a:ext cx="828612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Instead of: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(request,'template.html',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{'question': "who are you?", ...}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add an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i="1" lang="en-US" sz="2800" spc="-1" strike="noStrike">
                <a:solidFill>
                  <a:srgbClr val="ff0000"/>
                </a:solidFill>
                <a:latin typeface="Courier New"/>
                <a:ea typeface="Arial"/>
              </a:rPr>
              <a:t>explanatory variable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= {'question': "who are you?"}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render(request, 'template.html',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  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611280" y="274320"/>
            <a:ext cx="78904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In a "view" what is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674640" y="1109160"/>
            <a:ext cx="80114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Django "view" function looks like this: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39" name="CustomShape 3"/>
          <p:cNvSpPr/>
          <p:nvPr/>
        </p:nvSpPr>
        <p:spPr>
          <a:xfrm>
            <a:off x="674640" y="1797120"/>
            <a:ext cx="8046360" cy="4404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HttpRequest, 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request: HttpRequest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HttpResponse(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1280" y="274320"/>
            <a:ext cx="7890480" cy="83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HttpResponse?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74640" y="1109160"/>
            <a:ext cx="80114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does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 represent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674640" y="1833480"/>
            <a:ext cx="8046360" cy="4006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loader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questions = Question.objects.all()[0:10]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context = {'question_list':questions}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 \ 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loader.get_template(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'some_file'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HttpResponse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template.render(context, </a:t>
            </a:r>
            <a:r>
              <a:rPr b="1" lang="en-US" sz="2200" spc="-1" strike="noStrike">
                <a:solidFill>
                  <a:srgbClr val="800000"/>
                </a:solidFill>
                <a:latin typeface="Courier New"/>
                <a:ea typeface="DejaVu Sans"/>
              </a:rPr>
              <a:t>request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) )</a:t>
            </a: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URL Dispatching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674280" y="1039320"/>
            <a:ext cx="7890840" cy="945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Each "app" can have a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match request URLs and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dispatch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them to a "view".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674640" y="1906560"/>
            <a:ext cx="7890840" cy="4663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path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app_name is used to define a namespace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(used for "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 mapping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app_name = 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question_id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&gt;/', 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vote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Dispatch these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674280" y="1255680"/>
            <a:ext cx="7890840" cy="2256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spcAft>
                <a:spcPts val="848"/>
              </a:spcAft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80"/>
                </a:solidFill>
                <a:latin typeface="Arial"/>
                <a:ea typeface="DejaVu Sans"/>
              </a:rPr>
              <a:t>Which view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  <a:ea typeface="DejaVu Sans"/>
              </a:rPr>
              <a:t> will handle each of these requests?</a:t>
            </a:r>
            <a:endParaRPr b="0" lang="en-US" sz="26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2)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http://localhost:8000/polls/4/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3) http://localhost:8000/polls/8/vote?username=nok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4) http://localhost:8000/polls/8/vote/summary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731880" y="3474720"/>
            <a:ext cx="7890840" cy="2922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URL mapping for /polls/ app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url_patterns = [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path('', views.index,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index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path('&lt;int:question_id&gt;/',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views.detail,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detail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path('&lt;int:question_id&gt;/vote/',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views.vote, name='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voting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'),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Example: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add a link to the polls index page.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342720" indent="-3070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to "build" a URL inside a template?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639720" y="2377440"/>
            <a:ext cx="8229960" cy="3291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BAD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DejaVu Sans"/>
              </a:rPr>
              <a:t>&lt;a href="/polls/index"&gt;Back to Polls index&lt;/a&gt;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DejaVu Sans"/>
              </a:rPr>
              <a:t>GOOD TEMPLATE CODE: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'polls:index'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%}"&gt;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Back to Polls index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DejaVu Sans"/>
              </a:rPr>
              <a:t>Note that {%...%} is processed inside "..."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52" name="CustomShape 4"/>
          <p:cNvSpPr/>
          <p:nvPr/>
        </p:nvSpPr>
        <p:spPr>
          <a:xfrm>
            <a:off x="365760" y="5487840"/>
            <a:ext cx="850392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i="1" lang="en-US" sz="2800" spc="-1" strike="noStrike">
                <a:solidFill>
                  <a:srgbClr val="ff0000"/>
                </a:solidFill>
                <a:latin typeface="Arial"/>
                <a:ea typeface="DejaVu Sans"/>
              </a:rPr>
              <a:t>Why is the 2nd code better than the 1st code?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</p:txBody>
      </p:sp>
      <p:sp>
        <p:nvSpPr>
          <p:cNvPr id="153" name="CustomShape 5"/>
          <p:cNvSpPr/>
          <p:nvPr/>
        </p:nvSpPr>
        <p:spPr>
          <a:xfrm>
            <a:off x="4027320" y="3339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4" name="CustomShape 6"/>
          <p:cNvSpPr/>
          <p:nvPr/>
        </p:nvSpPr>
        <p:spPr>
          <a:xfrm>
            <a:off x="5708160" y="3339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55" name="Line 7"/>
          <p:cNvSpPr/>
          <p:nvPr/>
        </p:nvSpPr>
        <p:spPr>
          <a:xfrm flipH="1">
            <a:off x="3840480" y="3657600"/>
            <a:ext cx="365760" cy="3657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Line 8"/>
          <p:cNvSpPr/>
          <p:nvPr/>
        </p:nvSpPr>
        <p:spPr>
          <a:xfrm flipH="1">
            <a:off x="5212080" y="3657600"/>
            <a:ext cx="731520" cy="31536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Mapping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from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View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to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URL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674280" y="1292400"/>
            <a:ext cx="7890840" cy="992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4056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If a view URL requires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parameters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include them in the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url %}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. 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59" name="CustomShape 3"/>
          <p:cNvSpPr/>
          <p:nvPr/>
        </p:nvSpPr>
        <p:spPr>
          <a:xfrm>
            <a:off x="639720" y="2658960"/>
            <a:ext cx="7890840" cy="2834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question details template --&gt;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&lt;a href="{% url 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'polls:voting'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4 %}"&gt;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 for Poll 4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&lt;/a&gt;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60" name="CustomShape 4"/>
          <p:cNvSpPr/>
          <p:nvPr/>
        </p:nvSpPr>
        <p:spPr>
          <a:xfrm>
            <a:off x="731880" y="5487840"/>
            <a:ext cx="7771680" cy="1096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61" name="CustomShape 5"/>
          <p:cNvSpPr/>
          <p:nvPr/>
        </p:nvSpPr>
        <p:spPr>
          <a:xfrm>
            <a:off x="2190600" y="3843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app_name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2" name="CustomShape 6"/>
          <p:cNvSpPr/>
          <p:nvPr/>
        </p:nvSpPr>
        <p:spPr>
          <a:xfrm>
            <a:off x="4232160" y="38433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view name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3" name="Line 7"/>
          <p:cNvSpPr/>
          <p:nvPr/>
        </p:nvSpPr>
        <p:spPr>
          <a:xfrm flipV="1">
            <a:off x="3200400" y="3301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8"/>
          <p:cNvSpPr/>
          <p:nvPr/>
        </p:nvSpPr>
        <p:spPr>
          <a:xfrm flipH="1" flipV="1">
            <a:off x="4532400" y="3301920"/>
            <a:ext cx="61416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9"/>
          <p:cNvSpPr/>
          <p:nvPr/>
        </p:nvSpPr>
        <p:spPr>
          <a:xfrm flipH="1" flipV="1">
            <a:off x="5576400" y="3298320"/>
            <a:ext cx="614520" cy="69084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CustomShape 10"/>
          <p:cNvSpPr/>
          <p:nvPr/>
        </p:nvSpPr>
        <p:spPr>
          <a:xfrm>
            <a:off x="5955480" y="3830760"/>
            <a:ext cx="1828080" cy="394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parameter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Sometimes a view controller wants to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the user to a different URL.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457200" y="2363760"/>
            <a:ext cx="8171640" cy="3121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TODO save the vote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// Show all votes for this question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_____Redirect to polls/{id}/results_________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return ???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0" name="CustomShape 4"/>
          <p:cNvSpPr/>
          <p:nvPr/>
        </p:nvSpPr>
        <p:spPr>
          <a:xfrm>
            <a:off x="457200" y="5640480"/>
            <a:ext cx="66747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How to </a:t>
            </a:r>
            <a:r>
              <a:rPr b="1" lang="en-US" sz="2000" spc="-1" strike="noStrike" u="sng">
                <a:solidFill>
                  <a:srgbClr val="ff0000"/>
                </a:solidFill>
                <a:uFillTx/>
                <a:latin typeface="Courier New"/>
                <a:ea typeface="DejaVu Sans"/>
              </a:rPr>
              <a:t>redirect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 the browser to this page?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1" name="Line 5"/>
          <p:cNvSpPr/>
          <p:nvPr/>
        </p:nvSpPr>
        <p:spPr>
          <a:xfrm flipV="1">
            <a:off x="3200400" y="493092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reverse() for Reverse Dispatch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3" name="CustomShape 2"/>
          <p:cNvSpPr/>
          <p:nvPr/>
        </p:nvSpPr>
        <p:spPr>
          <a:xfrm>
            <a:off x="674280" y="1292040"/>
            <a:ext cx="7890840" cy="1267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Redirect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uses info from the urls.py files to construct the URL the user should go to.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74" name="CustomShape 3"/>
          <p:cNvSpPr/>
          <p:nvPr/>
        </p:nvSpPr>
        <p:spPr>
          <a:xfrm>
            <a:off x="457200" y="2363760"/>
            <a:ext cx="8171640" cy="2939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django.http import HttpResponseRedirect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vote(request,question_id):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## TODO get user's choice and add +1 to votes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Redirect browser to page of vote results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HttpResponseRedirect(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 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reverse('</a:t>
            </a:r>
            <a:r>
              <a:rPr b="1" lang="en-US" sz="2000" spc="-1" strike="noStrike">
                <a:solidFill>
                  <a:srgbClr val="800000"/>
                </a:solidFill>
                <a:latin typeface="Courier New"/>
                <a:ea typeface="DejaVu Sans"/>
              </a:rPr>
              <a:t>polls:results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', args=(q.id,) ) )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5" name="CustomShape 4"/>
          <p:cNvSpPr/>
          <p:nvPr/>
        </p:nvSpPr>
        <p:spPr>
          <a:xfrm>
            <a:off x="863640" y="5761080"/>
            <a:ext cx="6674760" cy="57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Get the URL that matches the named route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76" name="Line 5"/>
          <p:cNvSpPr/>
          <p:nvPr/>
        </p:nvSpPr>
        <p:spPr>
          <a:xfrm flipV="1">
            <a:off x="2193840" y="5094360"/>
            <a:ext cx="457200" cy="690480"/>
          </a:xfrm>
          <a:prstGeom prst="line">
            <a:avLst/>
          </a:prstGeom>
          <a:ln w="936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Thorough Testing is Needed!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Python code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interpreted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spcAft>
                <a:spcPts val="1423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There is no compiler to catch errors (as in Java). 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So, you need to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test every path of execution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NameError at /polls/1/vote/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name 'reverse' is not defined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Programmer forgot (in views.py):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django.urls import reverse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but this error is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not detected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until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() is encountered at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run-time.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612360" y="1189080"/>
            <a:ext cx="7890840" cy="1005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A Python function can accept arguments without specifying the actual argument names.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365040" y="2217600"/>
            <a:ext cx="8321040" cy="290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fun(*args, **kwargs):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print("Positional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x in 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print(x)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print("Named arguments:")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kwargs: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print(f"{key} =", kwargs[key])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fun(5, "second", today="5/9/2023", size=10)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81160" y="5229360"/>
            <a:ext cx="874476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contains positional arguments.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88280"/>
                <a:tab algn="l" pos="864864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**kwargs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is a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dictionary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of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named arguments (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k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ey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w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ord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args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) and values.  The names can be anything.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Summary: names for app urls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674640" y="1189080"/>
            <a:ext cx="8011440" cy="5393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web app frameworks need a way to do this: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Include link to a URL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an HTML template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{%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url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'app_name:view_name' args %}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Redirect user to another page i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 a view (code)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HttpResponseRedirect( 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reverse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('app_name:view_name',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args=(...)))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1" name="TextShape 3"/>
          <p:cNvSpPr txBox="1"/>
          <p:nvPr/>
        </p:nvSpPr>
        <p:spPr>
          <a:xfrm>
            <a:off x="274320" y="5466960"/>
            <a:ext cx="8595360" cy="1109880"/>
          </a:xfrm>
          <a:prstGeom prst="rect">
            <a:avLst/>
          </a:prstGeom>
          <a:noFill/>
          <a:ln w="36000">
            <a:solidFill>
              <a:srgbClr val="000080"/>
            </a:solidFill>
            <a:round/>
          </a:ln>
        </p:spPr>
        <p:txBody>
          <a:bodyPr lIns="108000" rIns="108000" tIns="63000" bIns="63000">
            <a:noAutofit/>
          </a:bodyPr>
          <a:p>
            <a:pPr algn="ctr">
              <a:spcAft>
                <a:spcPts val="567"/>
              </a:spcAf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Anti-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Patte</a:t>
            </a: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rn</a:t>
            </a:r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Hard</a:t>
            </a:r>
            <a:r>
              <a:rPr b="0" lang="en-US" sz="3200" spc="-1" strike="noStrike">
                <a:latin typeface="Arial"/>
              </a:rPr>
              <a:t>code</a:t>
            </a:r>
            <a:r>
              <a:rPr b="0" lang="en-US" sz="3200" spc="-1" strike="noStrike">
                <a:latin typeface="Arial"/>
              </a:rPr>
              <a:t>d </a:t>
            </a:r>
            <a:r>
              <a:rPr b="0" lang="en-US" sz="3200" spc="-1" strike="noStrike">
                <a:latin typeface="Arial"/>
              </a:rPr>
              <a:t>URL</a:t>
            </a:r>
            <a:r>
              <a:rPr b="0" lang="en-US" sz="3200" spc="-1" strike="noStrike">
                <a:latin typeface="Arial"/>
              </a:rPr>
              <a:t>s in </a:t>
            </a:r>
            <a:r>
              <a:rPr b="0" lang="en-US" sz="3200" spc="-1" strike="noStrike">
                <a:latin typeface="Arial"/>
              </a:rPr>
              <a:t>code </a:t>
            </a:r>
            <a:r>
              <a:rPr b="0" lang="en-US" sz="3200" spc="-1" strike="noStrike">
                <a:latin typeface="Arial"/>
              </a:rPr>
              <a:t>or </a:t>
            </a:r>
            <a:r>
              <a:rPr b="0" lang="en-US" sz="3200" spc="-1" strike="noStrike">
                <a:latin typeface="Arial"/>
              </a:rPr>
              <a:t>web </a:t>
            </a:r>
            <a:r>
              <a:rPr b="0" lang="en-US" sz="3200" spc="-1" strike="noStrike">
                <a:latin typeface="Arial"/>
              </a:rPr>
              <a:t>page</a:t>
            </a:r>
            <a:r>
              <a:rPr b="0" lang="en-US" sz="3200" spc="-1" strike="noStrike">
                <a:latin typeface="Arial"/>
              </a:rPr>
              <a:t>s.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611280" y="259920"/>
            <a:ext cx="786528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674640" y="1399680"/>
            <a:ext cx="786528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is used to request a web resource, such as a web page.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GET /polls/1/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2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What is POST used for?</a:t>
            </a:r>
            <a:endParaRPr b="0" lang="en-US" sz="2400" spc="-1" strike="noStrike">
              <a:latin typeface="Arial"/>
            </a:endParaRPr>
          </a:p>
          <a:p>
            <a:pPr marL="342720" indent="-33264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Semantic meaning of POST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1. Send data to the application, such as from a form.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Your name: &lt;input type="text"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name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="username" /&gt; 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&lt;p&gt;some text&lt;/p&gt;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&lt;br /&gt;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2. To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a resource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 on the server.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611280" y="259920"/>
            <a:ext cx="7865280" cy="808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One view for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DejaVu Sans"/>
              </a:rPr>
              <a:t>both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GET and POST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674640" y="1292400"/>
            <a:ext cx="7865280" cy="1249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One view can handle both.</a:t>
            </a:r>
            <a:endParaRPr b="0" lang="en-US" sz="2400" spc="-1" strike="noStrike">
              <a:latin typeface="Arial"/>
            </a:endParaRPr>
          </a:p>
          <a:p>
            <a:pPr marL="342720" indent="-3326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request.method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to determine which method.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57200" y="2530440"/>
            <a:ext cx="8171640" cy="386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detail(request, question_id):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= Question.objects.get(id=question_id)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'GET':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and return the details template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elif request.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DejaVu Sans"/>
              </a:rPr>
              <a:t>method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== 'POST':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handle user's vote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= request.POST['choice']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after a POST, always redirect somewhere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redirect('polls:results', args=(...))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Exploring Models - Django shell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88" name="CustomShape 2"/>
          <p:cNvSpPr/>
          <p:nvPr/>
        </p:nvSpPr>
        <p:spPr>
          <a:xfrm>
            <a:off x="612360" y="1185840"/>
            <a:ext cx="789084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interactive Python shell is in Tutorial Part 2.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14440" y="1761840"/>
            <a:ext cx="8171640" cy="3201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shell  </a:t>
            </a:r>
            <a:r>
              <a:rPr b="1" lang="en-US" sz="2400" spc="-1" strike="noStrike">
                <a:solidFill>
                  <a:srgbClr val="808080"/>
                </a:solidFill>
                <a:latin typeface="Courier New"/>
                <a:ea typeface="DejaVu Sans"/>
              </a:rPr>
              <a:t>[ -i python ]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from polls.models import Question, Choice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 = Question.objects.get(id=1)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q.question_text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DejaVu Sans"/>
              </a:rPr>
              <a:t>"What is your favorite programming language?"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15000"/>
              </a:lnSpc>
              <a:spcAft>
                <a:spcPts val="28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choices = q.choice_set.all( 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</p:txBody>
      </p:sp>
      <p:sp>
        <p:nvSpPr>
          <p:cNvPr id="190" name="CustomShape 4"/>
          <p:cNvSpPr/>
          <p:nvPr/>
        </p:nvSpPr>
        <p:spPr>
          <a:xfrm>
            <a:off x="520560" y="5300640"/>
            <a:ext cx="7890840" cy="1007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should know how to use the Django shell.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674280" y="1399680"/>
            <a:ext cx="785916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Is a model of the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concepts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lang="en-US" sz="2400" spc="-1" strike="noStrike">
                <a:solidFill>
                  <a:srgbClr val="c9211e"/>
                </a:solidFill>
                <a:latin typeface="Arial"/>
                <a:ea typeface="DejaVu Sans"/>
              </a:rPr>
              <a:t>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that are important to your "model" for the "domain" of your application.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for KU Polls includes: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Domain Model 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Guidance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674280" y="1399680"/>
            <a:ext cx="7859160" cy="4401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only things relevant to the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conceptual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domain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model.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omit methods during "early" modeling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show relationships with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descriptive labels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don't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show attributes for relationships</a:t>
            </a:r>
            <a:endParaRPr b="0" lang="en-US" sz="24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417"/>
              </a:spcAft>
              <a:buClr>
                <a:srgbClr val="000000"/>
              </a:buClr>
              <a:buFont typeface="Wingdings" charset="2"/>
              <a:buChar char=""/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use abstract data types or omit them.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string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instead of 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name: CharField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-13680" y="4898880"/>
            <a:ext cx="9200520" cy="15544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Draw a UML Domain Class Diagram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274320" y="1399680"/>
            <a:ext cx="8686800" cy="5275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88000"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Show: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1. Classes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2. Important domain attributes of a class, but </a:t>
            </a:r>
            <a:r>
              <a:rPr b="0" lang="en-US" sz="2400" spc="-1" strike="noStrike" u="sng">
                <a:uFillTx/>
                <a:latin typeface="Arial"/>
                <a:ea typeface="DejaVu Sans"/>
              </a:rPr>
              <a:t>not</a:t>
            </a:r>
            <a:r>
              <a:rPr b="0" lang="en-US" sz="2400" spc="-1" strike="noStrike">
                <a:latin typeface="Arial"/>
                <a:ea typeface="DejaVu Sans"/>
              </a:rPr>
              <a:t> non-domain variables like id.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latin typeface="Arial"/>
                <a:ea typeface="DejaVu Sans"/>
              </a:rPr>
              <a:t>3. Relationships between classes with multiplicity.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Domain Model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includes:</a:t>
            </a: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votes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 text</a:t>
            </a:r>
            <a:endParaRPr b="0" lang="en-US" sz="2800" spc="-1" strike="noStrike">
              <a:latin typeface="Arial"/>
            </a:endParaRPr>
          </a:p>
          <a:p>
            <a:pPr marL="342720" indent="-339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choice text 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" descr=""/>
          <p:cNvPicPr/>
          <p:nvPr/>
        </p:nvPicPr>
        <p:blipFill>
          <a:blip r:embed="rId1"/>
          <a:stretch/>
        </p:blipFill>
        <p:spPr>
          <a:xfrm>
            <a:off x="274320" y="2297880"/>
            <a:ext cx="8503920" cy="1908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611280" y="260280"/>
            <a:ext cx="7858800" cy="8028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UML for Software Model (not D.M.)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444600" y="1498680"/>
            <a:ext cx="8151120" cy="4261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Persistence Operations: CRUD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All Persistence Frameworks provide a way to...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Create (save)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to the database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object, by id or by field value (query)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retrieve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all objects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Update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object data in database</a:t>
            </a:r>
            <a:endParaRPr b="0" lang="en-US" sz="2400" spc="-1" strike="noStrike">
              <a:latin typeface="Arial"/>
            </a:endParaRPr>
          </a:p>
          <a:p>
            <a:pPr marL="536400" indent="-535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Delete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 entity (object) from database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does Django do these?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*args and **kwargs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2" name="CustomShape 2"/>
          <p:cNvSpPr/>
          <p:nvPr/>
        </p:nvSpPr>
        <p:spPr>
          <a:xfrm>
            <a:off x="612360" y="1188720"/>
            <a:ext cx="7890840" cy="731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The help for many Django methods looks like this: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449280" y="1828800"/>
            <a:ext cx="83210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Question.objects.create(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**kwargs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4" name="CustomShape 4"/>
          <p:cNvSpPr/>
          <p:nvPr/>
        </p:nvSpPr>
        <p:spPr>
          <a:xfrm>
            <a:off x="457200" y="3840120"/>
            <a:ext cx="8043120" cy="1553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poll = Question.objects.create(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name="Who will be next U.S. president?",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pub_date=timezone.now()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92792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05" name="CustomShape 5"/>
          <p:cNvSpPr/>
          <p:nvPr/>
        </p:nvSpPr>
        <p:spPr>
          <a:xfrm>
            <a:off x="612720" y="2925720"/>
            <a:ext cx="7890840" cy="731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07080">
              <a:lnSpc>
                <a:spcPct val="100000"/>
              </a:lnSpc>
              <a:spcAft>
                <a:spcPts val="848"/>
              </a:spcAft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this means the create() method accepts any arguments,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such as: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Try out Persistence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611280" y="1095480"/>
            <a:ext cx="7890480" cy="1007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Try persistence operations: save(), get(), delete()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457200" y="1736640"/>
            <a:ext cx="8171640" cy="455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ngsana New"/>
              </a:rPr>
              <a:t>&gt;&gt;&gt; c = Choice(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choice_text = "</a:t>
            </a:r>
            <a:r>
              <a:rPr b="1" lang="en-US" sz="2000" spc="-1" strike="noStrike">
                <a:solidFill>
                  <a:srgbClr val="800080"/>
                </a:solidFill>
                <a:latin typeface="Courier New"/>
                <a:ea typeface="DejaVu Sans"/>
              </a:rPr>
              <a:t>Fortran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c.votes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Foreign Key.  You have to find this separately.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c.question_id = 1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c.save()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&gt;&gt;&gt; for choice in q.choice_set.all():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...     print(choice)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Now the output includes "Fortran"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DejaVu Sans"/>
              </a:rPr>
              <a:t># TODO: delete "Pascal" from poll. First, find it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 = q.choice_set.get(choice_text="Pascal")</a:t>
            </a:r>
            <a:endParaRPr b="0" lang="en-US" sz="20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DejaVu Sans"/>
              </a:rPr>
              <a:t>pascal.delete()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Shape 1"/>
          <p:cNvSpPr txBox="1"/>
          <p:nvPr/>
        </p:nvSpPr>
        <p:spPr>
          <a:xfrm>
            <a:off x="457200" y="273600"/>
            <a:ext cx="8229240" cy="9151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80"/>
                </a:solidFill>
                <a:latin typeface="Arial"/>
              </a:rPr>
              <a:t>Testing</a:t>
            </a:r>
            <a:endParaRPr b="0" lang="en-US" sz="4400" spc="-1" strike="noStrike">
              <a:solidFill>
                <a:srgbClr val="00008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Testing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Unit Tests extend TestCase class.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public class QuestionModelTest(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TestCase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def test_create_question(self):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question = Question(question_text="this is a test")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self.assert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2193840" y="4754520"/>
            <a:ext cx="6638400" cy="1735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Wrong Name! </a:t>
            </a:r>
            <a:br/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In Tutorial, name is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QuestionModel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Tests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".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It should be "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xxxTest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" (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no "s"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)!</a:t>
            </a:r>
            <a:endParaRPr b="0" lang="en-US" sz="2400" spc="-1" strike="noStrike">
              <a:latin typeface="Arial"/>
            </a:endParaRPr>
          </a:p>
          <a:p>
            <a:pPr algn="r">
              <a:lnSpc>
                <a:spcPct val="100000"/>
              </a:lnSpc>
              <a:spcAft>
                <a:spcPts val="57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Don't use plural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for your test classes.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10" name="Line 4"/>
          <p:cNvSpPr/>
          <p:nvPr/>
        </p:nvSpPr>
        <p:spPr>
          <a:xfrm flipH="1" flipV="1">
            <a:off x="6195600" y="2630520"/>
            <a:ext cx="2055960" cy="223848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What is a django.test.TestCase 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674640" y="1399680"/>
            <a:ext cx="7879680" cy="5000040"/>
          </a:xfrm>
          <a:prstGeom prst="rect">
            <a:avLst/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django.test import 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&gt;&gt;&gt;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help(TestCase)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class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(TransactionTestCase)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Method resolution order: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TransactionTestCase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SimpleTestCase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unittest.case.TestCase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builtins.object</a:t>
            </a:r>
            <a:endParaRPr b="0" lang="en-US" sz="22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11280" y="259920"/>
            <a:ext cx="7879680" cy="823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Running Tests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674640" y="1400040"/>
            <a:ext cx="7879680" cy="4422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cmd&gt;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python manage.py test polls</a:t>
            </a: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Criticisms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: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Django test code is in same directory as production code.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Should have separate "test" files for each target, don't bundle them into one file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(tests.py)</a:t>
            </a:r>
            <a:endParaRPr b="0" lang="en-US" sz="2400" spc="-1" strike="noStrike">
              <a:latin typeface="Arial"/>
            </a:endParaRPr>
          </a:p>
          <a:p>
            <a:pPr marL="537840" indent="-537120">
              <a:lnSpc>
                <a:spcPct val="100000"/>
              </a:lnSpc>
              <a:spcBef>
                <a:spcPts val="11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tests.py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poor name.  Test what?  Don't use plural (no "s")!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Low Coupling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74640" y="1399680"/>
            <a:ext cx="7878240" cy="44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strives for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Especially,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low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or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no coupling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unrelated parts.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What features of Django reduce coupling?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1.  Django divides a project into self-contained "apps"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2.  {% url 'name' %} reduces coupling between URLS and templates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3.  ???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Design: Portability and Reuse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674640" y="1399680"/>
            <a:ext cx="7878240" cy="4420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Good software design enables portability and code reuse.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framework itself is both portable and reusable (we use it to create our own web app)!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How does Django enable us to move or reuse our own web application code?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10920" y="260280"/>
            <a:ext cx="7877880" cy="821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and Git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457200" y="1400040"/>
            <a:ext cx="8228880" cy="48175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When you commit your Django project to Git,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what files should you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DejaVu Sans"/>
              </a:rPr>
              <a:t>not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 commit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Add them to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.gitignore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If you don't know what to put in .gitignore, create a repo on Github and ask Github to create a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.gitignore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file for you.</a:t>
            </a:r>
            <a:endParaRPr b="0" lang="en-US" sz="2400" spc="-1" strike="noStrike">
              <a:latin typeface="Arial"/>
            </a:endParaRPr>
          </a:p>
          <a:p>
            <a:pPr marL="342720" indent="-3200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&gt;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*.pyc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?   What is </a:t>
            </a:r>
            <a:r>
              <a:rPr b="0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*.py[cod]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?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10920" y="260280"/>
            <a:ext cx="786060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Is Django a Web Server?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74280" y="1399680"/>
            <a:ext cx="7860600" cy="44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Yes</a:t>
            </a:r>
            <a:endParaRPr b="0" lang="en-US" sz="3200" spc="-1" strike="noStrike">
              <a:latin typeface="Arial"/>
            </a:endParaRPr>
          </a:p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[  ] No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610920" y="260280"/>
            <a:ext cx="7860600" cy="804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is Not a Web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1736640" y="5616720"/>
            <a:ext cx="2377440" cy="69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Web Developer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225" name="" descr=""/>
          <p:cNvPicPr/>
          <p:nvPr/>
        </p:nvPicPr>
        <p:blipFill>
          <a:blip r:embed="rId1"/>
          <a:stretch/>
        </p:blipFill>
        <p:spPr>
          <a:xfrm>
            <a:off x="457200" y="2492280"/>
            <a:ext cx="1188360" cy="3999960"/>
          </a:xfrm>
          <a:prstGeom prst="rect">
            <a:avLst/>
          </a:prstGeom>
          <a:ln>
            <a:noFill/>
          </a:ln>
        </p:spPr>
      </p:pic>
      <p:sp>
        <p:nvSpPr>
          <p:cNvPr id="226" name="CustomShape 3"/>
          <p:cNvSpPr/>
          <p:nvPr/>
        </p:nvSpPr>
        <p:spPr>
          <a:xfrm>
            <a:off x="2013120" y="1279440"/>
            <a:ext cx="6765120" cy="2342520"/>
          </a:xfrm>
          <a:prstGeom prst="cloudCallout">
            <a:avLst>
              <a:gd name="adj1" fmla="val -59041"/>
              <a:gd name="adj2" fmla="val 28796"/>
            </a:avLst>
          </a:pr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But I can type: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manage.py runserver</a:t>
            </a: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2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it works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right out of the box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0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How to you explain </a:t>
            </a:r>
            <a:r>
              <a:rPr b="1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that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**kwargs must be the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  <a:ea typeface="Arial"/>
              </a:rPr>
              <a:t>last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Arial"/>
              </a:rPr>
              <a:t> parameter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566640" y="1188720"/>
            <a:ext cx="8103600" cy="2010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It should be the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DejaVu Sans"/>
              </a:rPr>
              <a:t>last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parameter in a function signature.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848"/>
              </a:spcAft>
              <a:tabLst>
                <a:tab algn="l" pos="0"/>
                <a:tab algn="l" pos="7920"/>
                <a:tab algn="l" pos="366480"/>
                <a:tab algn="l" pos="725400"/>
                <a:tab algn="l" pos="1083960"/>
                <a:tab algn="l" pos="1442880"/>
                <a:tab algn="l" pos="1801800"/>
                <a:tab algn="l" pos="2160360"/>
                <a:tab algn="l" pos="2519280"/>
                <a:tab algn="l" pos="2877840"/>
                <a:tab algn="l" pos="3236760"/>
                <a:tab algn="l" pos="3595680"/>
                <a:tab algn="l" pos="3954240"/>
                <a:tab algn="l" pos="4313160"/>
                <a:tab algn="l" pos="4671720"/>
                <a:tab algn="l" pos="5030640"/>
                <a:tab algn="l" pos="5389560"/>
                <a:tab algn="l" pos="5748120"/>
                <a:tab algn="l" pos="6107040"/>
                <a:tab algn="l" pos="6465600"/>
                <a:tab algn="l" pos="6824520"/>
                <a:tab algn="l" pos="684036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08" name="CustomShape 3"/>
          <p:cNvSpPr/>
          <p:nvPr/>
        </p:nvSpPr>
        <p:spPr>
          <a:xfrm>
            <a:off x="457200" y="1920240"/>
            <a:ext cx="8321040" cy="399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def myfun(x, </a:t>
            </a:r>
            <a:r>
              <a:rPr b="1" lang="en-US" sz="2800" spc="-1" strike="noStrike">
                <a:solidFill>
                  <a:srgbClr val="000080"/>
                </a:solidFill>
                <a:latin typeface="Courier New"/>
                <a:ea typeface="DejaVu Sans"/>
              </a:rPr>
              <a:t>**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"x="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, x)   </a:t>
            </a:r>
            <a:r>
              <a:rPr b="1" lang="en-US" sz="28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required param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"Optional arguments:"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for key in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: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print(key, "=",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kwargs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[key] )</a:t>
            </a: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myfun("</a:t>
            </a:r>
            <a:r>
              <a:rPr b="1" lang="en-US" sz="2800" spc="-1" strike="noStrike">
                <a:solidFill>
                  <a:srgbClr val="800080"/>
                </a:solidFill>
                <a:latin typeface="Courier New"/>
                <a:ea typeface="DejaVu Sans"/>
              </a:rPr>
              <a:t>hi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", </a:t>
            </a:r>
            <a:r>
              <a:rPr b="1" lang="en-US" sz="2800" spc="-1" strike="noStrike">
                <a:solidFill>
                  <a:srgbClr val="ff0000"/>
                </a:solidFill>
                <a:latin typeface="Courier New"/>
                <a:ea typeface="DejaVu Sans"/>
              </a:rPr>
              <a:t>id=219241, name="ISP"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610920" y="66600"/>
            <a:ext cx="7860600" cy="1190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includes a "light-weight" HTTP server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674280" y="1399680"/>
            <a:ext cx="7860600" cy="4403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Intended for development only.</a:t>
            </a:r>
            <a:endParaRPr b="0" lang="en-US" sz="2800" spc="-1" strike="noStrike">
              <a:latin typeface="Arial"/>
            </a:endParaRPr>
          </a:p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732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Not suitable for production (see Tutorial, part 1).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0920" y="259920"/>
            <a:ext cx="7901640" cy="845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uses WSGI interface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230" name="CustomShape 2"/>
          <p:cNvSpPr/>
          <p:nvPr/>
        </p:nvSpPr>
        <p:spPr>
          <a:xfrm>
            <a:off x="611280" y="1371600"/>
            <a:ext cx="8074800" cy="1463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WSGI (Web Server Gateway Interface)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is a standard interface for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communication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between a Python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app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and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web 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29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231" name="Line 3"/>
          <p:cNvSpPr/>
          <p:nvPr/>
        </p:nvSpPr>
        <p:spPr>
          <a:xfrm>
            <a:off x="5797440" y="3530520"/>
            <a:ext cx="600120" cy="1800"/>
          </a:xfrm>
          <a:prstGeom prst="line">
            <a:avLst/>
          </a:prstGeom>
          <a:ln w="9360">
            <a:solidFill>
              <a:srgbClr val="000080"/>
            </a:solidFill>
            <a:prstDash val="sysDot"/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2" name="" descr=""/>
          <p:cNvPicPr/>
          <p:nvPr/>
        </p:nvPicPr>
        <p:blipFill>
          <a:blip r:embed="rId1"/>
          <a:stretch/>
        </p:blipFill>
        <p:spPr>
          <a:xfrm>
            <a:off x="855720" y="3014640"/>
            <a:ext cx="1370880" cy="1370880"/>
          </a:xfrm>
          <a:prstGeom prst="rect">
            <a:avLst/>
          </a:prstGeom>
          <a:ln>
            <a:noFill/>
          </a:ln>
        </p:spPr>
      </p:pic>
      <p:pic>
        <p:nvPicPr>
          <p:cNvPr id="233" name="" descr=""/>
          <p:cNvPicPr/>
          <p:nvPr/>
        </p:nvPicPr>
        <p:blipFill>
          <a:blip r:embed="rId2"/>
          <a:srcRect l="0" t="15174" r="0" b="10639"/>
          <a:stretch/>
        </p:blipFill>
        <p:spPr>
          <a:xfrm>
            <a:off x="2724120" y="3208320"/>
            <a:ext cx="953280" cy="639000"/>
          </a:xfrm>
          <a:prstGeom prst="rect">
            <a:avLst/>
          </a:prstGeom>
          <a:ln w="9360">
            <a:solidFill>
              <a:srgbClr val="008000"/>
            </a:solidFill>
            <a:round/>
          </a:ln>
        </p:spPr>
      </p:pic>
      <p:sp>
        <p:nvSpPr>
          <p:cNvPr id="234" name="Line 4"/>
          <p:cNvSpPr/>
          <p:nvPr/>
        </p:nvSpPr>
        <p:spPr>
          <a:xfrm>
            <a:off x="1917720" y="3546360"/>
            <a:ext cx="82224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235" name="" descr=""/>
          <p:cNvPicPr/>
          <p:nvPr/>
        </p:nvPicPr>
        <p:blipFill>
          <a:blip r:embed="rId3"/>
          <a:srcRect l="22392" t="5695" r="20011" b="0"/>
          <a:stretch/>
        </p:blipFill>
        <p:spPr>
          <a:xfrm>
            <a:off x="6265800" y="2751120"/>
            <a:ext cx="1645560" cy="1507320"/>
          </a:xfrm>
          <a:prstGeom prst="rect">
            <a:avLst/>
          </a:prstGeom>
          <a:ln>
            <a:noFill/>
          </a:ln>
        </p:spPr>
      </p:pic>
      <p:sp>
        <p:nvSpPr>
          <p:cNvPr id="236" name="CustomShape 5"/>
          <p:cNvSpPr/>
          <p:nvPr/>
        </p:nvSpPr>
        <p:spPr>
          <a:xfrm>
            <a:off x="2481120" y="3865680"/>
            <a:ext cx="1426680" cy="759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WSGI adapter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7" name="CustomShape 6"/>
          <p:cNvSpPr/>
          <p:nvPr/>
        </p:nvSpPr>
        <p:spPr>
          <a:xfrm>
            <a:off x="4751280" y="3259080"/>
            <a:ext cx="1045440" cy="5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WSGI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238" name="CustomShape 7"/>
          <p:cNvSpPr/>
          <p:nvPr/>
        </p:nvSpPr>
        <p:spPr>
          <a:xfrm>
            <a:off x="4330800" y="4051440"/>
            <a:ext cx="1793160" cy="1004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172280"/>
                <a:tab algn="l" pos="7530840"/>
                <a:tab algn="l" pos="788976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DejaVu Sans"/>
              </a:rPr>
              <a:t>Callable WSGI interface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39" name="Line 8"/>
          <p:cNvSpPr/>
          <p:nvPr/>
        </p:nvSpPr>
        <p:spPr>
          <a:xfrm>
            <a:off x="3746520" y="3533760"/>
            <a:ext cx="10065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240" name="CustomShape 9"/>
          <p:cNvSpPr/>
          <p:nvPr/>
        </p:nvSpPr>
        <p:spPr>
          <a:xfrm>
            <a:off x="639720" y="5303880"/>
            <a:ext cx="8074800" cy="146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15640" indent="-21204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You can run Django in any web server that:</a:t>
            </a:r>
            <a:endParaRPr b="0" lang="en-US" sz="2400" spc="-1" strike="noStrike">
              <a:latin typeface="Arial"/>
            </a:endParaRPr>
          </a:p>
          <a:p>
            <a:pPr marL="212400" indent="-211680">
              <a:lnSpc>
                <a:spcPct val="100000"/>
              </a:lnSpc>
              <a:spcBef>
                <a:spcPts val="1423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804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202160"/>
                <a:tab algn="l" pos="7562520"/>
                <a:tab algn="l" pos="792288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supports WSGI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has an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adapter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for WSGI interface</a:t>
            </a:r>
            <a:endParaRPr b="0" lang="en-US" sz="2400" spc="-1" strike="noStrike">
              <a:latin typeface="Arial"/>
            </a:endParaRPr>
          </a:p>
          <a:p>
            <a:pPr marL="342720" indent="-329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Django Page Templates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674280" y="1399680"/>
            <a:ext cx="819540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, you put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variables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inside {{ ... }}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Q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{{question.id}}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is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"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{{question.question_text}}"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&lt;/p&gt;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&lt;!-- a template can invoke a method --&gt;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{{question.was_published_recently}}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Q1 is "What is your favorite food?"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  <a:ea typeface="DejaVu Sans"/>
              </a:rPr>
              <a:t>True</a:t>
            </a:r>
            <a:endParaRPr b="0" lang="en-US" sz="28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611280" y="260280"/>
            <a:ext cx="7874640" cy="818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Rendering a Template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719280" y="1093320"/>
            <a:ext cx="7874640" cy="1188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rendering engine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" processes the template.</a:t>
            </a:r>
            <a:endParaRPr b="0" lang="en-US" sz="2400" spc="-1" strike="noStrike">
              <a:latin typeface="Arial"/>
            </a:endParaRPr>
          </a:p>
          <a:p>
            <a:pPr marL="342720" indent="-318240" algn="ctr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render( request, </a:t>
            </a:r>
            <a:r>
              <a:rPr b="1" lang="en-US" sz="2600" spc="-1" strike="noStrike">
                <a:solidFill>
                  <a:srgbClr val="000080"/>
                </a:solidFill>
                <a:latin typeface="Courier New"/>
                <a:ea typeface="DejaVu Sans"/>
              </a:rPr>
              <a:t>template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, </a:t>
            </a:r>
            <a:r>
              <a:rPr b="1" lang="en-US" sz="2600" spc="-1" strike="noStrike">
                <a:solidFill>
                  <a:srgbClr val="800080"/>
                </a:solidFill>
                <a:latin typeface="Courier New"/>
                <a:ea typeface="DejaVu Sans"/>
              </a:rPr>
              <a:t>context</a:t>
            </a:r>
            <a:r>
              <a:rPr b="1" lang="en-US" sz="2600" spc="-1" strike="noStrike">
                <a:solidFill>
                  <a:srgbClr val="000000"/>
                </a:solidFill>
                <a:latin typeface="Courier New"/>
                <a:ea typeface="DejaVu Sans"/>
              </a:rPr>
              <a:t> )</a:t>
            </a: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  <a:p>
            <a:pPr marL="342720" indent="-318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600" spc="-1" strike="noStrike">
              <a:latin typeface="Arial"/>
            </a:endParaRPr>
          </a:p>
        </p:txBody>
      </p:sp>
      <p:sp>
        <p:nvSpPr>
          <p:cNvPr id="113" name="CustomShape 3"/>
          <p:cNvSpPr/>
          <p:nvPr/>
        </p:nvSpPr>
        <p:spPr>
          <a:xfrm>
            <a:off x="914400" y="3382920"/>
            <a:ext cx="146304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.html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4" name="CustomShape 4"/>
          <p:cNvSpPr/>
          <p:nvPr/>
        </p:nvSpPr>
        <p:spPr>
          <a:xfrm>
            <a:off x="914400" y="5487840"/>
            <a:ext cx="1463040" cy="91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Base template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115" name="CustomShape 5"/>
          <p:cNvSpPr/>
          <p:nvPr/>
        </p:nvSpPr>
        <p:spPr>
          <a:xfrm>
            <a:off x="3282840" y="3151080"/>
            <a:ext cx="1750320" cy="133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  <a:ea typeface="DejaVu Sans"/>
              </a:rPr>
              <a:t>Rendering Engine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16" name="CustomShape 6"/>
          <p:cNvSpPr/>
          <p:nvPr/>
        </p:nvSpPr>
        <p:spPr>
          <a:xfrm>
            <a:off x="3333600" y="3111480"/>
            <a:ext cx="1553760" cy="1463040"/>
          </a:xfrm>
          <a:prstGeom prst="ellipse">
            <a:avLst/>
          </a:prstGeom>
          <a:noFill/>
          <a:ln w="3600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Line 7"/>
          <p:cNvSpPr/>
          <p:nvPr/>
        </p:nvSpPr>
        <p:spPr>
          <a:xfrm flipH="1">
            <a:off x="4878360" y="3019320"/>
            <a:ext cx="1052640" cy="547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8" name="Line 8"/>
          <p:cNvSpPr/>
          <p:nvPr/>
        </p:nvSpPr>
        <p:spPr>
          <a:xfrm>
            <a:off x="1646280" y="4295880"/>
            <a:ext cx="1440" cy="1191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Line 9"/>
          <p:cNvSpPr/>
          <p:nvPr/>
        </p:nvSpPr>
        <p:spPr>
          <a:xfrm flipH="1">
            <a:off x="2367000" y="3840120"/>
            <a:ext cx="936720" cy="18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0" name="CustomShape 10"/>
          <p:cNvSpPr/>
          <p:nvPr/>
        </p:nvSpPr>
        <p:spPr>
          <a:xfrm>
            <a:off x="1636560" y="4694400"/>
            <a:ext cx="1188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includes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1" name="CustomShape 11"/>
          <p:cNvSpPr/>
          <p:nvPr/>
        </p:nvSpPr>
        <p:spPr>
          <a:xfrm>
            <a:off x="2071800" y="3440160"/>
            <a:ext cx="1338840" cy="40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process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2" name="CustomShape 12"/>
          <p:cNvSpPr/>
          <p:nvPr/>
        </p:nvSpPr>
        <p:spPr>
          <a:xfrm>
            <a:off x="6126120" y="4389480"/>
            <a:ext cx="2377440" cy="2100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HTML Page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created from template &amp; </a:t>
            </a:r>
            <a:r>
              <a:rPr b="0" lang="en-US" sz="2400" spc="-1" strike="noStrike">
                <a:solidFill>
                  <a:srgbClr val="800080"/>
                </a:solidFill>
                <a:latin typeface="Arial"/>
                <a:ea typeface="DejaVu Sans"/>
              </a:rPr>
              <a:t>context data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123" name="Line 13"/>
          <p:cNvSpPr/>
          <p:nvPr/>
        </p:nvSpPr>
        <p:spPr>
          <a:xfrm>
            <a:off x="4754520" y="4297320"/>
            <a:ext cx="137160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4" name="CustomShape 14"/>
          <p:cNvSpPr/>
          <p:nvPr/>
        </p:nvSpPr>
        <p:spPr>
          <a:xfrm>
            <a:off x="5943600" y="2378160"/>
            <a:ext cx="2902680" cy="1461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8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{ name: value,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name2: value2,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...</a:t>
            </a:r>
            <a:endParaRPr b="0" lang="en-US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}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125" name="CustomShape 15"/>
          <p:cNvSpPr/>
          <p:nvPr/>
        </p:nvSpPr>
        <p:spPr>
          <a:xfrm>
            <a:off x="4479840" y="2602080"/>
            <a:ext cx="1485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000080"/>
                </a:solidFill>
                <a:latin typeface="Arial"/>
                <a:ea typeface="DejaVu Sans"/>
              </a:rPr>
              <a:t>data values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6" name="CustomShape 16"/>
          <p:cNvSpPr/>
          <p:nvPr/>
        </p:nvSpPr>
        <p:spPr>
          <a:xfrm>
            <a:off x="4572000" y="4664160"/>
            <a:ext cx="1188360" cy="364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000" spc="-1" strike="noStrike">
                <a:solidFill>
                  <a:srgbClr val="ff0000"/>
                </a:solidFill>
                <a:latin typeface="Arial"/>
                <a:ea typeface="DejaVu Sans"/>
              </a:rPr>
              <a:t>creates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27" name="Line 17"/>
          <p:cNvSpPr/>
          <p:nvPr/>
        </p:nvSpPr>
        <p:spPr>
          <a:xfrm flipH="1">
            <a:off x="1913040" y="2103480"/>
            <a:ext cx="2666880" cy="11890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8" name="Line 18"/>
          <p:cNvSpPr/>
          <p:nvPr/>
        </p:nvSpPr>
        <p:spPr>
          <a:xfrm>
            <a:off x="7091280" y="1954080"/>
            <a:ext cx="1800" cy="457200"/>
          </a:xfrm>
          <a:prstGeom prst="line">
            <a:avLst/>
          </a:prstGeom>
          <a:ln w="9360">
            <a:solidFill>
              <a:srgbClr val="00008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Explicitly invoke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639360" y="1308240"/>
            <a:ext cx="7890840" cy="5091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In a view method: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django.template import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template =</a:t>
            </a:r>
            <a:br/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loader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.get_template('</a:t>
            </a:r>
            <a:r>
              <a:rPr b="1" lang="en-US" sz="22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polls/details.html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')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Arial"/>
              </a:rPr>
              <a:t># context = key-values to use in template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html = template.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Arial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Arial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, request)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84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return HttpResponse(html)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Shortcut for rendering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from django.shortcuts import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 = {'question': question, ...}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DejaVu Sans"/>
              </a:rPr>
              <a:t># render returns an HttpResponse object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return </a:t>
            </a: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render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(request,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</a:t>
            </a:r>
            <a:r>
              <a:rPr b="1" lang="en-US" sz="2400" spc="-1" strike="noStrike">
                <a:solidFill>
                  <a:srgbClr val="800080"/>
                </a:solidFill>
                <a:latin typeface="Courier New"/>
                <a:ea typeface="DejaVu Sans"/>
              </a:rPr>
              <a:t>polls/detail.html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', 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  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DejaVu Sans"/>
              </a:rPr>
              <a:t>context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611280" y="260280"/>
            <a:ext cx="7890480" cy="834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Template can access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  <a:ea typeface="DejaVu Sans"/>
              </a:rPr>
              <a:t>request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  <a:ea typeface="DejaVu Sans"/>
              </a:rPr>
              <a:t>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74280" y="1399680"/>
            <a:ext cx="7890840" cy="5092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DejaVu Sans"/>
              </a:rPr>
              <a:t>template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can also access vars from the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if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.is_authenticated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{{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 }}.&lt;/p&gt;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else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&lt;p&gt;Welcome, web surfer.&lt;/p&gt;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DejaVu Sans"/>
              </a:rPr>
              <a:t>{% endif %}</a:t>
            </a: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2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ourier New"/>
                <a:ea typeface="DejaVu Sans"/>
              </a:rPr>
              <a:t>user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.get_username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DejaVu Sans"/>
              </a:rPr>
              <a:t> refers to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DejaVu Sans"/>
              </a:rPr>
              <a:t>request.user.get_username()</a:t>
            </a:r>
            <a:endParaRPr b="0" lang="en-US" sz="2400" spc="-1" strike="noStrike">
              <a:latin typeface="Arial"/>
            </a:endParaRPr>
          </a:p>
          <a:p>
            <a:pPr marL="342720" indent="-307080">
              <a:lnSpc>
                <a:spcPct val="100000"/>
              </a:lnSpc>
              <a:spcBef>
                <a:spcPts val="1423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1907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2004-08-31T06:54:20Z</dcterms:created>
  <dc:creator>Jim</dc:creator>
  <dc:description/>
  <dc:language>en-US</dc:language>
  <cp:lastModifiedBy/>
  <dcterms:modified xsi:type="dcterms:W3CDTF">2024-08-27T10:30:20Z</dcterms:modified>
  <cp:revision>90</cp:revision>
  <dc:subject/>
  <dc:title>Django Review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