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1.xml.rels" ContentType="application/vnd.openxmlformats-package.relationships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9144000" cy="6858000"/>
  <p:notesSz cx="6792912" cy="993298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"/>
          <p:cNvSpPr/>
          <p:nvPr/>
        </p:nvSpPr>
        <p:spPr>
          <a:xfrm>
            <a:off x="0" y="0"/>
            <a:ext cx="6793200" cy="9932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90" name="CustomShape 2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7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8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0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2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3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4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5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6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7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8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9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0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1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2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3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4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5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6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7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8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29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0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PlaceHolder 31"/>
          <p:cNvSpPr>
            <a:spLocks noGrp="1"/>
          </p:cNvSpPr>
          <p:nvPr>
            <p:ph type="sldImg"/>
          </p:nvPr>
        </p:nvSpPr>
        <p:spPr>
          <a:xfrm>
            <a:off x="-11798640" y="-11798280"/>
            <a:ext cx="11752200" cy="125064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move the slide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0" name="PlaceHolder 32"/>
          <p:cNvSpPr>
            <a:spLocks noGrp="1"/>
          </p:cNvSpPr>
          <p:nvPr>
            <p:ph type="body"/>
          </p:nvPr>
        </p:nvSpPr>
        <p:spPr>
          <a:xfrm>
            <a:off x="678960" y="4717800"/>
            <a:ext cx="5386680" cy="4421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177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179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3920" cy="817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39720" y="1392120"/>
            <a:ext cx="787392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39720" y="3985920"/>
            <a:ext cx="787392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3920" cy="817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39720" y="1392120"/>
            <a:ext cx="384228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600" y="1392120"/>
            <a:ext cx="384228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39720" y="3985920"/>
            <a:ext cx="384228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600" y="3985920"/>
            <a:ext cx="384228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3920" cy="817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39720" y="1392120"/>
            <a:ext cx="253512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301920" y="1392120"/>
            <a:ext cx="253512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964120" y="1392120"/>
            <a:ext cx="253512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39720" y="3985920"/>
            <a:ext cx="253512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301920" y="3985920"/>
            <a:ext cx="253512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964120" y="3985920"/>
            <a:ext cx="253512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3920" cy="817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39720" y="1392120"/>
            <a:ext cx="7873920" cy="496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3920" cy="817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39720" y="1392120"/>
            <a:ext cx="7873920" cy="4965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3920" cy="817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39720" y="1392120"/>
            <a:ext cx="3842280" cy="4965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600" y="1392120"/>
            <a:ext cx="3842280" cy="4965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3920" cy="817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873920" cy="3791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3920" cy="817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39720" y="1392120"/>
            <a:ext cx="384228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600" y="1392120"/>
            <a:ext cx="3842280" cy="4965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39720" y="3985920"/>
            <a:ext cx="384228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3920" cy="817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39720" y="1392120"/>
            <a:ext cx="7873920" cy="4965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3920" cy="817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39720" y="1392120"/>
            <a:ext cx="3842280" cy="4965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600" y="1392120"/>
            <a:ext cx="384228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600" y="3985920"/>
            <a:ext cx="384228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3920" cy="817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39720" y="1392120"/>
            <a:ext cx="384228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600" y="1392120"/>
            <a:ext cx="384228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39720" y="3985920"/>
            <a:ext cx="787392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3920" cy="817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39720" y="1392120"/>
            <a:ext cx="787392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39720" y="3985920"/>
            <a:ext cx="787392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3920" cy="817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39720" y="1392120"/>
            <a:ext cx="384228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600" y="1392120"/>
            <a:ext cx="384228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39720" y="3985920"/>
            <a:ext cx="384228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600" y="3985920"/>
            <a:ext cx="384228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3920" cy="817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39720" y="1392120"/>
            <a:ext cx="253512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301920" y="1392120"/>
            <a:ext cx="253512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964120" y="1392120"/>
            <a:ext cx="253512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39720" y="3985920"/>
            <a:ext cx="253512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301920" y="3985920"/>
            <a:ext cx="253512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5964120" y="3985920"/>
            <a:ext cx="253512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3920" cy="817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39720" y="1392120"/>
            <a:ext cx="7873920" cy="4965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3920" cy="817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39720" y="1392120"/>
            <a:ext cx="3842280" cy="4965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600" y="1392120"/>
            <a:ext cx="3842280" cy="4965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3920" cy="817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873920" cy="3791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3920" cy="817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39720" y="1392120"/>
            <a:ext cx="384228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600" y="1392120"/>
            <a:ext cx="3842280" cy="4965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39720" y="3985920"/>
            <a:ext cx="384228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3920" cy="817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39720" y="1392120"/>
            <a:ext cx="3842280" cy="4965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600" y="1392120"/>
            <a:ext cx="384228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600" y="3985920"/>
            <a:ext cx="384228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3920" cy="817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39720" y="1392120"/>
            <a:ext cx="384228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600" y="1392120"/>
            <a:ext cx="384228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39720" y="3985920"/>
            <a:ext cx="7873920" cy="23684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3920" cy="817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39720" y="1392120"/>
            <a:ext cx="7873920" cy="49658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500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0" y="2438280"/>
            <a:ext cx="8961480" cy="1005120"/>
            <a:chOff x="0" y="2438280"/>
            <a:chExt cx="8961480" cy="1005120"/>
          </a:xfrm>
        </p:grpSpPr>
        <p:grpSp>
          <p:nvGrpSpPr>
            <p:cNvPr id="39" name="Group 2"/>
            <p:cNvGrpSpPr/>
            <p:nvPr/>
          </p:nvGrpSpPr>
          <p:grpSpPr>
            <a:xfrm>
              <a:off x="290520" y="2546280"/>
              <a:ext cx="663480" cy="426960"/>
              <a:chOff x="290520" y="2546280"/>
              <a:chExt cx="663480" cy="426960"/>
            </a:xfrm>
          </p:grpSpPr>
          <p:sp>
            <p:nvSpPr>
              <p:cNvPr id="40" name="CustomShape 3"/>
              <p:cNvSpPr/>
              <p:nvPr/>
            </p:nvSpPr>
            <p:spPr>
              <a:xfrm>
                <a:off x="290520" y="2546280"/>
                <a:ext cx="390600" cy="42696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" name="CustomShape 4"/>
              <p:cNvSpPr/>
              <p:nvPr/>
            </p:nvSpPr>
            <p:spPr>
              <a:xfrm>
                <a:off x="673200" y="2546280"/>
                <a:ext cx="280800" cy="42696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" name="Group 5"/>
            <p:cNvGrpSpPr/>
            <p:nvPr/>
          </p:nvGrpSpPr>
          <p:grpSpPr>
            <a:xfrm>
              <a:off x="414360" y="2968560"/>
              <a:ext cx="690120" cy="426960"/>
              <a:chOff x="414360" y="2968560"/>
              <a:chExt cx="690120" cy="426960"/>
            </a:xfrm>
          </p:grpSpPr>
          <p:sp>
            <p:nvSpPr>
              <p:cNvPr id="43" name="CustomShape 6"/>
              <p:cNvSpPr/>
              <p:nvPr/>
            </p:nvSpPr>
            <p:spPr>
              <a:xfrm>
                <a:off x="414360" y="2968560"/>
                <a:ext cx="421560" cy="42696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" name="CustomShape 7"/>
              <p:cNvSpPr/>
              <p:nvPr/>
            </p:nvSpPr>
            <p:spPr>
              <a:xfrm>
                <a:off x="783360" y="2968560"/>
                <a:ext cx="321120" cy="42696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5" name="CustomShape 8"/>
            <p:cNvSpPr/>
            <p:nvPr/>
          </p:nvSpPr>
          <p:spPr>
            <a:xfrm>
              <a:off x="0" y="2895480"/>
              <a:ext cx="512640" cy="37476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9"/>
            <p:cNvSpPr/>
            <p:nvPr/>
          </p:nvSpPr>
          <p:spPr>
            <a:xfrm>
              <a:off x="635040" y="2438280"/>
              <a:ext cx="360" cy="10051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10"/>
            <p:cNvSpPr/>
            <p:nvPr/>
          </p:nvSpPr>
          <p:spPr>
            <a:xfrm flipV="1">
              <a:off x="316080" y="3260520"/>
              <a:ext cx="8645400" cy="79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11"/>
          <p:cNvSpPr>
            <a:spLocks noGrp="1"/>
          </p:cNvSpPr>
          <p:nvPr>
            <p:ph type="title"/>
          </p:nvPr>
        </p:nvSpPr>
        <p:spPr>
          <a:xfrm>
            <a:off x="990360" y="1676160"/>
            <a:ext cx="7724520" cy="14144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9" name="PlaceHolder 12"/>
          <p:cNvSpPr>
            <a:spLocks noGrp="1"/>
          </p:cNvSpPr>
          <p:nvPr>
            <p:ph type="dt"/>
          </p:nvPr>
        </p:nvSpPr>
        <p:spPr>
          <a:xfrm>
            <a:off x="990360" y="6248160"/>
            <a:ext cx="1857240" cy="4093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5680"/>
                <a:tab algn="l" pos="1076040"/>
                <a:tab algn="l" pos="1436400"/>
                <a:tab algn="l" pos="179676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13"/>
          <p:cNvSpPr>
            <a:spLocks noGrp="1"/>
          </p:cNvSpPr>
          <p:nvPr>
            <p:ph type="ftr"/>
          </p:nvPr>
        </p:nvSpPr>
        <p:spPr>
          <a:xfrm>
            <a:off x="3428640" y="6248160"/>
            <a:ext cx="2847960" cy="4093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5680"/>
                <a:tab algn="l" pos="1076040"/>
                <a:tab algn="l" pos="1436400"/>
                <a:tab algn="l" pos="1796760"/>
                <a:tab algn="l" pos="2157120"/>
                <a:tab algn="l" pos="251748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14"/>
          <p:cNvSpPr>
            <a:spLocks noGrp="1"/>
          </p:cNvSpPr>
          <p:nvPr>
            <p:ph type="sldNum"/>
          </p:nvPr>
        </p:nvSpPr>
        <p:spPr>
          <a:xfrm>
            <a:off x="6857640" y="6248160"/>
            <a:ext cx="1857240" cy="40932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5320"/>
                <a:tab algn="l" pos="715680"/>
                <a:tab algn="l" pos="1076040"/>
                <a:tab algn="l" pos="1436400"/>
                <a:tab algn="l" pos="179676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fld id="{407218F0-6C57-4199-9855-4B78F34C6507}" type="slidenum"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ctr">
              <a:spcBef>
                <a:spcPts val="598"/>
              </a:spcBef>
              <a:tabLst>
                <a:tab algn="l" pos="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990720" y="1676160"/>
            <a:ext cx="716256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 Using Selenium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algn="ctr">
              <a:spcBef>
                <a:spcPts val="124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"Scrape" URLs from a page of search results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247"/>
              </a:spcBef>
              <a:tabLst>
                <a:tab algn="l" pos="0"/>
                <a:tab algn="l" pos="9360"/>
                <a:tab algn="l" pos="368280"/>
                <a:tab algn="l" pos="726840"/>
                <a:tab algn="l" pos="1085760"/>
                <a:tab algn="l" pos="1444320"/>
                <a:tab algn="l" pos="1803240"/>
                <a:tab algn="l" pos="2162160"/>
                <a:tab algn="l" pos="2520720"/>
                <a:tab algn="l" pos="2879640"/>
                <a:tab algn="l" pos="3238200"/>
                <a:tab algn="l" pos="3597120"/>
                <a:tab algn="l" pos="3956040"/>
                <a:tab algn="l" pos="4314600"/>
                <a:tab algn="l" pos="4673520"/>
                <a:tab algn="l" pos="5032080"/>
                <a:tab algn="l" pos="5391000"/>
                <a:tab algn="l" pos="5749920"/>
                <a:tab algn="l" pos="6108480"/>
                <a:tab algn="l" pos="6467400"/>
                <a:tab algn="l" pos="682596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Revised 6 Nov 2023 for Python Selenium 4.15.0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10920" y="260280"/>
            <a:ext cx="7886520" cy="83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Inspect one search result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639720" y="1176480"/>
            <a:ext cx="7886880" cy="1077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012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Select a search result. Right Click -&gt; Inspect.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source looks like: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182520" y="2289240"/>
            <a:ext cx="8686800" cy="347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&lt;div class="ikg2IXiCD14iVX7AdZo1"&gt;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&lt;h2 class="LnpumSThxEWMIsDdAT17 CXMyPcQ6nDv47DKFeywM"&gt;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&lt;a href="https://www.ku.ac.th/en/community-home" rel="noopener" target="_self" class="eVNpHGjtxRBq_gLOfGDr LQNqh2U1kzYxREs65IJu" data-testid="result-title-a" data-handled-by-react="true"&gt;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&lt;span class="EKtkFWMYpwzMKOYr0GYm LQVY1Jpkk8nyJ6HBWKAk"&gt;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News and Activities - Kasetsart University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&lt;/span&gt;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&lt;/a&gt;&lt;/h2&gt;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83240"/>
                <a:tab algn="l" pos="86436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&lt;/div&gt;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182520" y="5862600"/>
            <a:ext cx="868680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4684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class</a:t>
            </a:r>
            <a:r>
              <a:rPr b="0" i="1" lang="en-US" sz="2400" spc="-1" strike="noStrike">
                <a:solidFill>
                  <a:srgbClr val="000000"/>
                </a:solidFill>
                <a:latin typeface="Times New Roman"/>
              </a:rPr>
              <a:t> names are random. Nothing we can reliably search.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10920" y="260280"/>
            <a:ext cx="7899480" cy="84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Find all the "a" tags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639360" y="1392120"/>
            <a:ext cx="7899480" cy="499104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8000"/>
                </a:solidFill>
                <a:latin typeface="Courier New"/>
              </a:rPr>
              <a:t># Find all "a" elements on page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links = browser.find_elements(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                  </a:t>
            </a:r>
            <a:r>
              <a:rPr b="1" lang="en-GB" sz="2400" spc="-1" strike="noStrike">
                <a:solidFill>
                  <a:srgbClr val="000080"/>
                </a:solidFill>
                <a:latin typeface="Courier New"/>
              </a:rPr>
              <a:t>By.TAG_NAME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GB" sz="2400" spc="-1" strike="noStrike">
                <a:solidFill>
                  <a:srgbClr val="800080"/>
                </a:solidFill>
                <a:latin typeface="Courier New"/>
              </a:rPr>
              <a:t>"a"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)</a:t>
            </a:r>
            <a:br/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len(links)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0080"/>
                </a:solidFill>
                <a:latin typeface="Courier New"/>
              </a:rPr>
              <a:t>125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# </a:t>
            </a:r>
            <a:r>
              <a:rPr b="1" lang="en-GB" sz="2400" spc="-1" strike="noStrike">
                <a:solidFill>
                  <a:srgbClr val="ff0000"/>
                </a:solidFill>
                <a:latin typeface="Courier New"/>
              </a:rPr>
              <a:t>Too many! Find links with text "Kaset.."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match = browser.find_elements(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GB" sz="2400" spc="-1" strike="noStrike">
                <a:solidFill>
                  <a:srgbClr val="000080"/>
                </a:solidFill>
                <a:latin typeface="Courier New"/>
              </a:rPr>
              <a:t>By.PARTIAL_LINK_TEXT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,</a:t>
            </a:r>
            <a:r>
              <a:rPr b="1" lang="en-GB" sz="2400" spc="-1" strike="noStrike">
                <a:solidFill>
                  <a:srgbClr val="008000"/>
                </a:solidFill>
                <a:latin typeface="Courier New"/>
              </a:rPr>
              <a:t> </a:t>
            </a:r>
            <a:r>
              <a:rPr b="1" lang="en-GB" sz="2400" spc="-1" strike="noStrike">
                <a:solidFill>
                  <a:srgbClr val="800080"/>
                </a:solidFill>
                <a:latin typeface="Courier New"/>
              </a:rPr>
              <a:t>"Kasetsart"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len(match)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0080"/>
                </a:solidFill>
                <a:latin typeface="Courier New"/>
              </a:rPr>
              <a:t>13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10920" y="260280"/>
            <a:ext cx="7899480" cy="84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Getting Data from a WebElement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39360" y="4022640"/>
            <a:ext cx="7899480" cy="265104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txBody>
          <a:bodyPr lIns="90000" rIns="90000" tIns="46800" bIns="46800">
            <a:normAutofit/>
          </a:bodyPr>
          <a:p>
            <a:pPr marL="342720" indent="-317520">
              <a:lnSpc>
                <a:spcPct val="100000"/>
              </a:lnSpc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200" spc="-1" strike="noStrike">
                <a:solidFill>
                  <a:srgbClr val="000000"/>
                </a:solidFill>
                <a:latin typeface="Courier New"/>
              </a:rPr>
              <a:t>&gt;&gt;&gt;</a:t>
            </a:r>
            <a:r>
              <a:rPr b="1" lang="en-GB" sz="2200" spc="-1" strike="noStrike">
                <a:solidFill>
                  <a:srgbClr val="008000"/>
                </a:solidFill>
                <a:latin typeface="Courier New"/>
              </a:rPr>
              <a:t> </a:t>
            </a:r>
            <a:r>
              <a:rPr b="1" lang="en-GB" sz="2200" spc="-1" strike="noStrike">
                <a:solidFill>
                  <a:srgbClr val="000000"/>
                </a:solidFill>
                <a:latin typeface="Courier New"/>
              </a:rPr>
              <a:t>match[0].get_attribute(</a:t>
            </a:r>
            <a:r>
              <a:rPr b="1" lang="en-GB" sz="2200" spc="-1" strike="noStrike">
                <a:solidFill>
                  <a:srgbClr val="800080"/>
                </a:solidFill>
                <a:latin typeface="Courier New"/>
              </a:rPr>
              <a:t>'href'</a:t>
            </a:r>
            <a:r>
              <a:rPr b="1" lang="en-GB" sz="22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200" spc="-1" strike="noStrike">
                <a:solidFill>
                  <a:srgbClr val="000000"/>
                </a:solidFill>
                <a:latin typeface="Courier New"/>
              </a:rPr>
              <a:t>'https://duckduckgo.com/?q=Kasetsart%20University&amp;t=h_'   </a:t>
            </a:r>
            <a:r>
              <a:rPr b="1" lang="en-GB" sz="2200" spc="-1" strike="noStrike">
                <a:solidFill>
                  <a:srgbClr val="ff0000"/>
                </a:solidFill>
                <a:latin typeface="Courier New"/>
              </a:rPr>
              <a:t>(not what we want)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200" spc="-1" strike="noStrike">
                <a:solidFill>
                  <a:srgbClr val="000000"/>
                </a:solidFill>
                <a:latin typeface="Courier New"/>
              </a:rPr>
              <a:t>&gt;&gt;&gt; match[2].get_attribute(</a:t>
            </a:r>
            <a:r>
              <a:rPr b="1" lang="en-GB" sz="2200" spc="-1" strike="noStrike">
                <a:solidFill>
                  <a:srgbClr val="800080"/>
                </a:solidFill>
                <a:latin typeface="Courier New"/>
              </a:rPr>
              <a:t>'href'</a:t>
            </a:r>
            <a:r>
              <a:rPr b="1" lang="en-GB" sz="22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200" spc="-1" strike="noStrike">
                <a:solidFill>
                  <a:srgbClr val="000000"/>
                </a:solidFill>
                <a:latin typeface="Courier New"/>
              </a:rPr>
              <a:t>'https://en.wikipedia.org/wiki/Kasetsart_University' </a:t>
            </a:r>
            <a:r>
              <a:rPr b="1" lang="en-GB" sz="2200" spc="-1" strike="noStrike">
                <a:solidFill>
                  <a:srgbClr val="ff0000"/>
                </a:solidFill>
                <a:latin typeface="Courier New"/>
              </a:rPr>
              <a:t>(yes!)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731880" y="1279440"/>
            <a:ext cx="7772400" cy="2573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browser.find_element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and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browser.find_elements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returns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WebElements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that are parts of the page DOM.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You can: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 get "</a:t>
            </a:r>
            <a:r>
              <a:rPr b="0" lang="en-US" sz="2400" spc="-1" strike="noStrike">
                <a:solidFill>
                  <a:srgbClr val="000080"/>
                </a:solidFill>
                <a:latin typeface="Times New Roman"/>
              </a:rPr>
              <a:t>attributes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" or </a:t>
            </a:r>
            <a:r>
              <a:rPr b="0" lang="en-US" sz="2400" spc="-1" strike="noStrike">
                <a:solidFill>
                  <a:srgbClr val="000080"/>
                </a:solidFill>
                <a:latin typeface="Times New Roman"/>
              </a:rPr>
              <a:t>text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from each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WebElement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- search its child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WebElements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- the DOM is a </a:t>
            </a:r>
            <a:r>
              <a:rPr b="0" lang="en-US" sz="2400" spc="-1" strike="noStrike">
                <a:solidFill>
                  <a:srgbClr val="000080"/>
                </a:solidFill>
                <a:latin typeface="Times New Roman"/>
              </a:rPr>
              <a:t>tree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Print value of the "href=" attribute of the first matches.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10920" y="260280"/>
            <a:ext cx="7899480" cy="84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"Click" on elements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04440" y="2193480"/>
            <a:ext cx="7899480" cy="109692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txBody>
          <a:bodyPr lIns="90000" rIns="90000" tIns="46800" bIns="46800">
            <a:normAutofit/>
          </a:bodyPr>
          <a:p>
            <a:pPr marL="342720" indent="-317520">
              <a:lnSpc>
                <a:spcPct val="100000"/>
              </a:lnSpc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&gt;&gt;&gt; match[2].click()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611280" y="1103400"/>
            <a:ext cx="789300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When you locate a "clickable" web element like a button or hyperlink, you can click to activate it.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639720" y="3657600"/>
            <a:ext cx="786456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browser should open the link you clicked.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10920" y="260280"/>
            <a:ext cx="7899480" cy="84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Exercise: print first 10 URLs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731880" y="1333440"/>
            <a:ext cx="7772400" cy="222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Print the URLs of the first 10 hyperlinks on the DuckDuckGo search results page.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-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omit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hyperlinks that refer to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duckduckgo.com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- some "a" tags may not have an "href" attribute.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Use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try - except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to catch this.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610920" y="260280"/>
            <a:ext cx="7899480" cy="84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Composite Design Pattern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2" name="TextShape 2"/>
          <p:cNvSpPr txBox="1"/>
          <p:nvPr/>
        </p:nvSpPr>
        <p:spPr>
          <a:xfrm>
            <a:off x="639360" y="1392120"/>
            <a:ext cx="7899480" cy="2495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0080"/>
                </a:solidFill>
                <a:latin typeface="Courier New"/>
              </a:rPr>
              <a:t>WebElement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is the primary object for interacting with a web page using Selenium.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</a:rPr>
              <a:t>WebElement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may contain other </a:t>
            </a:r>
            <a:r>
              <a:rPr b="0" lang="en-GB" sz="2400" spc="-1" strike="noStrike">
                <a:solidFill>
                  <a:srgbClr val="000000"/>
                </a:solidFill>
                <a:latin typeface="Courier New"/>
              </a:rPr>
              <a:t>WebElements.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Courier New"/>
              </a:rPr>
              <a:t>WebDriver</a:t>
            </a: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 contains many of the same methods as WebElement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2700360" y="4032360"/>
            <a:ext cx="2376360" cy="136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2800" spc="-1" strike="noStrike" u="sng">
                <a:solidFill>
                  <a:srgbClr val="000000"/>
                </a:solidFill>
                <a:uFillTx/>
                <a:latin typeface="Arial"/>
              </a:rPr>
              <a:t>WebElement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Line 4"/>
          <p:cNvSpPr/>
          <p:nvPr/>
        </p:nvSpPr>
        <p:spPr>
          <a:xfrm>
            <a:off x="3887640" y="5402160"/>
            <a:ext cx="1800" cy="79056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5"/>
          <p:cNvSpPr/>
          <p:nvPr/>
        </p:nvSpPr>
        <p:spPr>
          <a:xfrm>
            <a:off x="3887640" y="6191280"/>
            <a:ext cx="2232000" cy="14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6"/>
          <p:cNvSpPr/>
          <p:nvPr/>
        </p:nvSpPr>
        <p:spPr>
          <a:xfrm flipV="1">
            <a:off x="6119640" y="4798800"/>
            <a:ext cx="1800" cy="14158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7"/>
          <p:cNvSpPr/>
          <p:nvPr/>
        </p:nvSpPr>
        <p:spPr>
          <a:xfrm flipH="1">
            <a:off x="5063760" y="4824360"/>
            <a:ext cx="1079640" cy="1800"/>
          </a:xfrm>
          <a:prstGeom prst="line">
            <a:avLst/>
          </a:prstGeom>
          <a:ln w="180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8"/>
          <p:cNvSpPr/>
          <p:nvPr/>
        </p:nvSpPr>
        <p:spPr>
          <a:xfrm>
            <a:off x="5040360" y="4451400"/>
            <a:ext cx="57636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Times New Roman"/>
              </a:rPr>
              <a:t>*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CustomShape 9"/>
          <p:cNvSpPr/>
          <p:nvPr/>
        </p:nvSpPr>
        <p:spPr>
          <a:xfrm>
            <a:off x="6191280" y="5032440"/>
            <a:ext cx="251928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GB" sz="2800" spc="-1" strike="noStrike">
                <a:solidFill>
                  <a:srgbClr val="000000"/>
                </a:solidFill>
                <a:latin typeface="Times New Roman"/>
              </a:rPr>
              <a:t>contains other WebElements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11280" y="259920"/>
            <a:ext cx="7897680" cy="84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Headless Browsing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639720" y="1392120"/>
            <a:ext cx="7897680" cy="498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You can use a browser </a:t>
            </a:r>
            <a:r>
              <a:rPr b="0" lang="en-GB" sz="2800" spc="-1" strike="noStrike" u="sng">
                <a:solidFill>
                  <a:srgbClr val="000000"/>
                </a:solidFill>
                <a:uFillTx/>
                <a:latin typeface="Arial"/>
              </a:rPr>
              <a:t>without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 opening the U.I. window.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This is called </a:t>
            </a:r>
            <a:r>
              <a:rPr b="0" i="1" lang="en-GB" sz="2800" spc="-1" strike="noStrike">
                <a:solidFill>
                  <a:srgbClr val="000080"/>
                </a:solidFill>
                <a:latin typeface="Arial"/>
              </a:rPr>
              <a:t>headless</a:t>
            </a:r>
            <a:r>
              <a:rPr b="0" i="1" lang="en-GB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i="1" lang="en-GB" sz="2800" spc="-1" strike="noStrike">
                <a:solidFill>
                  <a:srgbClr val="000080"/>
                </a:solidFill>
                <a:latin typeface="Arial"/>
              </a:rPr>
              <a:t>mode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2800" spc="-1" strike="noStrike">
                <a:solidFill>
                  <a:srgbClr val="000080"/>
                </a:solidFill>
                <a:latin typeface="Arial"/>
              </a:rPr>
              <a:t>Headless mode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 is needed when running tests on a C.I. server, like Github Actions.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Headless mode is </a:t>
            </a:r>
            <a:r>
              <a:rPr b="0" i="1" lang="en-GB" sz="2800" spc="-1" strike="noStrike">
                <a:solidFill>
                  <a:srgbClr val="000080"/>
                </a:solidFill>
                <a:latin typeface="Arial"/>
              </a:rPr>
              <a:t>faster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, too.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https://developer.mozilla.org/en-US/docs/Mozilla/Firefox/Headless_mode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References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65040" y="1371600"/>
            <a:ext cx="8321760" cy="5108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179280">
              <a:spcBef>
                <a:spcPts val="1500"/>
              </a:spcBef>
              <a:tabLst>
                <a:tab algn="l" pos="0"/>
                <a:tab algn="l" pos="222120"/>
                <a:tab algn="l" pos="236520"/>
                <a:tab algn="l" pos="595080"/>
                <a:tab algn="l" pos="954000"/>
                <a:tab algn="l" pos="1312560"/>
                <a:tab algn="l" pos="1671480"/>
                <a:tab algn="l" pos="2030400"/>
                <a:tab algn="l" pos="2388960"/>
                <a:tab algn="l" pos="2747880"/>
                <a:tab algn="l" pos="3106440"/>
                <a:tab algn="l" pos="3465360"/>
                <a:tab algn="l" pos="3824280"/>
                <a:tab algn="l" pos="4182840"/>
                <a:tab algn="l" pos="4541760"/>
                <a:tab algn="l" pos="4900320"/>
                <a:tab algn="l" pos="5259240"/>
                <a:tab algn="l" pos="5618160"/>
                <a:tab algn="l" pos="5976720"/>
                <a:tab algn="l" pos="6335640"/>
                <a:tab algn="l" pos="6694200"/>
                <a:tab algn="l" pos="705312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Good Selenium Tutorial in Python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7928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2120"/>
                <a:tab algn="l" pos="236520"/>
                <a:tab algn="l" pos="595080"/>
                <a:tab algn="l" pos="954000"/>
                <a:tab algn="l" pos="1312560"/>
                <a:tab algn="l" pos="1671480"/>
                <a:tab algn="l" pos="2030400"/>
                <a:tab algn="l" pos="2388960"/>
                <a:tab algn="l" pos="2747880"/>
                <a:tab algn="l" pos="3106440"/>
                <a:tab algn="l" pos="3465360"/>
                <a:tab algn="l" pos="3824280"/>
                <a:tab algn="l" pos="4182840"/>
                <a:tab algn="l" pos="4541760"/>
                <a:tab algn="l" pos="4900320"/>
                <a:tab algn="l" pos="5259240"/>
                <a:tab algn="l" pos="5618160"/>
                <a:tab algn="l" pos="5976720"/>
                <a:tab algn="l" pos="6335640"/>
                <a:tab algn="l" pos="6694200"/>
                <a:tab algn="l" pos="705312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Uses the previous version of selenium, so some methods may no longer 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7928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2120"/>
                <a:tab algn="l" pos="236520"/>
                <a:tab algn="l" pos="595080"/>
                <a:tab algn="l" pos="954000"/>
                <a:tab algn="l" pos="1312560"/>
                <a:tab algn="l" pos="1671480"/>
                <a:tab algn="l" pos="2030400"/>
                <a:tab algn="l" pos="2388960"/>
                <a:tab algn="l" pos="2747880"/>
                <a:tab algn="l" pos="3106440"/>
                <a:tab algn="l" pos="3465360"/>
                <a:tab algn="l" pos="3824280"/>
                <a:tab algn="l" pos="4182840"/>
                <a:tab algn="l" pos="4541760"/>
                <a:tab algn="l" pos="4900320"/>
                <a:tab algn="l" pos="5259240"/>
                <a:tab algn="l" pos="5618160"/>
                <a:tab algn="l" pos="5976720"/>
                <a:tab algn="l" pos="6335640"/>
                <a:tab algn="l" pos="6694200"/>
                <a:tab algn="l" pos="705312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https://blog.testproject.io/2019/07/16/web-ui-testing-python-pytest-selenium-webdriver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7928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2120"/>
                <a:tab algn="l" pos="236520"/>
                <a:tab algn="l" pos="595080"/>
                <a:tab algn="l" pos="954000"/>
                <a:tab algn="l" pos="1312560"/>
                <a:tab algn="l" pos="1671480"/>
                <a:tab algn="l" pos="2030400"/>
                <a:tab algn="l" pos="2388960"/>
                <a:tab algn="l" pos="2747880"/>
                <a:tab algn="l" pos="3106440"/>
                <a:tab algn="l" pos="3465360"/>
                <a:tab algn="l" pos="3824280"/>
                <a:tab algn="l" pos="4182840"/>
                <a:tab algn="l" pos="4541760"/>
                <a:tab algn="l" pos="4900320"/>
                <a:tab algn="l" pos="5259240"/>
                <a:tab algn="l" pos="5618160"/>
                <a:tab algn="l" pos="5976720"/>
                <a:tab algn="l" pos="6335640"/>
                <a:tab algn="l" pos="6694200"/>
                <a:tab algn="l" pos="705312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7928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2120"/>
                <a:tab algn="l" pos="236520"/>
                <a:tab algn="l" pos="595080"/>
                <a:tab algn="l" pos="954000"/>
                <a:tab algn="l" pos="1312560"/>
                <a:tab algn="l" pos="1671480"/>
                <a:tab algn="l" pos="2030400"/>
                <a:tab algn="l" pos="2388960"/>
                <a:tab algn="l" pos="2747880"/>
                <a:tab algn="l" pos="3106440"/>
                <a:tab algn="l" pos="3465360"/>
                <a:tab algn="l" pos="3824280"/>
                <a:tab algn="l" pos="4182840"/>
                <a:tab algn="l" pos="4541760"/>
                <a:tab algn="l" pos="4900320"/>
                <a:tab algn="l" pos="5259240"/>
                <a:tab algn="l" pos="5618160"/>
                <a:tab algn="l" pos="5976720"/>
                <a:tab algn="l" pos="6335640"/>
                <a:tab algn="l" pos="6694200"/>
                <a:tab algn="l" pos="705312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The same author has other good testing tutorials: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7928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2120"/>
                <a:tab algn="l" pos="236520"/>
                <a:tab algn="l" pos="595080"/>
                <a:tab algn="l" pos="954000"/>
                <a:tab algn="l" pos="1312560"/>
                <a:tab algn="l" pos="1671480"/>
                <a:tab algn="l" pos="2030400"/>
                <a:tab algn="l" pos="2388960"/>
                <a:tab algn="l" pos="2747880"/>
                <a:tab algn="l" pos="3106440"/>
                <a:tab algn="l" pos="3465360"/>
                <a:tab algn="l" pos="3824280"/>
                <a:tab algn="l" pos="4182840"/>
                <a:tab algn="l" pos="4541760"/>
                <a:tab algn="l" pos="4900320"/>
                <a:tab algn="l" pos="5259240"/>
                <a:tab algn="l" pos="5618160"/>
                <a:tab algn="l" pos="5976720"/>
                <a:tab algn="l" pos="6335640"/>
                <a:tab algn="l" pos="6694200"/>
                <a:tab algn="l" pos="7053120"/>
                <a:tab algn="l" pos="7202160"/>
                <a:tab algn="l" pos="7562520"/>
                <a:tab algn="l" pos="7922880"/>
                <a:tab algn="l" pos="828324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https://blog.testproject.io/2019/07/16/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11280" y="259920"/>
            <a:ext cx="7880400" cy="82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639720" y="1392120"/>
            <a:ext cx="7880400" cy="497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660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Write a unit test for this: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When I search DuckDuckGo for Kasetsart University,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then at least 1 of the top-10 search results contains a link to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https://www.ku.ac.th/</a:t>
            </a:r>
            <a:r>
              <a:rPr b="0" i="1" lang="en-US" sz="2400" spc="-1" strike="noStrike">
                <a:solidFill>
                  <a:srgbClr val="000080"/>
                </a:solidFill>
                <a:latin typeface="Courier New"/>
              </a:rPr>
              <a:t>(anything)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Use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setUp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create the browser instance.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Write a unit test method go perform the test above.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Wrong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testing for exact match of "https://www.ku.ac.th/", because KU's home page could change.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Once your test works, add headless mode to setUp and rerun.  My intro to Selenium shows how to.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11280" y="259920"/>
            <a:ext cx="7897680" cy="84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Selenium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639720" y="1392120"/>
            <a:ext cx="7897680" cy="498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 algn="ctr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GB" sz="2800" spc="-1" strike="noStrike">
                <a:solidFill>
                  <a:srgbClr val="000080"/>
                </a:solidFill>
                <a:latin typeface="Arial"/>
              </a:rPr>
              <a:t>Browser automation</a:t>
            </a:r>
            <a:r>
              <a:rPr b="0" lang="en-GB" sz="2800" spc="-1" strike="noStrike">
                <a:solidFill>
                  <a:srgbClr val="000080"/>
                </a:solidFill>
                <a:latin typeface="Arial"/>
              </a:rPr>
              <a:t>.</a:t>
            </a: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 algn="ctr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Not just testing.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800" spc="-1" strike="noStrike">
                <a:solidFill>
                  <a:srgbClr val="000000"/>
                </a:solidFill>
                <a:latin typeface="Courier New"/>
              </a:rPr>
              <a:t>https://selenium.dev/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We will use Selenium WebDriver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- programmatically control a web browser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Selenium Example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639720" y="1392120"/>
            <a:ext cx="7904160" cy="499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2840" algn="ctr">
              <a:spcBef>
                <a:spcPts val="573"/>
              </a:spcBef>
              <a:spcAft>
                <a:spcPts val="573"/>
              </a:spcAft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Goal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 algn="ctr">
              <a:spcBef>
                <a:spcPts val="573"/>
              </a:spcBef>
              <a:spcAft>
                <a:spcPts val="573"/>
              </a:spcAft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duckduckgo.com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find links to Kasertsart U.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 algn="ctr">
              <a:spcBef>
                <a:spcPts val="573"/>
              </a:spcBef>
              <a:spcAft>
                <a:spcPts val="573"/>
              </a:spcAft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Print the top 10 links.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>
              <a:spcBef>
                <a:spcPts val="1423"/>
              </a:spcBef>
              <a:spcAft>
                <a:spcPts val="573"/>
              </a:spcAft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611280" y="259920"/>
            <a:ext cx="7904160" cy="847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Software Needed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639720" y="1392120"/>
            <a:ext cx="7904160" cy="4996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2840">
              <a:spcBef>
                <a:spcPts val="573"/>
              </a:spcBef>
              <a:spcAft>
                <a:spcPts val="573"/>
              </a:spcAft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Python 3.x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>
              <a:spcBef>
                <a:spcPts val="1423"/>
              </a:spcBef>
              <a:spcAft>
                <a:spcPts val="573"/>
              </a:spcAft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Selenium WebDriver: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pip install selenium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>
              <a:spcBef>
                <a:spcPts val="1423"/>
              </a:spcBef>
              <a:spcAft>
                <a:spcPts val="573"/>
              </a:spcAft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Driver for the Web browser you use: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>
              <a:spcBef>
                <a:spcPts val="1423"/>
              </a:spcBef>
              <a:spcAft>
                <a:spcPts val="573"/>
              </a:spcAft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Firefox driver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, called "geckodriver"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>
              <a:spcBef>
                <a:spcPts val="1423"/>
              </a:spcBef>
              <a:spcAft>
                <a:spcPts val="573"/>
              </a:spcAft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https://github.com/mozilla/geckodriver/releases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>
              <a:spcBef>
                <a:spcPts val="1423"/>
              </a:spcBef>
              <a:spcAft>
                <a:spcPts val="573"/>
              </a:spcAft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Chrome &amp; Chromium driver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(brittle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)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>
              <a:spcBef>
                <a:spcPts val="1423"/>
              </a:spcBef>
              <a:spcAft>
                <a:spcPts val="573"/>
              </a:spcAft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https://sites.google.com/chromium.org/driver/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>
              <a:spcBef>
                <a:spcPts val="1423"/>
              </a:spcBef>
              <a:spcAft>
                <a:spcPts val="573"/>
              </a:spcAft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Safari driver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already in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/usr/bin/safaridriver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284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610920" y="260280"/>
            <a:ext cx="7899480" cy="84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Try it! Get a web page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639360" y="1392120"/>
            <a:ext cx="7899480" cy="499104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txBody>
          <a:bodyPr lIns="90000" rIns="90000" tIns="46800" bIns="46800">
            <a:normAutofit/>
          </a:bodyPr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from selenium import webdriver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8000"/>
                </a:solidFill>
                <a:latin typeface="Courier New"/>
              </a:rPr>
              <a:t># get the duckduckgo search page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8000"/>
                </a:solidFill>
                <a:latin typeface="Courier New"/>
              </a:rPr>
              <a:t>url = "</a:t>
            </a:r>
            <a:r>
              <a:rPr b="1" lang="en-GB" sz="2400" spc="-1" strike="noStrike">
                <a:solidFill>
                  <a:srgbClr val="800080"/>
                </a:solidFill>
                <a:latin typeface="Courier New"/>
              </a:rPr>
              <a:t>https://duckduckgo.com</a:t>
            </a:r>
            <a:r>
              <a:rPr b="1" lang="en-GB" sz="2400" spc="-1" strike="noStrike">
                <a:solidFill>
                  <a:srgbClr val="008000"/>
                </a:solidFill>
                <a:latin typeface="Courier New"/>
              </a:rPr>
              <a:t>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8000"/>
                </a:solidFill>
                <a:latin typeface="Courier New"/>
              </a:rPr>
              <a:t># browser: a WebDriver object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browser = webdriver.Firefox()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8000"/>
                </a:solidFill>
                <a:latin typeface="Courier New"/>
              </a:rPr>
              <a:t># or: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GB" sz="2400" spc="-1" strike="noStrike">
                <a:solidFill>
                  <a:srgbClr val="000080"/>
                </a:solidFill>
                <a:latin typeface="Courier New"/>
              </a:rPr>
              <a:t>browser = webdriver.Chrome()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browser.get( url 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10920" y="260280"/>
            <a:ext cx="7886520" cy="83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Get the id of the search input box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549000" y="4664160"/>
            <a:ext cx="7886520" cy="199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0120">
              <a:spcBef>
                <a:spcPts val="11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11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Firefox: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 right-click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 search box -&gt; "Inspect Element".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&lt;input id=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'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searchbox_input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'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name=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"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q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"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type="text" ...&gt;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219320" y="1263600"/>
            <a:ext cx="6553080" cy="3400560"/>
          </a:xfrm>
          <a:prstGeom prst="rect">
            <a:avLst/>
          </a:prstGeom>
          <a:ln w="9360">
            <a:solidFill>
              <a:srgbClr val="3465a4"/>
            </a:solidFill>
            <a:round/>
          </a:ln>
        </p:spPr>
      </p:pic>
      <p:sp>
        <p:nvSpPr>
          <p:cNvPr id="134" name="CustomShape 3"/>
          <p:cNvSpPr/>
          <p:nvPr/>
        </p:nvSpPr>
        <p:spPr>
          <a:xfrm>
            <a:off x="1098000" y="3474720"/>
            <a:ext cx="365040" cy="274680"/>
          </a:xfrm>
          <a:custGeom>
            <a:avLst/>
            <a:gdLst/>
            <a:ahLst/>
            <a:rect l="0" t="0" r="r" b="b"/>
            <a:pathLst>
              <a:path w="1016" h="765">
                <a:moveTo>
                  <a:pt x="0" y="191"/>
                </a:moveTo>
                <a:lnTo>
                  <a:pt x="761" y="191"/>
                </a:lnTo>
                <a:lnTo>
                  <a:pt x="761" y="0"/>
                </a:lnTo>
                <a:lnTo>
                  <a:pt x="1015" y="382"/>
                </a:lnTo>
                <a:lnTo>
                  <a:pt x="761" y="764"/>
                </a:lnTo>
                <a:lnTo>
                  <a:pt x="761" y="573"/>
                </a:lnTo>
                <a:lnTo>
                  <a:pt x="0" y="573"/>
                </a:lnTo>
                <a:lnTo>
                  <a:pt x="0" y="191"/>
                </a:lnTo>
              </a:path>
            </a:pathLst>
          </a:custGeom>
          <a:solidFill>
            <a:srgbClr val="ff0000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4"/>
          <p:cNvSpPr/>
          <p:nvPr/>
        </p:nvSpPr>
        <p:spPr>
          <a:xfrm>
            <a:off x="1280160" y="5578560"/>
            <a:ext cx="3566160" cy="822240"/>
          </a:xfrm>
          <a:prstGeom prst="ellipse">
            <a:avLst/>
          </a:prstGeom>
          <a:noFill/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5"/>
          <p:cNvSpPr/>
          <p:nvPr/>
        </p:nvSpPr>
        <p:spPr>
          <a:xfrm>
            <a:off x="5303880" y="3932280"/>
            <a:ext cx="374976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We will use this "id" to locate the input field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Line 6"/>
          <p:cNvSpPr/>
          <p:nvPr/>
        </p:nvSpPr>
        <p:spPr>
          <a:xfrm flipH="1">
            <a:off x="4203720" y="4846680"/>
            <a:ext cx="2292480" cy="91440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10920" y="260280"/>
            <a:ext cx="7899480" cy="84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Find the input field 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549360" y="2760120"/>
            <a:ext cx="8229600" cy="281412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txBody>
          <a:bodyPr lIns="90000" rIns="90000" tIns="46800" bIns="46800">
            <a:normAutofit/>
          </a:bodyPr>
          <a:p>
            <a:pPr marL="342720" indent="-317520"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200" spc="-1" strike="noStrike">
                <a:solidFill>
                  <a:srgbClr val="000000"/>
                </a:solidFill>
                <a:latin typeface="Courier New"/>
              </a:rPr>
              <a:t>from selenium.webdriver.common.by import </a:t>
            </a:r>
            <a:r>
              <a:rPr b="1" lang="en-GB" sz="2200" spc="-1" strike="noStrike">
                <a:solidFill>
                  <a:srgbClr val="000080"/>
                </a:solidFill>
                <a:latin typeface="Courier New"/>
              </a:rPr>
              <a:t>By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200" spc="-1" strike="noStrike">
                <a:solidFill>
                  <a:srgbClr val="000000"/>
                </a:solidFill>
                <a:latin typeface="Courier New"/>
              </a:rPr>
              <a:t>from selenium.webdriver.common.keys import </a:t>
            </a:r>
            <a:r>
              <a:rPr b="1" lang="en-GB" sz="2200" spc="-1" strike="noStrike">
                <a:solidFill>
                  <a:srgbClr val="000080"/>
                </a:solidFill>
                <a:latin typeface="Courier New"/>
              </a:rPr>
              <a:t>Keys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8000"/>
                </a:solidFill>
                <a:latin typeface="Courier New"/>
              </a:rPr>
              <a:t># Find an "element" for the search box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ff0000"/>
                </a:solidFill>
                <a:latin typeface="Courier New"/>
              </a:rPr>
              <a:t>element_id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 = </a:t>
            </a:r>
            <a:r>
              <a:rPr b="1" lang="en-GB" sz="2400" spc="-1" strike="noStrike">
                <a:solidFill>
                  <a:srgbClr val="800080"/>
                </a:solidFill>
                <a:latin typeface="Courier New"/>
              </a:rPr>
              <a:t>'</a:t>
            </a:r>
            <a:r>
              <a:rPr b="1" lang="en-GB" sz="2400" spc="-1" strike="noStrike">
                <a:solidFill>
                  <a:srgbClr val="ff0000"/>
                </a:solidFill>
                <a:latin typeface="Courier New"/>
              </a:rPr>
              <a:t>searchbox_input</a:t>
            </a:r>
            <a:r>
              <a:rPr b="1" lang="en-GB" sz="2400" spc="-1" strike="noStrike">
                <a:solidFill>
                  <a:srgbClr val="800080"/>
                </a:solidFill>
                <a:latin typeface="Courier New"/>
              </a:rPr>
              <a:t>'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element = browser.find_element(By.ID,</a:t>
            </a:r>
            <a:br/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                             </a:t>
            </a:r>
            <a:r>
              <a:rPr b="1" lang="en-GB" sz="2400" spc="-1" strike="noStrike">
                <a:solidFill>
                  <a:srgbClr val="ff0000"/>
                </a:solidFill>
                <a:latin typeface="Courier New"/>
              </a:rPr>
              <a:t>element_id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3"/>
          <p:cNvSpPr txBox="1"/>
          <p:nvPr/>
        </p:nvSpPr>
        <p:spPr>
          <a:xfrm>
            <a:off x="569520" y="1220400"/>
            <a:ext cx="813816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Find the page element for the searchbox input field.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10920" y="260280"/>
            <a:ext cx="7899480" cy="84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3600" spc="-1" strike="noStrike">
                <a:solidFill>
                  <a:srgbClr val="333399"/>
                </a:solidFill>
                <a:latin typeface="Arial"/>
              </a:rPr>
              <a:t>Enter some text and press ENTER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549360" y="2760120"/>
            <a:ext cx="8229600" cy="290556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txBody>
          <a:bodyPr lIns="90000" rIns="90000" tIns="46800" bIns="46800">
            <a:normAutofit/>
          </a:bodyPr>
          <a:p>
            <a:pPr marL="342720" indent="-317520"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8000"/>
                </a:solidFill>
                <a:latin typeface="Courier New"/>
              </a:rPr>
              <a:t># Enter the search text &amp; press ENTER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element.send_keys(</a:t>
            </a:r>
            <a:r>
              <a:rPr b="1" lang="en-GB" sz="2400" spc="-1" strike="noStrike">
                <a:solidFill>
                  <a:srgbClr val="800080"/>
                </a:solidFill>
                <a:latin typeface="Courier New"/>
              </a:rPr>
              <a:t>"Kasetsart Univer"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element.send_keys(</a:t>
            </a:r>
            <a:r>
              <a:rPr b="1" lang="en-GB" sz="2400" spc="-1" strike="noStrike">
                <a:solidFill>
                  <a:srgbClr val="000080"/>
                </a:solidFill>
                <a:latin typeface="Courier New"/>
              </a:rPr>
              <a:t>Keys.ENTER</a:t>
            </a:r>
            <a:r>
              <a:rPr b="1" lang="en-GB" sz="24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2400" spc="-1" strike="noStrike">
                <a:solidFill>
                  <a:srgbClr val="008000"/>
                </a:solidFill>
                <a:latin typeface="Courier New"/>
              </a:rPr>
              <a:t># </a:t>
            </a:r>
            <a:r>
              <a:rPr b="1" lang="en-GB" sz="2400" spc="-1" strike="noStrike">
                <a:solidFill>
                  <a:srgbClr val="008000"/>
                </a:solidFill>
                <a:latin typeface="Courier New"/>
              </a:rPr>
              <a:t>Run It! (if you are using a script)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GB" sz="2400" spc="-1" strike="noStrike">
                <a:solidFill>
                  <a:srgbClr val="008000"/>
                </a:solidFill>
                <a:latin typeface="Courier New"/>
              </a:rPr>
              <a:t># the browser should display results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3"/>
          <p:cNvSpPr txBox="1"/>
          <p:nvPr/>
        </p:nvSpPr>
        <p:spPr>
          <a:xfrm>
            <a:off x="569520" y="1220400"/>
            <a:ext cx="8138160" cy="516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send_keys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simulates typing into a field.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610920" y="260280"/>
            <a:ext cx="7886520" cy="83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Inspect the Page &amp; Identify Links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639720" y="1391760"/>
            <a:ext cx="7886880" cy="4978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0120"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need a way for Selenium to "find" the hyperlinks on the results page.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browser.find_element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 by=______, "value to find" 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By.CLASS_NAME   By.NAME   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By.ID           By.TAG_NAME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By.LINK_TEXT    By.PARTIAL_LINK_TEXT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By.CSS_SELECTOR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can omit the parameter name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"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by=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2006-08-07T09:57:57Z</dcterms:created>
  <dc:creator>James Brucker</dc:creator>
  <dc:description/>
  <dc:language>en-US</dc:language>
  <cp:lastModifiedBy/>
  <dcterms:modified xsi:type="dcterms:W3CDTF">2023-11-06T18:05:22Z</dcterms:modified>
  <cp:revision>128</cp:revision>
  <dc:subject/>
  <dc:title>Selenium Example</dc:title>
</cp:coreProperties>
</file>