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0280" cy="854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791028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0920" y="3900960"/>
            <a:ext cx="791028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0280" cy="854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992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64160" y="1371600"/>
            <a:ext cx="385992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10920" y="3900960"/>
            <a:ext cx="385992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64160" y="3900960"/>
            <a:ext cx="385992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0280" cy="854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254700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85720" y="1371600"/>
            <a:ext cx="254700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5960520" y="1371600"/>
            <a:ext cx="254700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10920" y="3900960"/>
            <a:ext cx="254700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85720" y="3900960"/>
            <a:ext cx="254700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5960520" y="3900960"/>
            <a:ext cx="254700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0280" cy="854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610920" y="1371600"/>
            <a:ext cx="7910280" cy="484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99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0280" cy="854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7910280" cy="484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0280" cy="854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9920" cy="484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64160" y="1371600"/>
            <a:ext cx="3859920" cy="484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0280" cy="854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10920" y="259920"/>
            <a:ext cx="7910280" cy="39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99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0280" cy="854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992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64160" y="1371600"/>
            <a:ext cx="3859920" cy="484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10920" y="3900960"/>
            <a:ext cx="385992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0280" cy="854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10920" y="1371600"/>
            <a:ext cx="7910280" cy="4842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99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0280" cy="854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9920" cy="484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664160" y="1371600"/>
            <a:ext cx="385992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64160" y="3900960"/>
            <a:ext cx="385992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0280" cy="854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992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64160" y="1371600"/>
            <a:ext cx="385992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10920" y="3900960"/>
            <a:ext cx="791028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0280" cy="854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791028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10920" y="3900960"/>
            <a:ext cx="791028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0280" cy="854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992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64160" y="1371600"/>
            <a:ext cx="385992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610920" y="3900960"/>
            <a:ext cx="385992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body"/>
          </p:nvPr>
        </p:nvSpPr>
        <p:spPr>
          <a:xfrm>
            <a:off x="4664160" y="3900960"/>
            <a:ext cx="385992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0280" cy="854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254700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285720" y="1371600"/>
            <a:ext cx="254700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960520" y="1371600"/>
            <a:ext cx="254700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10920" y="3900960"/>
            <a:ext cx="254700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285720" y="3900960"/>
            <a:ext cx="254700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5960520" y="3900960"/>
            <a:ext cx="254700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0280" cy="854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7910280" cy="484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0280" cy="854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9920" cy="484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64160" y="1371600"/>
            <a:ext cx="3859920" cy="484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0280" cy="854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10920" y="259920"/>
            <a:ext cx="7910280" cy="3961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99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0280" cy="854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992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64160" y="1371600"/>
            <a:ext cx="3859920" cy="484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10920" y="3900960"/>
            <a:ext cx="385992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0280" cy="854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9920" cy="484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64160" y="1371600"/>
            <a:ext cx="385992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64160" y="3900960"/>
            <a:ext cx="385992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0280" cy="854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992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64160" y="1371600"/>
            <a:ext cx="385992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10920" y="3900960"/>
            <a:ext cx="7910280" cy="23094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89000" y="368280"/>
            <a:ext cx="8215200" cy="1041480"/>
            <a:chOff x="189000" y="368280"/>
            <a:chExt cx="8215200" cy="1041480"/>
          </a:xfrm>
        </p:grpSpPr>
        <p:sp>
          <p:nvSpPr>
            <p:cNvPr id="1" name="CustomShape 2"/>
            <p:cNvSpPr/>
            <p:nvPr/>
          </p:nvSpPr>
          <p:spPr>
            <a:xfrm>
              <a:off x="507960" y="368280"/>
              <a:ext cx="20520" cy="104148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89000" y="1158840"/>
              <a:ext cx="8215200" cy="205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10920" y="259920"/>
            <a:ext cx="7910280" cy="8542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10920" y="1371600"/>
            <a:ext cx="7910280" cy="4842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199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11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Bef>
                <a:spcPts val="11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Bef>
                <a:spcPts val="1199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Bef>
                <a:spcPts val="1199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Bef>
                <a:spcPts val="1199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dt"/>
          </p:nvPr>
        </p:nvSpPr>
        <p:spPr>
          <a:xfrm>
            <a:off x="610920" y="6165360"/>
            <a:ext cx="1893960" cy="4460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60360"/>
                <a:tab algn="l" pos="720720"/>
                <a:tab algn="l" pos="1081080"/>
                <a:tab algn="l" pos="1441440"/>
                <a:tab algn="l" pos="180180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ftr"/>
          </p:nvPr>
        </p:nvSpPr>
        <p:spPr>
          <a:xfrm>
            <a:off x="3347640" y="6165360"/>
            <a:ext cx="2884680" cy="4460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60360"/>
                <a:tab algn="l" pos="720720"/>
                <a:tab algn="l" pos="1081080"/>
                <a:tab algn="l" pos="1441440"/>
                <a:tab algn="l" pos="1801800"/>
                <a:tab algn="l" pos="2162160"/>
                <a:tab algn="l" pos="2522520"/>
                <a:tab algn="l" pos="288288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sldNum"/>
          </p:nvPr>
        </p:nvSpPr>
        <p:spPr>
          <a:xfrm>
            <a:off x="6803640" y="6165360"/>
            <a:ext cx="1893960" cy="4460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60360"/>
                <a:tab algn="l" pos="720720"/>
                <a:tab algn="l" pos="1081080"/>
                <a:tab algn="l" pos="1441440"/>
                <a:tab algn="l" pos="180180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fld id="{2E0AC167-5439-4825-92C9-0B54D136B7F6}" type="slidenum"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0" y="2438280"/>
            <a:ext cx="8997840" cy="1041480"/>
            <a:chOff x="0" y="2438280"/>
            <a:chExt cx="8997840" cy="1041480"/>
          </a:xfrm>
        </p:grpSpPr>
        <p:grpSp>
          <p:nvGrpSpPr>
            <p:cNvPr id="45" name="Group 2"/>
            <p:cNvGrpSpPr/>
            <p:nvPr/>
          </p:nvGrpSpPr>
          <p:grpSpPr>
            <a:xfrm>
              <a:off x="290520" y="2546280"/>
              <a:ext cx="700200" cy="463680"/>
              <a:chOff x="290520" y="2546280"/>
              <a:chExt cx="700200" cy="463680"/>
            </a:xfrm>
          </p:grpSpPr>
          <p:sp>
            <p:nvSpPr>
              <p:cNvPr id="46" name="CustomShape 3"/>
              <p:cNvSpPr/>
              <p:nvPr/>
            </p:nvSpPr>
            <p:spPr>
              <a:xfrm>
                <a:off x="290520" y="2546280"/>
                <a:ext cx="426960" cy="46368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7" name="CustomShape 4"/>
              <p:cNvSpPr/>
              <p:nvPr/>
            </p:nvSpPr>
            <p:spPr>
              <a:xfrm>
                <a:off x="673200" y="2546280"/>
                <a:ext cx="317520" cy="46368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8" name="Group 5"/>
            <p:cNvGrpSpPr/>
            <p:nvPr/>
          </p:nvGrpSpPr>
          <p:grpSpPr>
            <a:xfrm>
              <a:off x="414360" y="2968560"/>
              <a:ext cx="726840" cy="463680"/>
              <a:chOff x="414360" y="2968560"/>
              <a:chExt cx="726840" cy="463680"/>
            </a:xfrm>
          </p:grpSpPr>
          <p:sp>
            <p:nvSpPr>
              <p:cNvPr id="49" name="CustomShape 6"/>
              <p:cNvSpPr/>
              <p:nvPr/>
            </p:nvSpPr>
            <p:spPr>
              <a:xfrm>
                <a:off x="414360" y="2968560"/>
                <a:ext cx="421560" cy="46368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" name="CustomShape 7"/>
              <p:cNvSpPr/>
              <p:nvPr/>
            </p:nvSpPr>
            <p:spPr>
              <a:xfrm>
                <a:off x="783360" y="2968560"/>
                <a:ext cx="357840" cy="46368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" name="CustomShape 8"/>
            <p:cNvSpPr/>
            <p:nvPr/>
          </p:nvSpPr>
          <p:spPr>
            <a:xfrm>
              <a:off x="0" y="2895480"/>
              <a:ext cx="549360" cy="41112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CustomShape 9"/>
            <p:cNvSpPr/>
            <p:nvPr/>
          </p:nvSpPr>
          <p:spPr>
            <a:xfrm>
              <a:off x="635040" y="2438280"/>
              <a:ext cx="20520" cy="104148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10"/>
            <p:cNvSpPr/>
            <p:nvPr/>
          </p:nvSpPr>
          <p:spPr>
            <a:xfrm flipV="1">
              <a:off x="316080" y="3259800"/>
              <a:ext cx="8681760" cy="442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" name="PlaceHolder 11"/>
          <p:cNvSpPr>
            <a:spLocks noGrp="1"/>
          </p:cNvSpPr>
          <p:nvPr>
            <p:ph type="title"/>
          </p:nvPr>
        </p:nvSpPr>
        <p:spPr>
          <a:xfrm>
            <a:off x="990360" y="1676520"/>
            <a:ext cx="7761240" cy="1450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5" name="PlaceHolder 12"/>
          <p:cNvSpPr>
            <a:spLocks noGrp="1"/>
          </p:cNvSpPr>
          <p:nvPr>
            <p:ph type="dt"/>
          </p:nvPr>
        </p:nvSpPr>
        <p:spPr>
          <a:xfrm>
            <a:off x="990720" y="6248160"/>
            <a:ext cx="1893600" cy="4460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60360"/>
                <a:tab algn="l" pos="720720"/>
                <a:tab algn="l" pos="1081080"/>
                <a:tab algn="l" pos="1441440"/>
                <a:tab algn="l" pos="180180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13"/>
          <p:cNvSpPr>
            <a:spLocks noGrp="1"/>
          </p:cNvSpPr>
          <p:nvPr>
            <p:ph type="ftr"/>
          </p:nvPr>
        </p:nvSpPr>
        <p:spPr>
          <a:xfrm>
            <a:off x="3429000" y="6248160"/>
            <a:ext cx="2884320" cy="4460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60360"/>
                <a:tab algn="l" pos="720720"/>
                <a:tab algn="l" pos="1081080"/>
                <a:tab algn="l" pos="1441440"/>
                <a:tab algn="l" pos="1801800"/>
                <a:tab algn="l" pos="2162160"/>
                <a:tab algn="l" pos="2522520"/>
                <a:tab algn="l" pos="288288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14"/>
          <p:cNvSpPr>
            <a:spLocks noGrp="1"/>
          </p:cNvSpPr>
          <p:nvPr>
            <p:ph type="sldNum"/>
          </p:nvPr>
        </p:nvSpPr>
        <p:spPr>
          <a:xfrm>
            <a:off x="6857640" y="6248160"/>
            <a:ext cx="1893960" cy="4460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60360"/>
                <a:tab algn="l" pos="720720"/>
                <a:tab algn="l" pos="1081080"/>
                <a:tab algn="l" pos="1441440"/>
                <a:tab algn="l" pos="180180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fld id="{2139E95D-E335-4688-A176-50AABAF10B55}" type="slidenum"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ctr">
              <a:spcBef>
                <a:spcPts val="99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ctr">
              <a:spcBef>
                <a:spcPts val="899"/>
              </a:spcBef>
              <a:tabLst>
                <a:tab algn="l" pos="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algn="ctr">
              <a:spcBef>
                <a:spcPts val="748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990720" y="1676160"/>
            <a:ext cx="731520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Persistence and</a:t>
            </a:r>
            <a:br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Object-Relational Mapping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 algn="ctr">
              <a:spcBef>
                <a:spcPts val="9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James Brucker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Code for ORM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390600" y="1430280"/>
            <a:ext cx="8337600" cy="267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ku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= Location( "Kasetsart University",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   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"50 Ngamwongwang Road, Bangkok" );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save it!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object_mapper.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save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ku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object_mapper assigns an id to object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print(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ku.id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101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412920" y="4133880"/>
            <a:ext cx="8318160" cy="1937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Issues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mapper should choose a unique ID for each saved object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what if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data (Kasetsart University) is already in the table?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Finding and Retrieving an Object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04640" y="1430280"/>
            <a:ext cx="8337600" cy="157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Courier New"/>
                <a:ea typeface="Courier New"/>
              </a:rPr>
              <a:t># find by id (only </a:t>
            </a:r>
            <a:r>
              <a:rPr b="1" lang="en-US" sz="1800" spc="-1" strike="noStrike" u="sng">
                <a:solidFill>
                  <a:srgbClr val="008000"/>
                </a:solidFill>
                <a:uFillTx/>
                <a:latin typeface="Courier New"/>
                <a:ea typeface="Courier New"/>
              </a:rPr>
              <a:t>one</a:t>
            </a:r>
            <a:r>
              <a:rPr b="1" lang="en-US" sz="1800" spc="-1" strike="noStrike">
                <a:solidFill>
                  <a:srgbClr val="008000"/>
                </a:solidFill>
                <a:latin typeface="Courier New"/>
                <a:ea typeface="Courier New"/>
              </a:rPr>
              <a:t> match possible)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ku1 = 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object_mapper.find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(id=101)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Courier New"/>
                <a:ea typeface="Courier New"/>
              </a:rPr>
              <a:t># find by name (may have </a:t>
            </a:r>
            <a:r>
              <a:rPr b="1" lang="en-US" sz="1800" spc="-1" strike="noStrike" u="sng">
                <a:solidFill>
                  <a:srgbClr val="008000"/>
                </a:solidFill>
                <a:uFillTx/>
                <a:latin typeface="Courier New"/>
                <a:ea typeface="Courier New"/>
              </a:rPr>
              <a:t>many</a:t>
            </a:r>
            <a:r>
              <a:rPr b="1" lang="en-US" sz="1800" spc="-1" strike="noStrike">
                <a:solidFill>
                  <a:srgbClr val="008000"/>
                </a:solidFill>
                <a:latin typeface="Courier New"/>
                <a:ea typeface="Courier New"/>
              </a:rPr>
              <a:t> matches)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list = 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object_mapper.find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Courier New"/>
              </a:rPr>
              <a:t>(name="Kasetsart University")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412920" y="3414600"/>
            <a:ext cx="8318160" cy="212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Does object_mapper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always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return the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same object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ku1 = object_mapper.find(id=101)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ku2 = object_mapper.find(id=101)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ku1 == ku2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=&gt;   true or false?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Essential Operations: CRUD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16000">
              <a:spcBef>
                <a:spcPts val="29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333399"/>
                </a:solidFill>
                <a:latin typeface="Arial"/>
              </a:rPr>
              <a:t>Most common persistence operations are: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spcBef>
                <a:spcPts val="29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333399"/>
                </a:solidFill>
                <a:latin typeface="Arial"/>
              </a:rPr>
              <a:t>C</a:t>
            </a:r>
            <a:r>
              <a:rPr b="0" lang="en-US" sz="2800" spc="-1" strike="noStrike">
                <a:solidFill>
                  <a:srgbClr val="333399"/>
                </a:solidFill>
                <a:latin typeface="Arial"/>
              </a:rPr>
              <a:t>reate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save a new object to the database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spcBef>
                <a:spcPts val="29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333399"/>
                </a:solidFill>
                <a:latin typeface="Arial"/>
              </a:rPr>
              <a:t>R</a:t>
            </a:r>
            <a:r>
              <a:rPr b="0" lang="en-US" sz="2800" spc="-1" strike="noStrike">
                <a:solidFill>
                  <a:srgbClr val="333399"/>
                </a:solidFill>
                <a:latin typeface="Arial"/>
              </a:rPr>
              <a:t>etrieve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 object (or objects) from the database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spcBef>
                <a:spcPts val="29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333399"/>
                </a:solidFill>
                <a:latin typeface="Arial"/>
              </a:rPr>
              <a:t>U</a:t>
            </a:r>
            <a:r>
              <a:rPr b="0" lang="en-US" sz="2800" spc="-1" strike="noStrike">
                <a:solidFill>
                  <a:srgbClr val="333399"/>
                </a:solidFill>
                <a:latin typeface="Arial"/>
              </a:rPr>
              <a:t>pdate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data for an object already in database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spcBef>
                <a:spcPts val="29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333399"/>
                </a:solidFill>
                <a:latin typeface="Arial"/>
              </a:rPr>
              <a:t>D</a:t>
            </a:r>
            <a:r>
              <a:rPr b="0" lang="en-US" sz="2800" spc="-1" strike="noStrike">
                <a:solidFill>
                  <a:srgbClr val="333399"/>
                </a:solidFill>
                <a:latin typeface="Arial"/>
              </a:rPr>
              <a:t>elete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object data from the database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spcBef>
                <a:spcPts val="1500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spcBef>
                <a:spcPts val="11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Which one is most </a:t>
            </a:r>
            <a:r>
              <a:rPr b="0" i="1" lang="en-US" sz="3600" spc="-1" strike="noStrike">
                <a:solidFill>
                  <a:srgbClr val="ce181e"/>
                </a:solidFill>
                <a:latin typeface="Arial"/>
              </a:rPr>
              <a:t>Complex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611280" y="1371600"/>
            <a:ext cx="7921440" cy="44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16000">
              <a:spcBef>
                <a:spcPts val="29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333399"/>
                </a:solidFill>
                <a:latin typeface="Arial"/>
              </a:rPr>
              <a:t>Of the 4 CRUD operations, which do you think is the most </a:t>
            </a:r>
            <a:r>
              <a:rPr b="0" lang="en-US" sz="2800" spc="-1" strike="noStrike" u="sng">
                <a:solidFill>
                  <a:srgbClr val="333399"/>
                </a:solidFill>
                <a:uFillTx/>
                <a:latin typeface="Arial"/>
              </a:rPr>
              <a:t>complex</a:t>
            </a:r>
            <a:r>
              <a:rPr b="0" lang="en-US" sz="2800" spc="-1" strike="noStrike">
                <a:solidFill>
                  <a:srgbClr val="333399"/>
                </a:solidFill>
                <a:latin typeface="Arial"/>
              </a:rPr>
              <a:t> to provide?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spcBef>
                <a:spcPts val="29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333399"/>
                </a:solidFill>
                <a:latin typeface="Arial"/>
              </a:rPr>
              <a:t>C</a:t>
            </a:r>
            <a:r>
              <a:rPr b="0" lang="en-US" sz="2800" spc="-1" strike="noStrike">
                <a:solidFill>
                  <a:srgbClr val="333399"/>
                </a:solidFill>
                <a:latin typeface="Arial"/>
              </a:rPr>
              <a:t>reate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save a new object to the database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spcBef>
                <a:spcPts val="29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333399"/>
                </a:solidFill>
                <a:latin typeface="Arial"/>
              </a:rPr>
              <a:t>R</a:t>
            </a:r>
            <a:r>
              <a:rPr b="0" lang="en-US" sz="2800" spc="-1" strike="noStrike">
                <a:solidFill>
                  <a:srgbClr val="333399"/>
                </a:solidFill>
                <a:latin typeface="Arial"/>
              </a:rPr>
              <a:t>etrieve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 object from the database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spcBef>
                <a:spcPts val="29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333399"/>
                </a:solidFill>
                <a:latin typeface="Arial"/>
              </a:rPr>
              <a:t>U</a:t>
            </a:r>
            <a:r>
              <a:rPr b="0" lang="en-US" sz="2800" spc="-1" strike="noStrike">
                <a:solidFill>
                  <a:srgbClr val="333399"/>
                </a:solidFill>
                <a:latin typeface="Arial"/>
              </a:rPr>
              <a:t>pdate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data for an object already in database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spcBef>
                <a:spcPts val="29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US" sz="2800" spc="-1" strike="noStrike">
                <a:solidFill>
                  <a:srgbClr val="333399"/>
                </a:solidFill>
                <a:latin typeface="Arial"/>
              </a:rPr>
              <a:t>D</a:t>
            </a:r>
            <a:r>
              <a:rPr b="0" lang="en-US" sz="2800" spc="-1" strike="noStrike">
                <a:solidFill>
                  <a:srgbClr val="333399"/>
                </a:solidFill>
                <a:latin typeface="Arial"/>
              </a:rPr>
              <a:t>elete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object data from the database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spcBef>
                <a:spcPts val="1500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spcBef>
                <a:spcPts val="11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Providing CRUD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611280" y="1371240"/>
            <a:ext cx="7921440" cy="5303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16000">
              <a:spcBef>
                <a:spcPts val="29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Simple: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06280">
              <a:spcBef>
                <a:spcPts val="1423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C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reate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save( object 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U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pdate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update( object )  or  save(object)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   </a:t>
            </a: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D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elete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delete( object 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Complex: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Retrieve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one object by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= get(id)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Retrieve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all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objects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Retrieve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using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query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expression: </a:t>
            </a:r>
            <a:br/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address contains "Bangkok" or population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&gt;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1000000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Retrieve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first 10 objects, sorted by date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Try ORM in Django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611280" y="1371600"/>
            <a:ext cx="7920000" cy="502920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txBody>
          <a:bodyPr lIns="90000" rIns="90000" tIns="46800" bIns="46800">
            <a:normAutofit/>
          </a:bodyPr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cmd&gt;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python manage.py shell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from polls.models import Question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q = Question(question_text="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</a:rPr>
              <a:t>Understand ORM?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")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q.pub_date = datetime.now()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q.id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</a:rPr>
              <a:t>(nothing is printed)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q.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save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( 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q.id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</a:rPr>
              <a:t>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Question.objects.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all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( 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</a:rPr>
              <a:t>&lt;QuerySet: [..., &lt;Question: Understand ORM?&gt;,...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Try it in Django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611280" y="1371600"/>
            <a:ext cx="7920000" cy="502920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txBody>
          <a:bodyPr lIns="90000" rIns="90000" tIns="46800" bIns="46800">
            <a:normAutofit/>
          </a:bodyPr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# Change something, then update data in database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q.question_text = "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</a:rPr>
              <a:t>Next question?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"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q.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save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# Did it update the question in database?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Question.objects.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get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( id=6 )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</a:rPr>
              <a:t>&lt;Question: Next Question?&gt;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# Can we delete it from database?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q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delete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( 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&gt;&gt;&gt; Question.objects.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get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( id=6 )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ce181e"/>
                </a:solidFill>
                <a:latin typeface="Courier New"/>
              </a:rPr>
              <a:t>DoesNotExist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: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Question matching query does not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exist.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Design of a Persistence Service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7" name="TextShape 2"/>
          <p:cNvSpPr txBox="1"/>
          <p:nvPr/>
        </p:nvSpPr>
        <p:spPr>
          <a:xfrm>
            <a:off x="519120" y="1388880"/>
            <a:ext cx="8075520" cy="491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94000"/>
          </a:bodyPr>
          <a:p>
            <a:pPr marL="342720" indent="-333360" algn="ctr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2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Design Patterns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for a persistence service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800" spc="-1" strike="noStrike">
                <a:solidFill>
                  <a:srgbClr val="000080"/>
                </a:solidFill>
                <a:latin typeface="Arial"/>
              </a:rPr>
              <a:t>Data Access Objects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define 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separate class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that is responsible for persistence services.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Your app calls the DAO class to save/retrieve objects.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800" spc="-1" strike="noStrike">
                <a:solidFill>
                  <a:srgbClr val="000080"/>
                </a:solidFill>
                <a:latin typeface="Arial"/>
              </a:rPr>
              <a:t>Active Object Pattern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entity classes perform CRUD operations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themselves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274760" indent="-565200">
              <a:spcBef>
                <a:spcPts val="573"/>
              </a:spcBef>
              <a:buClr>
                <a:srgbClr val="000000"/>
              </a:buClr>
              <a:buFont typeface="Times New Roman"/>
              <a:buChar char="–"/>
              <a:tabLst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Behavior is defined in a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</a:rPr>
              <a:t>superclass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274760" indent="-565200">
              <a:spcBef>
                <a:spcPts val="573"/>
              </a:spcBef>
              <a:buClr>
                <a:srgbClr val="000000"/>
              </a:buClr>
              <a:buFont typeface="Times New Roman"/>
              <a:buChar char="–"/>
              <a:tabLst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entity is 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subclass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inherits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CRUD operations, so no new code is needed.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3600" spc="-1" strike="noStrike">
                <a:solidFill>
                  <a:srgbClr val="ff0000"/>
                </a:solidFill>
                <a:latin typeface="Arial"/>
              </a:rPr>
              <a:t>Which Design does Django Use?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9" name="TextShape 2"/>
          <p:cNvSpPr txBox="1"/>
          <p:nvPr/>
        </p:nvSpPr>
        <p:spPr>
          <a:xfrm>
            <a:off x="519120" y="1388880"/>
            <a:ext cx="8075520" cy="4919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336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Data Access Objects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define 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separate class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that is responsible for saving &amp; recreating objects.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Your app calls the DAO class to save/retrieve objects.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Active Object Pattern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entity classes perform CRUD operations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themselves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274760" indent="-565200">
              <a:spcBef>
                <a:spcPts val="573"/>
              </a:spcBef>
              <a:buClr>
                <a:srgbClr val="000000"/>
              </a:buClr>
              <a:buFont typeface="Times New Roman"/>
              <a:buChar char="–"/>
              <a:tabLst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Behavior is defined in a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</a:rPr>
              <a:t>superclass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274760" indent="-565200">
              <a:spcBef>
                <a:spcPts val="573"/>
              </a:spcBef>
              <a:buClr>
                <a:srgbClr val="000000"/>
              </a:buClr>
              <a:buFont typeface="Times New Roman"/>
              <a:buChar char="–"/>
              <a:tabLst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entity is 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subclass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inherits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CRUD operations, so no new code is needed.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Data Access Object Pattern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457200" y="1371600"/>
            <a:ext cx="8137440" cy="2209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1199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separate class provides persistence services.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5640" indent="-215640"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Append "Dao" to the class name, e.g.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EventDao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2" name="Group 3"/>
          <p:cNvGrpSpPr/>
          <p:nvPr/>
        </p:nvGrpSpPr>
        <p:grpSpPr>
          <a:xfrm>
            <a:off x="4109760" y="2557440"/>
            <a:ext cx="4389480" cy="2433600"/>
            <a:chOff x="4109760" y="2557440"/>
            <a:chExt cx="4389480" cy="2433600"/>
          </a:xfrm>
        </p:grpSpPr>
        <p:sp>
          <p:nvSpPr>
            <p:cNvPr id="193" name="CustomShape 4"/>
            <p:cNvSpPr/>
            <p:nvPr/>
          </p:nvSpPr>
          <p:spPr>
            <a:xfrm>
              <a:off x="4124160" y="2557440"/>
              <a:ext cx="4370400" cy="24336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1247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4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EventDao</a:t>
              </a:r>
              <a:endParaRPr b="0" lang="en-US" sz="24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1247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find( id ): Event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573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query(expression): Event[*]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573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save( event ) 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573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update( event )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573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0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delete( event )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94" name="Line 5"/>
            <p:cNvSpPr/>
            <p:nvPr/>
          </p:nvSpPr>
          <p:spPr>
            <a:xfrm flipH="1">
              <a:off x="4109760" y="2955960"/>
              <a:ext cx="4389480" cy="0"/>
            </a:xfrm>
            <a:prstGeom prst="line">
              <a:avLst/>
            </a:prstGeom>
            <a:ln cap="sq"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5" name="CustomShape 6"/>
          <p:cNvSpPr/>
          <p:nvPr/>
        </p:nvSpPr>
        <p:spPr>
          <a:xfrm>
            <a:off x="822240" y="6035760"/>
            <a:ext cx="7589880" cy="45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7"/>
          <p:cNvSpPr/>
          <p:nvPr/>
        </p:nvSpPr>
        <p:spPr>
          <a:xfrm>
            <a:off x="549360" y="2560680"/>
            <a:ext cx="2193840" cy="179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Your App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Line 8"/>
          <p:cNvSpPr/>
          <p:nvPr/>
        </p:nvSpPr>
        <p:spPr>
          <a:xfrm>
            <a:off x="2743200" y="3382920"/>
            <a:ext cx="137628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CustomShape 9"/>
          <p:cNvSpPr/>
          <p:nvPr/>
        </p:nvSpPr>
        <p:spPr>
          <a:xfrm>
            <a:off x="639720" y="5203800"/>
            <a:ext cx="2103480" cy="82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&lt;&lt;entity&gt;&gt;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Event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Line 10"/>
          <p:cNvSpPr/>
          <p:nvPr/>
        </p:nvSpPr>
        <p:spPr>
          <a:xfrm>
            <a:off x="1646280" y="4357800"/>
            <a:ext cx="1440" cy="8460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1"/>
          <p:cNvSpPr/>
          <p:nvPr/>
        </p:nvSpPr>
        <p:spPr>
          <a:xfrm>
            <a:off x="1736640" y="4511520"/>
            <a:ext cx="100656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uses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Goal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611280" y="1371600"/>
            <a:ext cx="7921440" cy="146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15640" indent="-215640"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15640"/>
                <a:tab algn="l" pos="230040"/>
                <a:tab algn="l" pos="588960"/>
                <a:tab algn="l" pos="947520"/>
                <a:tab algn="l" pos="1306440"/>
                <a:tab algn="l" pos="1665000"/>
                <a:tab algn="l" pos="2023920"/>
                <a:tab algn="l" pos="2382480"/>
                <a:tab algn="l" pos="2741400"/>
                <a:tab algn="l" pos="3100320"/>
                <a:tab algn="l" pos="3458880"/>
                <a:tab algn="l" pos="3817800"/>
                <a:tab algn="l" pos="4176360"/>
                <a:tab algn="l" pos="4535280"/>
                <a:tab algn="l" pos="4894200"/>
                <a:tab algn="l" pos="5252760"/>
                <a:tab algn="l" pos="5611680"/>
                <a:tab algn="l" pos="5970240"/>
                <a:tab algn="l" pos="6329160"/>
                <a:tab algn="l" pos="6688080"/>
                <a:tab algn="l" pos="70466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Applications need to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save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data to </a:t>
            </a:r>
            <a:r>
              <a:rPr b="1" i="1" lang="en-US" sz="2400" spc="-1" strike="noStrike">
                <a:solidFill>
                  <a:srgbClr val="333399"/>
                </a:solidFill>
                <a:latin typeface="Arial"/>
              </a:rPr>
              <a:t>persistent storage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5640" indent="-215640">
              <a:spcBef>
                <a:spcPts val="1500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15640"/>
                <a:tab algn="l" pos="230040"/>
                <a:tab algn="l" pos="588960"/>
                <a:tab algn="l" pos="947520"/>
                <a:tab algn="l" pos="1306440"/>
                <a:tab algn="l" pos="1665000"/>
                <a:tab algn="l" pos="2023920"/>
                <a:tab algn="l" pos="2382480"/>
                <a:tab algn="l" pos="2741400"/>
                <a:tab algn="l" pos="3100320"/>
                <a:tab algn="l" pos="3458880"/>
                <a:tab algn="l" pos="3817800"/>
                <a:tab algn="l" pos="4176360"/>
                <a:tab algn="l" pos="4535280"/>
                <a:tab algn="l" pos="4894200"/>
                <a:tab algn="l" pos="5252760"/>
                <a:tab algn="l" pos="5611680"/>
                <a:tab algn="l" pos="5970240"/>
                <a:tab algn="l" pos="6329160"/>
                <a:tab algn="l" pos="6688080"/>
                <a:tab algn="l" pos="70466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Persistent storage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can be database, directory service, plain files, spreadsheet, cloud service, 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722760" y="3017880"/>
            <a:ext cx="289548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Application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4272120" y="5105520"/>
            <a:ext cx="761760" cy="985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333399"/>
              </a:gs>
              <a:gs pos="50000">
                <a:srgbClr val="b5b5d9"/>
              </a:gs>
              <a:gs pos="100000">
                <a:srgbClr val="333399"/>
              </a:gs>
            </a:gsLst>
            <a:lin ang="10800000"/>
          </a:gra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5"/>
          <p:cNvSpPr/>
          <p:nvPr/>
        </p:nvSpPr>
        <p:spPr>
          <a:xfrm>
            <a:off x="5415120" y="5029200"/>
            <a:ext cx="761760" cy="985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333399"/>
              </a:gs>
              <a:gs pos="50000">
                <a:srgbClr val="b5b5d9"/>
              </a:gs>
              <a:gs pos="100000">
                <a:srgbClr val="333399"/>
              </a:gs>
            </a:gsLst>
            <a:lin ang="10800000"/>
          </a:gra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"/>
          <p:cNvSpPr/>
          <p:nvPr/>
        </p:nvSpPr>
        <p:spPr>
          <a:xfrm>
            <a:off x="4805280" y="5334120"/>
            <a:ext cx="762120" cy="985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333399"/>
              </a:gs>
              <a:gs pos="50000">
                <a:srgbClr val="b5b5d9"/>
              </a:gs>
              <a:gs pos="100000">
                <a:srgbClr val="333399"/>
              </a:gs>
            </a:gsLst>
            <a:lin ang="10800000"/>
          </a:gra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7"/>
          <p:cNvSpPr/>
          <p:nvPr/>
        </p:nvSpPr>
        <p:spPr>
          <a:xfrm>
            <a:off x="5156280" y="3416400"/>
            <a:ext cx="31680" cy="1689120"/>
          </a:xfrm>
          <a:prstGeom prst="line">
            <a:avLst/>
          </a:prstGeom>
          <a:ln cap="sq" w="12600">
            <a:solidFill>
              <a:srgbClr val="333399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8"/>
          <p:cNvSpPr/>
          <p:nvPr/>
        </p:nvSpPr>
        <p:spPr>
          <a:xfrm>
            <a:off x="5148360" y="3919680"/>
            <a:ext cx="201924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save, update, find &amp; retrieve, delete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CustomShape 9"/>
          <p:cNvSpPr/>
          <p:nvPr/>
        </p:nvSpPr>
        <p:spPr>
          <a:xfrm>
            <a:off x="6253200" y="5638680"/>
            <a:ext cx="259092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Persistent Storage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CustomShape 10"/>
          <p:cNvSpPr/>
          <p:nvPr/>
        </p:nvSpPr>
        <p:spPr>
          <a:xfrm>
            <a:off x="549360" y="2925720"/>
            <a:ext cx="2314440" cy="307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user info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scores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products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orders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sales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payments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votes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Line 11"/>
          <p:cNvSpPr/>
          <p:nvPr/>
        </p:nvSpPr>
        <p:spPr>
          <a:xfrm>
            <a:off x="2863800" y="3200400"/>
            <a:ext cx="860400" cy="1440"/>
          </a:xfrm>
          <a:prstGeom prst="line">
            <a:avLst/>
          </a:prstGeom>
          <a:ln w="936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Active Object Pattern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611280" y="1279440"/>
            <a:ext cx="7921440" cy="4114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434880" indent="-434880"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34880"/>
                <a:tab algn="l" pos="448920"/>
                <a:tab algn="l" pos="807840"/>
                <a:tab algn="l" pos="1166760"/>
                <a:tab algn="l" pos="1525320"/>
                <a:tab algn="l" pos="1884240"/>
                <a:tab algn="l" pos="2242800"/>
                <a:tab algn="l" pos="2601720"/>
                <a:tab algn="l" pos="2960640"/>
                <a:tab algn="l" pos="3319200"/>
                <a:tab algn="l" pos="3678120"/>
                <a:tab algn="l" pos="4036680"/>
                <a:tab algn="l" pos="4395600"/>
                <a:tab algn="l" pos="4754520"/>
                <a:tab algn="l" pos="5113080"/>
                <a:tab algn="l" pos="5472000"/>
                <a:tab algn="l" pos="5830560"/>
                <a:tab algn="l" pos="6189480"/>
                <a:tab algn="l" pos="6548400"/>
                <a:tab algn="l" pos="6906960"/>
                <a:tab algn="l" pos="726588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super-class provides persistence operations.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4880" indent="-434880"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34880"/>
                <a:tab algn="l" pos="448920"/>
                <a:tab algn="l" pos="807840"/>
                <a:tab algn="l" pos="1166760"/>
                <a:tab algn="l" pos="1525320"/>
                <a:tab algn="l" pos="1884240"/>
                <a:tab algn="l" pos="2242800"/>
                <a:tab algn="l" pos="2601720"/>
                <a:tab algn="l" pos="2960640"/>
                <a:tab algn="l" pos="3319200"/>
                <a:tab algn="l" pos="3678120"/>
                <a:tab algn="l" pos="4036680"/>
                <a:tab algn="l" pos="4395600"/>
                <a:tab algn="l" pos="4754520"/>
                <a:tab algn="l" pos="5113080"/>
                <a:tab algn="l" pos="5472000"/>
                <a:tab algn="l" pos="5830560"/>
                <a:tab algn="l" pos="6189480"/>
                <a:tab algn="l" pos="6548400"/>
                <a:tab algn="l" pos="6906960"/>
                <a:tab algn="l" pos="726588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Entity class is a subclass &amp; inherits the behavior.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4880" indent="-434880"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34880"/>
                <a:tab algn="l" pos="448920"/>
                <a:tab algn="l" pos="807840"/>
                <a:tab algn="l" pos="1166760"/>
                <a:tab algn="l" pos="1525320"/>
                <a:tab algn="l" pos="1884240"/>
                <a:tab algn="l" pos="2242800"/>
                <a:tab algn="l" pos="2601720"/>
                <a:tab algn="l" pos="2960640"/>
                <a:tab algn="l" pos="3319200"/>
                <a:tab algn="l" pos="3678120"/>
                <a:tab algn="l" pos="4036680"/>
                <a:tab algn="l" pos="4395600"/>
                <a:tab algn="l" pos="4754520"/>
                <a:tab algn="l" pos="5113080"/>
                <a:tab algn="l" pos="5472000"/>
                <a:tab algn="l" pos="5830560"/>
                <a:tab algn="l" pos="6189480"/>
                <a:tab algn="l" pos="6548400"/>
                <a:tab algn="l" pos="6906960"/>
                <a:tab algn="l" pos="726588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Entity saves itself.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8120" indent="-433440">
              <a:spcBef>
                <a:spcPts val="1199"/>
              </a:spcBef>
              <a:tabLst>
                <a:tab algn="l" pos="0"/>
                <a:tab algn="l" pos="434880"/>
                <a:tab algn="l" pos="448920"/>
                <a:tab algn="l" pos="807840"/>
                <a:tab algn="l" pos="1166760"/>
                <a:tab algn="l" pos="1525320"/>
                <a:tab algn="l" pos="1884240"/>
                <a:tab algn="l" pos="2242800"/>
                <a:tab algn="l" pos="2601720"/>
                <a:tab algn="l" pos="2960640"/>
                <a:tab algn="l" pos="3319200"/>
                <a:tab algn="l" pos="3678120"/>
                <a:tab algn="l" pos="4036680"/>
                <a:tab algn="l" pos="4395600"/>
                <a:tab algn="l" pos="4754520"/>
                <a:tab algn="l" pos="5113080"/>
                <a:tab algn="l" pos="5472000"/>
                <a:tab algn="l" pos="5830560"/>
                <a:tab algn="l" pos="6189480"/>
                <a:tab algn="l" pos="6548400"/>
                <a:tab algn="l" pos="6906960"/>
                <a:tab algn="l" pos="726588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8120" indent="-433440">
              <a:spcBef>
                <a:spcPts val="1199"/>
              </a:spcBef>
              <a:tabLst>
                <a:tab algn="l" pos="0"/>
                <a:tab algn="l" pos="434880"/>
                <a:tab algn="l" pos="448920"/>
                <a:tab algn="l" pos="807840"/>
                <a:tab algn="l" pos="1166760"/>
                <a:tab algn="l" pos="1525320"/>
                <a:tab algn="l" pos="1884240"/>
                <a:tab algn="l" pos="2242800"/>
                <a:tab algn="l" pos="2601720"/>
                <a:tab algn="l" pos="2960640"/>
                <a:tab algn="l" pos="3319200"/>
                <a:tab algn="l" pos="3678120"/>
                <a:tab algn="l" pos="4036680"/>
                <a:tab algn="l" pos="4395600"/>
                <a:tab algn="l" pos="4754520"/>
                <a:tab algn="l" pos="5113080"/>
                <a:tab algn="l" pos="5472000"/>
                <a:tab algn="l" pos="5830560"/>
                <a:tab algn="l" pos="6189480"/>
                <a:tab algn="l" pos="6548400"/>
                <a:tab algn="l" pos="6906960"/>
                <a:tab algn="l" pos="726588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4880" indent="-434880">
              <a:spcBef>
                <a:spcPts val="11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34880"/>
                <a:tab algn="l" pos="448920"/>
                <a:tab algn="l" pos="807840"/>
                <a:tab algn="l" pos="1166760"/>
                <a:tab algn="l" pos="1525320"/>
                <a:tab algn="l" pos="1884240"/>
                <a:tab algn="l" pos="2242800"/>
                <a:tab algn="l" pos="2601720"/>
                <a:tab algn="l" pos="2960640"/>
                <a:tab algn="l" pos="3319200"/>
                <a:tab algn="l" pos="3678120"/>
                <a:tab algn="l" pos="4036680"/>
                <a:tab algn="l" pos="4395600"/>
                <a:tab algn="l" pos="4754520"/>
                <a:tab algn="l" pos="5113080"/>
                <a:tab algn="l" pos="5472000"/>
                <a:tab algn="l" pos="5830560"/>
                <a:tab algn="l" pos="6189480"/>
                <a:tab algn="l" pos="6548400"/>
                <a:tab algn="l" pos="6906960"/>
                <a:tab algn="l" pos="726588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Django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automatically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adds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id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objects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attributes.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4788000" y="2293920"/>
            <a:ext cx="3558960" cy="159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Model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pk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delete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(self)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save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(self)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Line 4"/>
          <p:cNvSpPr/>
          <p:nvPr/>
        </p:nvSpPr>
        <p:spPr>
          <a:xfrm flipH="1">
            <a:off x="4771800" y="2695680"/>
            <a:ext cx="3584520" cy="1440"/>
          </a:xfrm>
          <a:prstGeom prst="line">
            <a:avLst/>
          </a:prstGeom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CustomShape 5"/>
          <p:cNvSpPr/>
          <p:nvPr/>
        </p:nvSpPr>
        <p:spPr>
          <a:xfrm>
            <a:off x="4762440" y="4592520"/>
            <a:ext cx="3559320" cy="197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Question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Courier New"/>
                <a:ea typeface="Courier New"/>
              </a:rPr>
              <a:t>objects: Manager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question_text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choice_set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Line 6"/>
          <p:cNvSpPr/>
          <p:nvPr/>
        </p:nvSpPr>
        <p:spPr>
          <a:xfrm flipH="1">
            <a:off x="4746240" y="4992840"/>
            <a:ext cx="3584520" cy="1440"/>
          </a:xfrm>
          <a:prstGeom prst="line">
            <a:avLst/>
          </a:prstGeom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7"/>
          <p:cNvSpPr/>
          <p:nvPr/>
        </p:nvSpPr>
        <p:spPr>
          <a:xfrm>
            <a:off x="6218280" y="3860640"/>
            <a:ext cx="538200" cy="731880"/>
          </a:xfrm>
          <a:custGeom>
            <a:avLst/>
            <a:gdLst/>
            <a:ahLst/>
            <a:rect l="0" t="0" r="r" b="b"/>
            <a:pathLst>
              <a:path w="1497" h="2035">
                <a:moveTo>
                  <a:pt x="732" y="2034"/>
                </a:moveTo>
                <a:lnTo>
                  <a:pt x="732" y="757"/>
                </a:lnTo>
                <a:lnTo>
                  <a:pt x="0" y="757"/>
                </a:lnTo>
                <a:lnTo>
                  <a:pt x="748" y="0"/>
                </a:lnTo>
                <a:lnTo>
                  <a:pt x="1496" y="757"/>
                </a:lnTo>
                <a:lnTo>
                  <a:pt x="763" y="757"/>
                </a:lnTo>
                <a:lnTo>
                  <a:pt x="763" y="2034"/>
                </a:lnTo>
                <a:lnTo>
                  <a:pt x="732" y="2034"/>
                </a:lnTo>
              </a:path>
            </a:pathLst>
          </a:cu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8"/>
          <p:cNvSpPr/>
          <p:nvPr/>
        </p:nvSpPr>
        <p:spPr>
          <a:xfrm>
            <a:off x="731880" y="5213520"/>
            <a:ext cx="2560680" cy="82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ff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What does the </a:t>
            </a:r>
            <a:r>
              <a:rPr b="0" i="1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underline</a:t>
            </a:r>
            <a:r>
              <a:rPr b="0" i="1" lang="en-US" sz="2400" spc="-1" strike="noStrike">
                <a:solidFill>
                  <a:srgbClr val="ff0000"/>
                </a:solidFill>
                <a:latin typeface="Arial"/>
              </a:rPr>
              <a:t> mean?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Line 9"/>
          <p:cNvSpPr/>
          <p:nvPr/>
        </p:nvSpPr>
        <p:spPr>
          <a:xfrm>
            <a:off x="3382920" y="5668920"/>
            <a:ext cx="127944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11280" y="259920"/>
            <a:ext cx="7913520" cy="85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SQL Data Types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610920" y="1371600"/>
            <a:ext cx="8258040" cy="51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984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field in a database table has a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fixed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data type.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But SQL data types are </a:t>
            </a:r>
            <a:r>
              <a:rPr b="0" lang="en-US" sz="2400" spc="-1" strike="noStrike">
                <a:solidFill>
                  <a:srgbClr val="ce181e"/>
                </a:solidFill>
                <a:latin typeface="Arial"/>
              </a:rPr>
              <a:t>not the same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as Python or Java data types.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CHAR(20), CHARACTER(20)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fixed length string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VARCHAR(200)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variable length string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BOOLEAN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0 = false, x = true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SMALLINT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2-byte integer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         4-byte integer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FLOAT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     8-byte floating pt (double)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DECIMAL(n,p)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stored in decimal (base 10)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11280" y="259920"/>
            <a:ext cx="7913520" cy="85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Mapping Data Types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590040" y="1281240"/>
            <a:ext cx="7913880" cy="4844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984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Ambiguity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 converting data type from Python (or Java) to SQL data type.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how to save a Python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str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variable?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name = "Bird"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Mapping dates and times is even more ambiguous!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5702400" y="2664000"/>
            <a:ext cx="3017880" cy="155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CHAR(4)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CHAR(255)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VARCHAR(80)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TEXT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5316480" y="2754360"/>
            <a:ext cx="365040" cy="1463760"/>
          </a:xfrm>
          <a:custGeom>
            <a:avLst/>
            <a:gdLst/>
            <a:ahLst/>
            <a:rect l="0" t="0" r="r" b="b"/>
            <a:pathLst>
              <a:path w="1016" h="4068">
                <a:moveTo>
                  <a:pt x="1015" y="0"/>
                </a:moveTo>
                <a:cubicBezTo>
                  <a:pt x="761" y="0"/>
                  <a:pt x="507" y="169"/>
                  <a:pt x="507" y="338"/>
                </a:cubicBezTo>
                <a:lnTo>
                  <a:pt x="507" y="1694"/>
                </a:lnTo>
                <a:cubicBezTo>
                  <a:pt x="507" y="1864"/>
                  <a:pt x="253" y="2033"/>
                  <a:pt x="0" y="2033"/>
                </a:cubicBezTo>
                <a:cubicBezTo>
                  <a:pt x="253" y="2033"/>
                  <a:pt x="507" y="2202"/>
                  <a:pt x="507" y="2372"/>
                </a:cubicBezTo>
                <a:lnTo>
                  <a:pt x="507" y="3728"/>
                </a:lnTo>
                <a:cubicBezTo>
                  <a:pt x="507" y="3897"/>
                  <a:pt x="761" y="4067"/>
                  <a:pt x="1015" y="4067"/>
                </a:cubicBezTo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5"/>
          <p:cNvSpPr/>
          <p:nvPr/>
        </p:nvSpPr>
        <p:spPr>
          <a:xfrm>
            <a:off x="3565440" y="3322800"/>
            <a:ext cx="1189080" cy="274320"/>
          </a:xfrm>
          <a:custGeom>
            <a:avLst/>
            <a:gdLst/>
            <a:ahLst/>
            <a:rect l="0" t="0" r="r" b="b"/>
            <a:pathLst>
              <a:path w="3305" h="764">
                <a:moveTo>
                  <a:pt x="0" y="190"/>
                </a:moveTo>
                <a:lnTo>
                  <a:pt x="2478" y="190"/>
                </a:lnTo>
                <a:lnTo>
                  <a:pt x="2478" y="0"/>
                </a:lnTo>
                <a:lnTo>
                  <a:pt x="3304" y="381"/>
                </a:lnTo>
                <a:lnTo>
                  <a:pt x="2478" y="763"/>
                </a:lnTo>
                <a:lnTo>
                  <a:pt x="2478" y="572"/>
                </a:lnTo>
                <a:lnTo>
                  <a:pt x="0" y="572"/>
                </a:lnTo>
                <a:lnTo>
                  <a:pt x="0" y="190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6"/>
          <p:cNvSpPr/>
          <p:nvPr/>
        </p:nvSpPr>
        <p:spPr>
          <a:xfrm>
            <a:off x="4754520" y="3138480"/>
            <a:ext cx="549360" cy="63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ff0000"/>
                </a:solidFill>
                <a:latin typeface="Arial"/>
              </a:rPr>
              <a:t>?</a:t>
            </a:r>
            <a:endParaRPr b="0" lang="en-US" sz="3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11280" y="259920"/>
            <a:ext cx="7913520" cy="857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Django: programmer must specify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590040" y="2195640"/>
            <a:ext cx="7913880" cy="438768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txBody>
          <a:bodyPr lIns="90000" rIns="90000" tIns="46800" bIns="46800">
            <a:normAutofit fontScale="85000"/>
          </a:bodyPr>
          <a:p>
            <a:pPr marL="342720" indent="-33984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class Person(django.db.models.Model):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name =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models.CharField(max_length=80)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birthday = models.DateField(auto_now=True)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email =    models.EmailField(max_length=254)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thai_id =  models.IntegerField(max_length=13,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                     </a:t>
            </a:r>
            <a:r>
              <a:rPr b="0" lang="en-US" sz="2000" spc="-1" strike="noStrike">
                <a:solidFill>
                  <a:srgbClr val="000080"/>
                </a:solidFill>
                <a:latin typeface="Courier New"/>
              </a:rPr>
              <a:t>unique=True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class BankAccount(django.db.models.Model):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balance =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models.DecimalField(decimal_places=2)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2720" indent="-33984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owner =   models.ForeignKey('Person')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549360" y="1311120"/>
            <a:ext cx="8137440" cy="82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Persistent fields in model classes must use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model data types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 Field sizes can be specified or use default size.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How to Save Associations?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412920" y="1523880"/>
            <a:ext cx="8318160" cy="212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Objects have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associations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(references) to other objects. 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How can we save associations?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An Event has a Location: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15800" y="4114800"/>
            <a:ext cx="3105360" cy="187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id: int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String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date: DateTime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location: Location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Line 4"/>
          <p:cNvSpPr/>
          <p:nvPr/>
        </p:nvSpPr>
        <p:spPr>
          <a:xfrm flipH="1">
            <a:off x="404640" y="4527720"/>
            <a:ext cx="3127680" cy="1440"/>
          </a:xfrm>
          <a:prstGeom prst="line">
            <a:avLst/>
          </a:prstGeom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25" name="Group 5"/>
          <p:cNvGrpSpPr/>
          <p:nvPr/>
        </p:nvGrpSpPr>
        <p:grpSpPr>
          <a:xfrm>
            <a:off x="5362560" y="4116240"/>
            <a:ext cx="3106800" cy="1503720"/>
            <a:chOff x="5362560" y="4116240"/>
            <a:chExt cx="3106800" cy="1503720"/>
          </a:xfrm>
        </p:grpSpPr>
        <p:sp>
          <p:nvSpPr>
            <p:cNvPr id="226" name="CustomShape 6"/>
            <p:cNvSpPr/>
            <p:nvPr/>
          </p:nvSpPr>
          <p:spPr>
            <a:xfrm>
              <a:off x="5373360" y="4116240"/>
              <a:ext cx="3084480" cy="150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1247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Location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address: String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27" name="Line 7"/>
            <p:cNvSpPr/>
            <p:nvPr/>
          </p:nvSpPr>
          <p:spPr>
            <a:xfrm flipH="1">
              <a:off x="5362560" y="4516560"/>
              <a:ext cx="3106800" cy="0"/>
            </a:xfrm>
            <a:prstGeom prst="line">
              <a:avLst/>
            </a:prstGeom>
            <a:ln cap="sq"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28" name="Line 8"/>
          <p:cNvSpPr/>
          <p:nvPr/>
        </p:nvSpPr>
        <p:spPr>
          <a:xfrm>
            <a:off x="3521160" y="5076720"/>
            <a:ext cx="1865160" cy="1800"/>
          </a:xfrm>
          <a:prstGeom prst="line">
            <a:avLst/>
          </a:prstGeom>
          <a:ln cap="sq" w="9360">
            <a:solidFill>
              <a:srgbClr val="3333cc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9"/>
          <p:cNvSpPr/>
          <p:nvPr/>
        </p:nvSpPr>
        <p:spPr>
          <a:xfrm>
            <a:off x="4910040" y="4638600"/>
            <a:ext cx="401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CustomShape 10"/>
          <p:cNvSpPr/>
          <p:nvPr/>
        </p:nvSpPr>
        <p:spPr>
          <a:xfrm>
            <a:off x="3521160" y="4678200"/>
            <a:ext cx="4014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*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O-R Mapping of n-to-1 Associations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15800" y="1630440"/>
            <a:ext cx="3105360" cy="187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id: int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String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date: DateTime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location: Location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Line 3"/>
          <p:cNvSpPr/>
          <p:nvPr/>
        </p:nvSpPr>
        <p:spPr>
          <a:xfrm flipH="1">
            <a:off x="404640" y="2043000"/>
            <a:ext cx="3127680" cy="1800"/>
          </a:xfrm>
          <a:prstGeom prst="line">
            <a:avLst/>
          </a:prstGeom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4" name="Group 4"/>
          <p:cNvGrpSpPr/>
          <p:nvPr/>
        </p:nvGrpSpPr>
        <p:grpSpPr>
          <a:xfrm>
            <a:off x="5362560" y="1631880"/>
            <a:ext cx="3106800" cy="1503720"/>
            <a:chOff x="5362560" y="1631880"/>
            <a:chExt cx="3106800" cy="1503720"/>
          </a:xfrm>
        </p:grpSpPr>
        <p:sp>
          <p:nvSpPr>
            <p:cNvPr id="235" name="CustomShape 5"/>
            <p:cNvSpPr/>
            <p:nvPr/>
          </p:nvSpPr>
          <p:spPr>
            <a:xfrm>
              <a:off x="5373360" y="1631880"/>
              <a:ext cx="3084480" cy="150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1247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Location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address: String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36" name="Line 6"/>
            <p:cNvSpPr/>
            <p:nvPr/>
          </p:nvSpPr>
          <p:spPr>
            <a:xfrm flipH="1">
              <a:off x="5362560" y="2031840"/>
              <a:ext cx="3106800" cy="0"/>
            </a:xfrm>
            <a:prstGeom prst="line">
              <a:avLst/>
            </a:prstGeom>
            <a:ln cap="sq"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7" name="Line 7"/>
          <p:cNvSpPr/>
          <p:nvPr/>
        </p:nvSpPr>
        <p:spPr>
          <a:xfrm>
            <a:off x="3521160" y="2592360"/>
            <a:ext cx="1865160" cy="1440"/>
          </a:xfrm>
          <a:prstGeom prst="line">
            <a:avLst/>
          </a:prstGeom>
          <a:ln cap="sq" w="9360">
            <a:solidFill>
              <a:srgbClr val="3333cc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8"/>
          <p:cNvSpPr/>
          <p:nvPr/>
        </p:nvSpPr>
        <p:spPr>
          <a:xfrm>
            <a:off x="4910040" y="2154240"/>
            <a:ext cx="401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CustomShape 9"/>
          <p:cNvSpPr/>
          <p:nvPr/>
        </p:nvSpPr>
        <p:spPr>
          <a:xfrm>
            <a:off x="3521160" y="2193840"/>
            <a:ext cx="4014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*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O-R Mapping of n-to-1 Associations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415800" y="1630440"/>
            <a:ext cx="3105360" cy="187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id: int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name: String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date: DateTime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location: Location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4824360" y="4913280"/>
            <a:ext cx="3992760" cy="1440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PK  </a:t>
            </a:r>
            <a:r>
              <a:rPr b="1" lang="en-US" sz="2000" spc="-1" strike="noStrike">
                <a:solidFill>
                  <a:srgbClr val="cc0000"/>
                </a:solidFill>
                <a:latin typeface="Courier New"/>
                <a:ea typeface="Courier New"/>
              </a:rPr>
              <a:t>id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INT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    VARCHAR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address VARCHAR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Line 4"/>
          <p:cNvSpPr/>
          <p:nvPr/>
        </p:nvSpPr>
        <p:spPr>
          <a:xfrm flipH="1">
            <a:off x="404640" y="2043000"/>
            <a:ext cx="3127680" cy="1800"/>
          </a:xfrm>
          <a:prstGeom prst="line">
            <a:avLst/>
          </a:prstGeom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Line 5"/>
          <p:cNvSpPr/>
          <p:nvPr/>
        </p:nvSpPr>
        <p:spPr>
          <a:xfrm flipH="1">
            <a:off x="4826160" y="5315040"/>
            <a:ext cx="3985920" cy="1440"/>
          </a:xfrm>
          <a:prstGeom prst="line">
            <a:avLst/>
          </a:prstGeom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Line 6"/>
          <p:cNvSpPr/>
          <p:nvPr/>
        </p:nvSpPr>
        <p:spPr>
          <a:xfrm>
            <a:off x="2173320" y="3508200"/>
            <a:ext cx="1440" cy="322560"/>
          </a:xfrm>
          <a:prstGeom prst="line">
            <a:avLst/>
          </a:prstGeom>
          <a:ln cap="sq"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7"/>
          <p:cNvSpPr/>
          <p:nvPr/>
        </p:nvSpPr>
        <p:spPr>
          <a:xfrm>
            <a:off x="1816200" y="3821040"/>
            <a:ext cx="738000" cy="538200"/>
          </a:xfrm>
          <a:custGeom>
            <a:avLst/>
            <a:gdLst/>
            <a:ahLst/>
            <a:rect l="0" t="0" r="r" b="b"/>
            <a:pathLst>
              <a:path w="2052" h="1497">
                <a:moveTo>
                  <a:pt x="512" y="0"/>
                </a:moveTo>
                <a:lnTo>
                  <a:pt x="1538" y="0"/>
                </a:lnTo>
                <a:lnTo>
                  <a:pt x="2051" y="748"/>
                </a:lnTo>
                <a:lnTo>
                  <a:pt x="1538" y="1496"/>
                </a:lnTo>
                <a:lnTo>
                  <a:pt x="512" y="1496"/>
                </a:lnTo>
                <a:lnTo>
                  <a:pt x="0" y="748"/>
                </a:lnTo>
                <a:lnTo>
                  <a:pt x="512" y="0"/>
                </a:lnTo>
              </a:path>
            </a:pathLst>
          </a:custGeom>
          <a:solidFill>
            <a:srgbClr val="00e4a8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Line 8"/>
          <p:cNvSpPr/>
          <p:nvPr/>
        </p:nvSpPr>
        <p:spPr>
          <a:xfrm>
            <a:off x="2174760" y="4373640"/>
            <a:ext cx="1800" cy="558720"/>
          </a:xfrm>
          <a:prstGeom prst="line">
            <a:avLst/>
          </a:prstGeom>
          <a:ln cap="sq"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Line 9"/>
          <p:cNvSpPr/>
          <p:nvPr/>
        </p:nvSpPr>
        <p:spPr>
          <a:xfrm>
            <a:off x="5335560" y="5310360"/>
            <a:ext cx="1440" cy="1027080"/>
          </a:xfrm>
          <a:prstGeom prst="line">
            <a:avLst/>
          </a:prstGeom>
          <a:ln cap="sq"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49" name="Group 10"/>
          <p:cNvGrpSpPr/>
          <p:nvPr/>
        </p:nvGrpSpPr>
        <p:grpSpPr>
          <a:xfrm>
            <a:off x="5362560" y="1631880"/>
            <a:ext cx="3106800" cy="1503720"/>
            <a:chOff x="5362560" y="1631880"/>
            <a:chExt cx="3106800" cy="1503720"/>
          </a:xfrm>
        </p:grpSpPr>
        <p:sp>
          <p:nvSpPr>
            <p:cNvPr id="250" name="CustomShape 11"/>
            <p:cNvSpPr/>
            <p:nvPr/>
          </p:nvSpPr>
          <p:spPr>
            <a:xfrm>
              <a:off x="5373360" y="1631880"/>
              <a:ext cx="3084480" cy="150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1247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Location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address: String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51" name="Line 12"/>
            <p:cNvSpPr/>
            <p:nvPr/>
          </p:nvSpPr>
          <p:spPr>
            <a:xfrm flipH="1">
              <a:off x="5362560" y="2031840"/>
              <a:ext cx="3106800" cy="0"/>
            </a:xfrm>
            <a:prstGeom prst="line">
              <a:avLst/>
            </a:prstGeom>
            <a:ln cap="sq"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2" name="Line 13"/>
          <p:cNvSpPr/>
          <p:nvPr/>
        </p:nvSpPr>
        <p:spPr>
          <a:xfrm>
            <a:off x="3521160" y="2592360"/>
            <a:ext cx="1865160" cy="1440"/>
          </a:xfrm>
          <a:prstGeom prst="line">
            <a:avLst/>
          </a:prstGeom>
          <a:ln cap="sq" w="12600">
            <a:solidFill>
              <a:srgbClr val="3333cc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14"/>
          <p:cNvSpPr/>
          <p:nvPr/>
        </p:nvSpPr>
        <p:spPr>
          <a:xfrm>
            <a:off x="279360" y="4940280"/>
            <a:ext cx="3805200" cy="1776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PK  id      INT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    VARCHAR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date    DATETIME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ce181e"/>
                </a:solidFill>
                <a:latin typeface="Courier New"/>
                <a:ea typeface="Courier New"/>
              </a:rPr>
              <a:t>FK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000" spc="-1" strike="noStrike">
                <a:solidFill>
                  <a:srgbClr val="cc0000"/>
                </a:solidFill>
                <a:latin typeface="Courier New"/>
                <a:ea typeface="Courier New"/>
              </a:rPr>
              <a:t>location_id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INT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Line 15"/>
          <p:cNvSpPr/>
          <p:nvPr/>
        </p:nvSpPr>
        <p:spPr>
          <a:xfrm flipH="1">
            <a:off x="280800" y="5342040"/>
            <a:ext cx="3848040" cy="1440"/>
          </a:xfrm>
          <a:prstGeom prst="line">
            <a:avLst/>
          </a:prstGeom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Line 16"/>
          <p:cNvSpPr/>
          <p:nvPr/>
        </p:nvSpPr>
        <p:spPr>
          <a:xfrm>
            <a:off x="790560" y="5337000"/>
            <a:ext cx="1440" cy="1363680"/>
          </a:xfrm>
          <a:prstGeom prst="line">
            <a:avLst/>
          </a:prstGeom>
          <a:ln cap="sq"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cxnSp>
        <p:nvCxnSpPr>
          <p:cNvPr id="256" name="Line 17"/>
          <p:cNvCxnSpPr>
            <a:stCxn id="253" idx="3"/>
          </p:cNvCxnSpPr>
          <p:nvPr/>
        </p:nvCxnSpPr>
        <p:spPr>
          <a:xfrm flipV="1">
            <a:off x="4084560" y="5461920"/>
            <a:ext cx="613440" cy="367200"/>
          </a:xfrm>
          <a:prstGeom prst="bentConnector3">
            <a:avLst/>
          </a:prstGeom>
          <a:ln cap="sq" w="15840">
            <a:solidFill>
              <a:srgbClr val="3333cc"/>
            </a:solidFill>
            <a:miter/>
            <a:tailEnd len="med" type="triangle" w="med"/>
          </a:ln>
        </p:spPr>
      </p:cxnSp>
      <p:grpSp>
        <p:nvGrpSpPr>
          <p:cNvPr id="257" name="Group 18"/>
          <p:cNvGrpSpPr/>
          <p:nvPr/>
        </p:nvGrpSpPr>
        <p:grpSpPr>
          <a:xfrm>
            <a:off x="2179800" y="4572000"/>
            <a:ext cx="4435200" cy="339840"/>
            <a:chOff x="2179800" y="4572000"/>
            <a:chExt cx="4435200" cy="339840"/>
          </a:xfrm>
        </p:grpSpPr>
        <p:sp>
          <p:nvSpPr>
            <p:cNvPr id="258" name="Line 19"/>
            <p:cNvSpPr/>
            <p:nvPr/>
          </p:nvSpPr>
          <p:spPr>
            <a:xfrm>
              <a:off x="2179800" y="4572000"/>
              <a:ext cx="4424040" cy="0"/>
            </a:xfrm>
            <a:prstGeom prst="line">
              <a:avLst/>
            </a:prstGeom>
            <a:ln cap="sq" w="9360">
              <a:solidFill>
                <a:srgbClr val="3333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Line 20"/>
            <p:cNvSpPr/>
            <p:nvPr/>
          </p:nvSpPr>
          <p:spPr>
            <a:xfrm>
              <a:off x="6615000" y="4572000"/>
              <a:ext cx="0" cy="339840"/>
            </a:xfrm>
            <a:prstGeom prst="line">
              <a:avLst/>
            </a:prstGeom>
            <a:ln cap="sq" w="9360">
              <a:solidFill>
                <a:srgbClr val="3333cc"/>
              </a:solidFill>
              <a:miter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0" name="CustomShape 21"/>
          <p:cNvSpPr/>
          <p:nvPr/>
        </p:nvSpPr>
        <p:spPr>
          <a:xfrm>
            <a:off x="3394080" y="3595680"/>
            <a:ext cx="459576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The ORM converts a many-to-1 association to a </a:t>
            </a:r>
            <a:r>
              <a:rPr b="0" i="1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foreign key relation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CustomShape 22"/>
          <p:cNvSpPr/>
          <p:nvPr/>
        </p:nvSpPr>
        <p:spPr>
          <a:xfrm>
            <a:off x="4910040" y="2154240"/>
            <a:ext cx="4017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CustomShape 23"/>
          <p:cNvSpPr/>
          <p:nvPr/>
        </p:nvSpPr>
        <p:spPr>
          <a:xfrm>
            <a:off x="3521160" y="2193840"/>
            <a:ext cx="4014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*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n-to-1 association in Django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403200" y="2602080"/>
            <a:ext cx="8337600" cy="163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Event(models.Model):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 = models.CharField('name',max_length=80)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date = models.DateTimeField('date')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 = models.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ForeignKey(Location)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533520" y="1447920"/>
            <a:ext cx="8245440" cy="101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You specify only the related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class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Location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),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not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the name of field in the database.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Save What?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403200" y="1554120"/>
            <a:ext cx="8337600" cy="287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 = Event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</a:t>
            </a:r>
            <a:r>
              <a:rPr b="1" lang="en-US" sz="2000" spc="-1" strike="noStrike">
                <a:solidFill>
                  <a:srgbClr val="800000"/>
                </a:solidFill>
                <a:latin typeface="Courier New"/>
                <a:ea typeface="Courier New"/>
              </a:rPr>
              <a:t>"BarCamp 2019"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ku =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"Kasetsart University", "..."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Yeah! Bar Camp is coming to KU!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.set_location( ku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.set_date( datetime.date(2019, 11, 25)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save the event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object_mapper.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save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412920" y="4660920"/>
            <a:ext cx="8318160" cy="116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Did object mapper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save the </a:t>
            </a:r>
            <a:r>
              <a:rPr b="0" i="1" lang="en-US" sz="2800" spc="-1" strike="noStrike" u="sng">
                <a:solidFill>
                  <a:srgbClr val="ff0000"/>
                </a:solidFill>
                <a:uFillTx/>
                <a:latin typeface="Arial"/>
                <a:ea typeface="Arial"/>
              </a:rPr>
              <a:t>location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, too?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Or do we have to save location ourselves?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Fetching an Event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70" name="CustomShape 2"/>
          <p:cNvSpPr/>
          <p:nvPr/>
        </p:nvSpPr>
        <p:spPr>
          <a:xfrm>
            <a:off x="403200" y="1523880"/>
            <a:ext cx="8337600" cy="297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Retrieve the event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event2 = 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object_mapper.find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name=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Courier New"/>
              </a:rPr>
              <a:t>"BarCamp 2019"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object mapper finds the event...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print( event2.name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"BarCamp 2019"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did it recreate the location, too?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print( event2.location.name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???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412920" y="4622760"/>
            <a:ext cx="8318160" cy="116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When we </a:t>
            </a:r>
            <a:r>
              <a:rPr b="0" i="1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retrieve an event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does the ORM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  <a:ea typeface="Arial"/>
              </a:rPr>
              <a:t>retrieve the location object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, too?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Abstraction - just do it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611280" y="1371600"/>
            <a:ext cx="7921440" cy="1920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15640" indent="-215640"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15640"/>
                <a:tab algn="l" pos="230040"/>
                <a:tab algn="l" pos="588960"/>
                <a:tab algn="l" pos="947520"/>
                <a:tab algn="l" pos="1306440"/>
                <a:tab algn="l" pos="1665000"/>
                <a:tab algn="l" pos="2023920"/>
                <a:tab algn="l" pos="2382480"/>
                <a:tab algn="l" pos="2741400"/>
                <a:tab algn="l" pos="3100320"/>
                <a:tab algn="l" pos="3458880"/>
                <a:tab algn="l" pos="3817800"/>
                <a:tab algn="l" pos="4176360"/>
                <a:tab algn="l" pos="4535280"/>
                <a:tab algn="l" pos="4894200"/>
                <a:tab algn="l" pos="5252760"/>
                <a:tab algn="l" pos="5611680"/>
                <a:tab algn="l" pos="5970240"/>
                <a:tab algn="l" pos="6329160"/>
                <a:tab algn="l" pos="6688080"/>
                <a:tab algn="l" pos="70466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want to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</a:rPr>
              <a:t>abstract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(hide)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details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how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data is being saved and retrieved.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5640" indent="-215640"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15640"/>
                <a:tab algn="l" pos="230040"/>
                <a:tab algn="l" pos="588960"/>
                <a:tab algn="l" pos="947520"/>
                <a:tab algn="l" pos="1306440"/>
                <a:tab algn="l" pos="1665000"/>
                <a:tab algn="l" pos="2023920"/>
                <a:tab algn="l" pos="2382480"/>
                <a:tab algn="l" pos="2741400"/>
                <a:tab algn="l" pos="3100320"/>
                <a:tab algn="l" pos="3458880"/>
                <a:tab algn="l" pos="3817800"/>
                <a:tab algn="l" pos="4176360"/>
                <a:tab algn="l" pos="4535280"/>
                <a:tab algn="l" pos="4894200"/>
                <a:tab algn="l" pos="5252760"/>
                <a:tab algn="l" pos="5611680"/>
                <a:tab algn="l" pos="5970240"/>
                <a:tab algn="l" pos="6329160"/>
                <a:tab algn="l" pos="6688080"/>
                <a:tab algn="l" pos="70466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application only knows </a:t>
            </a:r>
            <a:r>
              <a:rPr b="0" i="1" lang="en-US" sz="2400" spc="-1" strike="noStrike" u="sng">
                <a:solidFill>
                  <a:srgbClr val="ff0000"/>
                </a:solidFill>
                <a:uFillTx/>
                <a:latin typeface="Arial"/>
              </a:rPr>
              <a:t>what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it wants done (save, retrieve, update), not </a:t>
            </a:r>
            <a:r>
              <a:rPr b="0" i="1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how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1219320" y="3200400"/>
            <a:ext cx="2438280" cy="132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Application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CustomShape 4"/>
          <p:cNvSpPr/>
          <p:nvPr/>
        </p:nvSpPr>
        <p:spPr>
          <a:xfrm>
            <a:off x="5567400" y="5284800"/>
            <a:ext cx="681120" cy="985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333399"/>
              </a:gs>
              <a:gs pos="50000">
                <a:srgbClr val="b5b5d9"/>
              </a:gs>
              <a:gs pos="100000">
                <a:srgbClr val="333399"/>
              </a:gs>
            </a:gsLst>
            <a:lin ang="10800000"/>
          </a:gra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5"/>
          <p:cNvSpPr/>
          <p:nvPr/>
        </p:nvSpPr>
        <p:spPr>
          <a:xfrm>
            <a:off x="6589800" y="5208480"/>
            <a:ext cx="681120" cy="98604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333399"/>
              </a:gs>
              <a:gs pos="50000">
                <a:srgbClr val="b5b5d9"/>
              </a:gs>
              <a:gs pos="100000">
                <a:srgbClr val="333399"/>
              </a:gs>
            </a:gsLst>
            <a:lin ang="10800000"/>
          </a:gra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6"/>
          <p:cNvSpPr/>
          <p:nvPr/>
        </p:nvSpPr>
        <p:spPr>
          <a:xfrm>
            <a:off x="6043680" y="5513400"/>
            <a:ext cx="681120" cy="98568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333399"/>
              </a:gs>
              <a:gs pos="50000">
                <a:srgbClr val="b5b5d9"/>
              </a:gs>
              <a:gs pos="100000">
                <a:srgbClr val="333399"/>
              </a:gs>
            </a:gsLst>
            <a:lin ang="10800000"/>
          </a:gra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Line 7"/>
          <p:cNvSpPr/>
          <p:nvPr/>
        </p:nvSpPr>
        <p:spPr>
          <a:xfrm>
            <a:off x="6400800" y="4713120"/>
            <a:ext cx="1440" cy="762120"/>
          </a:xfrm>
          <a:prstGeom prst="line">
            <a:avLst/>
          </a:prstGeom>
          <a:ln cap="sq" w="12600">
            <a:solidFill>
              <a:srgbClr val="333399"/>
            </a:solidFill>
            <a:miter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8"/>
          <p:cNvSpPr/>
          <p:nvPr/>
        </p:nvSpPr>
        <p:spPr>
          <a:xfrm>
            <a:off x="7337520" y="5818320"/>
            <a:ext cx="231444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Storage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CustomShape 9"/>
          <p:cNvSpPr/>
          <p:nvPr/>
        </p:nvSpPr>
        <p:spPr>
          <a:xfrm>
            <a:off x="5200560" y="3094200"/>
            <a:ext cx="2438640" cy="161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Persistence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find(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delete(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save(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update(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Line 10"/>
          <p:cNvSpPr/>
          <p:nvPr/>
        </p:nvSpPr>
        <p:spPr>
          <a:xfrm>
            <a:off x="3657600" y="3840120"/>
            <a:ext cx="154296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Cascading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611280" y="1371600"/>
            <a:ext cx="7921440" cy="137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16000">
              <a:spcBef>
                <a:spcPts val="11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When you save, update, delete an object in database...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spcBef>
                <a:spcPts val="11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are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associated objects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also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saved/updated/deleted?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spcBef>
                <a:spcPts val="11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533520" y="2743200"/>
            <a:ext cx="1752480" cy="101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e: Event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533520" y="4800600"/>
            <a:ext cx="1752480" cy="101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Line 5"/>
          <p:cNvSpPr/>
          <p:nvPr/>
        </p:nvSpPr>
        <p:spPr>
          <a:xfrm>
            <a:off x="1447920" y="3733920"/>
            <a:ext cx="1440" cy="1066680"/>
          </a:xfrm>
          <a:prstGeom prst="line">
            <a:avLst/>
          </a:prstGeom>
          <a:ln cap="sq" w="19080">
            <a:solidFill>
              <a:srgbClr val="000000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6"/>
          <p:cNvSpPr/>
          <p:nvPr/>
        </p:nvSpPr>
        <p:spPr>
          <a:xfrm>
            <a:off x="5638680" y="2819520"/>
            <a:ext cx="1067040" cy="13716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465e75"/>
              </a:gs>
              <a:gs pos="50000">
                <a:srgbClr val="99ccff"/>
              </a:gs>
              <a:gs pos="100000">
                <a:srgbClr val="465e75"/>
              </a:gs>
            </a:gsLst>
            <a:lin ang="10800000"/>
          </a:gra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7"/>
          <p:cNvSpPr/>
          <p:nvPr/>
        </p:nvSpPr>
        <p:spPr>
          <a:xfrm>
            <a:off x="5638680" y="4495680"/>
            <a:ext cx="1067040" cy="137160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465e75"/>
              </a:gs>
              <a:gs pos="50000">
                <a:srgbClr val="99ccff"/>
              </a:gs>
              <a:gs pos="100000">
                <a:srgbClr val="465e75"/>
              </a:gs>
            </a:gsLst>
            <a:lin ang="10800000"/>
          </a:gra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CustomShape 8"/>
          <p:cNvSpPr/>
          <p:nvPr/>
        </p:nvSpPr>
        <p:spPr>
          <a:xfrm>
            <a:off x="7010280" y="2895480"/>
            <a:ext cx="175284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EVENTS table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CustomShape 9"/>
          <p:cNvSpPr/>
          <p:nvPr/>
        </p:nvSpPr>
        <p:spPr>
          <a:xfrm>
            <a:off x="7086600" y="4648320"/>
            <a:ext cx="1752480" cy="703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LOCATIONS table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Line 10"/>
          <p:cNvSpPr/>
          <p:nvPr/>
        </p:nvSpPr>
        <p:spPr>
          <a:xfrm>
            <a:off x="2514600" y="3276720"/>
            <a:ext cx="2895480" cy="1440"/>
          </a:xfrm>
          <a:prstGeom prst="line">
            <a:avLst/>
          </a:prstGeom>
          <a:ln cap="sq" w="38160">
            <a:solidFill>
              <a:srgbClr val="ff0000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11"/>
          <p:cNvSpPr/>
          <p:nvPr/>
        </p:nvSpPr>
        <p:spPr>
          <a:xfrm>
            <a:off x="3048120" y="2819520"/>
            <a:ext cx="19047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Courier New"/>
              </a:rPr>
              <a:t>save( e 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Line 12"/>
          <p:cNvSpPr/>
          <p:nvPr/>
        </p:nvSpPr>
        <p:spPr>
          <a:xfrm>
            <a:off x="2514600" y="5334120"/>
            <a:ext cx="2895480" cy="1440"/>
          </a:xfrm>
          <a:prstGeom prst="line">
            <a:avLst/>
          </a:prstGeom>
          <a:ln cap="sq" w="38160">
            <a:solidFill>
              <a:srgbClr val="ff0000"/>
            </a:solidFill>
            <a:prstDash val="lgDash"/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13"/>
          <p:cNvSpPr/>
          <p:nvPr/>
        </p:nvSpPr>
        <p:spPr>
          <a:xfrm>
            <a:off x="3048120" y="4800600"/>
            <a:ext cx="1904760" cy="52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74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800" spc="-1" strike="noStrike">
                <a:solidFill>
                  <a:srgbClr val="ff0000"/>
                </a:solidFill>
                <a:latin typeface="Courier New"/>
                <a:ea typeface="Courier New"/>
              </a:rPr>
              <a:t>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Cascading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611280" y="1371600"/>
            <a:ext cx="7921440" cy="502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16000">
              <a:spcBef>
                <a:spcPts val="11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Cascading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means that an operation on one object should propagate (or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cascade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 to related objects.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spcBef>
                <a:spcPts val="11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spcBef>
                <a:spcPts val="11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Cascade = true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when you save an Event, save its Location, too (if necessary).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spcBef>
                <a:spcPts val="11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spcBef>
                <a:spcPts val="11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Cascade = false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when you save an Event, don't save its Location.  Programming should save Location </a:t>
            </a: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first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so that Location has an id.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spcBef>
                <a:spcPts val="11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16000">
              <a:spcBef>
                <a:spcPts val="11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Frameworks Provide Cascading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611280" y="1371600"/>
            <a:ext cx="7921440" cy="533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16000">
              <a:spcBef>
                <a:spcPts val="11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JPA, using annotations: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723960" y="2286000"/>
            <a:ext cx="7696080" cy="161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@Entity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Event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{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@OneToMany(mappedBy="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event</a:t>
            </a: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",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cascade=</a:t>
            </a:r>
            <a:r>
              <a:rPr b="1" i="1" lang="th-TH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PERSIST</a:t>
            </a: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th-TH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private List&lt;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Person&gt; </a:t>
            </a: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attendees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;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6629400" y="1295280"/>
            <a:ext cx="1600200" cy="174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NONE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PERSIST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REFRESH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REMOVE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4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333399"/>
                </a:solidFill>
                <a:latin typeface="Courier New"/>
                <a:ea typeface="Courier New"/>
              </a:rPr>
              <a:t>ALL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Line 5"/>
          <p:cNvSpPr/>
          <p:nvPr/>
        </p:nvSpPr>
        <p:spPr>
          <a:xfrm flipH="1">
            <a:off x="5855760" y="2590920"/>
            <a:ext cx="784440" cy="685800"/>
          </a:xfrm>
          <a:prstGeom prst="line">
            <a:avLst/>
          </a:prstGeom>
          <a:ln cap="sq" w="19080">
            <a:solidFill>
              <a:srgbClr val="333399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Does Django do cascading save?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403200" y="2097000"/>
            <a:ext cx="8337600" cy="224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&gt;&gt;&gt;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c1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= Choice(choice_text="First Choice")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&gt;&gt;&gt;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q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= Question(question_text="What's your choice?")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&gt;&gt;&gt;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q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.choice_set.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add( c1 )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TraceBack...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ValueError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: &lt;Choice: First Choice&gt; isn't saved.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533520" y="1447920"/>
            <a:ext cx="82454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Try it with the polls app: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CustomShape 4"/>
          <p:cNvSpPr/>
          <p:nvPr/>
        </p:nvSpPr>
        <p:spPr>
          <a:xfrm>
            <a:off x="534960" y="4660920"/>
            <a:ext cx="82454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Django wants you to save associated objects yourself.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Django Cascading Delete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403200" y="2097000"/>
            <a:ext cx="8337600" cy="2608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Choice(models.Model):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"""A possible answer to a poll Question"""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choice_text = models.CharField(max_length=80)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question = models.ForeignKey(Question,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     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Courier New"/>
              </a:rPr>
              <a:t>on_delete=models.CASCADE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533520" y="1447920"/>
            <a:ext cx="82454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Specify that question.delete() should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cascade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534960" y="4805280"/>
            <a:ext cx="824544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When you delete a question, all it's choices are deleted, too.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Other Kinds of Associations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01" name="TextShape 2"/>
          <p:cNvSpPr txBox="1"/>
          <p:nvPr/>
        </p:nvSpPr>
        <p:spPr>
          <a:xfrm>
            <a:off x="611280" y="1371240"/>
            <a:ext cx="7920000" cy="5211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336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There are other cases that ORM must handle: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1-to-many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many-to-many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associations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object containing an </a:t>
            </a:r>
            <a:r>
              <a:rPr b="0" i="1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ordered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collection, such as List.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Django invisibly handles all these.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 other ORM frameworks like SQLAlchemy (Python) or JPA (Java) it helps to understand how framework handles associations.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Especially cascading save/delete and  lazy or eager fetching.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611280" y="259920"/>
            <a:ext cx="7920000" cy="86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Django Query Methods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03" name="TextShape 2"/>
          <p:cNvSpPr txBox="1"/>
          <p:nvPr/>
        </p:nvSpPr>
        <p:spPr>
          <a:xfrm>
            <a:off x="457200" y="1407600"/>
            <a:ext cx="8229600" cy="499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88000"/>
          </a:bodyPr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Model.objects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provides many query methods and a simple query syntax.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Django has several built-in methods to compute sum, average, min, max, etc. for a QuerySet.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 algn="ctr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To use Django effectively, you need to know how to use the query methods.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 algn="ctr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Making Queries in Django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https://docs.djangoproject.com/en/3.1/topics/db/queries/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3360">
              <a:lnSpc>
                <a:spcPct val="100000"/>
              </a:lnSpc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Example of a Dumb Query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403200" y="1989000"/>
            <a:ext cx="8337600" cy="150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questions = Question.objects.all()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Create a list of questions about "programming"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qlist = [ q for q in questions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if 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Courier New"/>
              </a:rPr>
              <a:t>"programming"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in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q.question_text ]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533520" y="1447920"/>
            <a:ext cx="82454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Find all poll questions containing the word "programming"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534960" y="3544920"/>
            <a:ext cx="8245440" cy="2554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Why is this inefficient?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Python Quiz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: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    what is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[q for q in questions if ...]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called?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Smarter Query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403200" y="1989000"/>
            <a:ext cx="8337600" cy="150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questions = Question.objects.filter(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question_text__icontains=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'programming'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questions is a QuerySet.  Convert to a list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qlist = list(questions)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533520" y="1447920"/>
            <a:ext cx="824544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Let the database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filter results for you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534960" y="3760920"/>
            <a:ext cx="8245440" cy="276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Arial"/>
              </a:rPr>
              <a:t>Why is this more efficient?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12400" indent="-2124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You don't retrieve lots of data that you don't want.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212400" indent="-212400">
              <a:lnSpc>
                <a:spcPct val="100000"/>
              </a:lnSpc>
              <a:spcBef>
                <a:spcPts val="15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You don't create objects that you don't need. 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Arial"/>
              </a:rPr>
              <a:t># Find questions with pub_date &gt;= 1 Jan 2020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Question.objects.filter(</a:t>
            </a:r>
            <a:br/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     pub_date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Arial"/>
              </a:rPr>
              <a:t>__gte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=datetime.date(2020,1,1) 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610920" y="260280"/>
            <a:ext cx="7916760" cy="860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Learn More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13" name="TextShape 2"/>
          <p:cNvSpPr txBox="1"/>
          <p:nvPr/>
        </p:nvSpPr>
        <p:spPr>
          <a:xfrm>
            <a:off x="610920" y="1371240"/>
            <a:ext cx="7916760" cy="4459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660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Making Queries in Django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https://docs.djangoproject.com/en/3.1/topics/db/queries/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*  You don't need the URL, of course --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you already have the Django documentation on your own computer, right?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610920" y="260280"/>
            <a:ext cx="7915320" cy="85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Terminology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610920" y="1371240"/>
            <a:ext cx="7915320" cy="48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804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Persistence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prolonged existence of something.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In software, persistence refers to preserving the existence of data after program stops.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Entity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something with a distinct, independent existence.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360360">
              <a:spcBef>
                <a:spcPts val="8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Software entity: an object that can exist (persist) from one program execution to the next.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 txBox="1"/>
          <p:nvPr/>
        </p:nvSpPr>
        <p:spPr>
          <a:xfrm>
            <a:off x="610920" y="260280"/>
            <a:ext cx="7915320" cy="85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Lazy Instantiation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15" name="TextShape 2"/>
          <p:cNvSpPr txBox="1"/>
          <p:nvPr/>
        </p:nvSpPr>
        <p:spPr>
          <a:xfrm>
            <a:off x="610920" y="1371240"/>
            <a:ext cx="7915320" cy="4846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8040">
              <a:spcBef>
                <a:spcPts val="1423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Another import ORM property.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1423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Meaning is "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don't create objects until you need them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1423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Django QuerySet uses this.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1423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Django docs describe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lazy instantiation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Shape 1"/>
          <p:cNvSpPr txBox="1"/>
          <p:nvPr/>
        </p:nvSpPr>
        <p:spPr>
          <a:xfrm>
            <a:off x="610920" y="260280"/>
            <a:ext cx="7915320" cy="858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Persistence Frameworks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17" name="TextShape 2"/>
          <p:cNvSpPr txBox="1"/>
          <p:nvPr/>
        </p:nvSpPr>
        <p:spPr>
          <a:xfrm>
            <a:off x="610920" y="1371240"/>
            <a:ext cx="7915320" cy="4938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804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SQLAlchemy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- "the database toolkit for Python"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171440" indent="-49680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most popular ORM framework for Python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171440" indent="-49680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Excellent documentation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EclipseLink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- reference implementation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the Java Persistence API (JPA) standard for Java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1199"/>
              </a:spcBef>
              <a:tabLst>
                <a:tab algn="l" pos="0"/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ORMLite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- easy to use Java ORM framework.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171440" indent="-49680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Has it's own API + provides JPA API.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1171440" indent="-496800">
              <a:spcBef>
                <a:spcPts val="8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Excellent documentation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Saving &amp; Recreating Objects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612360" y="1442520"/>
            <a:ext cx="792180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16000">
              <a:spcBef>
                <a:spcPts val="11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 object's attributes are similar to the fields in a table.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890640" y="5038560"/>
            <a:ext cx="7338960" cy="150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LOCATIONS table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 (PK)  name      address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101    Kasetsart 50 Ngamwongwang Rd, ...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102    Pizza Hut 44 Pahonyotin Rd, Jatujak,..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23" name="Group 4"/>
          <p:cNvGrpSpPr/>
          <p:nvPr/>
        </p:nvGrpSpPr>
        <p:grpSpPr>
          <a:xfrm>
            <a:off x="1504800" y="2060640"/>
            <a:ext cx="3106800" cy="1503720"/>
            <a:chOff x="1504800" y="2060640"/>
            <a:chExt cx="3106800" cy="1503720"/>
          </a:xfrm>
        </p:grpSpPr>
        <p:sp>
          <p:nvSpPr>
            <p:cNvPr id="124" name="CustomShape 5"/>
            <p:cNvSpPr/>
            <p:nvPr/>
          </p:nvSpPr>
          <p:spPr>
            <a:xfrm>
              <a:off x="1515600" y="2060640"/>
              <a:ext cx="3084480" cy="150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1247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Location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address: String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25" name="Line 6"/>
            <p:cNvSpPr/>
            <p:nvPr/>
          </p:nvSpPr>
          <p:spPr>
            <a:xfrm flipH="1">
              <a:off x="1504800" y="2460600"/>
              <a:ext cx="3106800" cy="0"/>
            </a:xfrm>
            <a:prstGeom prst="line">
              <a:avLst/>
            </a:prstGeom>
            <a:ln cap="sq"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6" name="Line 7"/>
          <p:cNvSpPr/>
          <p:nvPr/>
        </p:nvSpPr>
        <p:spPr>
          <a:xfrm flipH="1">
            <a:off x="892080" y="5394240"/>
            <a:ext cx="7346880" cy="1800"/>
          </a:xfrm>
          <a:prstGeom prst="line">
            <a:avLst/>
          </a:prstGeom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Line 8"/>
          <p:cNvSpPr/>
          <p:nvPr/>
        </p:nvSpPr>
        <p:spPr>
          <a:xfrm>
            <a:off x="3002040" y="3595680"/>
            <a:ext cx="1440" cy="484200"/>
          </a:xfrm>
          <a:prstGeom prst="line">
            <a:avLst/>
          </a:prstGeom>
          <a:ln cap="sq"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9"/>
          <p:cNvSpPr/>
          <p:nvPr/>
        </p:nvSpPr>
        <p:spPr>
          <a:xfrm>
            <a:off x="2693880" y="4071960"/>
            <a:ext cx="738360" cy="538200"/>
          </a:xfrm>
          <a:custGeom>
            <a:avLst/>
            <a:gdLst/>
            <a:ahLst/>
            <a:rect l="0" t="0" r="r" b="b"/>
            <a:pathLst>
              <a:path w="2053" h="1497">
                <a:moveTo>
                  <a:pt x="513" y="0"/>
                </a:moveTo>
                <a:lnTo>
                  <a:pt x="1539" y="0"/>
                </a:lnTo>
                <a:lnTo>
                  <a:pt x="2052" y="748"/>
                </a:lnTo>
                <a:lnTo>
                  <a:pt x="1539" y="1496"/>
                </a:lnTo>
                <a:lnTo>
                  <a:pt x="513" y="1496"/>
                </a:lnTo>
                <a:lnTo>
                  <a:pt x="0" y="748"/>
                </a:lnTo>
                <a:lnTo>
                  <a:pt x="513" y="0"/>
                </a:lnTo>
              </a:path>
            </a:pathLst>
          </a:custGeom>
          <a:solidFill>
            <a:srgbClr val="00e4a8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Line 10"/>
          <p:cNvSpPr/>
          <p:nvPr/>
        </p:nvSpPr>
        <p:spPr>
          <a:xfrm>
            <a:off x="2979720" y="4599000"/>
            <a:ext cx="1440" cy="446040"/>
          </a:xfrm>
          <a:prstGeom prst="line">
            <a:avLst/>
          </a:prstGeom>
          <a:ln cap="sq"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11"/>
          <p:cNvSpPr/>
          <p:nvPr/>
        </p:nvSpPr>
        <p:spPr>
          <a:xfrm>
            <a:off x="3578400" y="4014720"/>
            <a:ext cx="4284360" cy="6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Save object as row in a table, retrieve row of data and (re)create an object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Line 12"/>
          <p:cNvSpPr/>
          <p:nvPr/>
        </p:nvSpPr>
        <p:spPr>
          <a:xfrm>
            <a:off x="2009880" y="5394240"/>
            <a:ext cx="1440" cy="1103400"/>
          </a:xfrm>
          <a:prstGeom prst="line">
            <a:avLst/>
          </a:prstGeom>
          <a:ln cap="sq"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Line 13"/>
          <p:cNvSpPr/>
          <p:nvPr/>
        </p:nvSpPr>
        <p:spPr>
          <a:xfrm>
            <a:off x="3205080" y="3586320"/>
            <a:ext cx="1800" cy="484200"/>
          </a:xfrm>
          <a:prstGeom prst="line">
            <a:avLst/>
          </a:prstGeom>
          <a:ln cap="sq" w="12600">
            <a:solidFill>
              <a:srgbClr val="333399"/>
            </a:solidFill>
            <a:miter/>
            <a:head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Line 14"/>
          <p:cNvSpPr/>
          <p:nvPr/>
        </p:nvSpPr>
        <p:spPr>
          <a:xfrm>
            <a:off x="3182760" y="4589640"/>
            <a:ext cx="1800" cy="446040"/>
          </a:xfrm>
          <a:prstGeom prst="line">
            <a:avLst/>
          </a:prstGeom>
          <a:ln cap="sq" w="12600">
            <a:solidFill>
              <a:srgbClr val="333399"/>
            </a:solidFill>
            <a:miter/>
            <a:head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Line 15"/>
          <p:cNvSpPr/>
          <p:nvPr/>
        </p:nvSpPr>
        <p:spPr>
          <a:xfrm>
            <a:off x="3564000" y="5303880"/>
            <a:ext cx="1440" cy="1103400"/>
          </a:xfrm>
          <a:prstGeom prst="line">
            <a:avLst/>
          </a:prstGeom>
          <a:ln cap="sq"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Line 16"/>
          <p:cNvSpPr/>
          <p:nvPr/>
        </p:nvSpPr>
        <p:spPr>
          <a:xfrm flipH="1">
            <a:off x="892080" y="5816520"/>
            <a:ext cx="7346880" cy="1800"/>
          </a:xfrm>
          <a:prstGeom prst="line">
            <a:avLst/>
          </a:prstGeom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Mapping an Object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914400" y="4572000"/>
            <a:ext cx="7680240" cy="150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LOCATIONS table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id   name                 address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101  Kasetsart University 50 Ngamwongwang ...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103  Seacon Square        120 Srinakarin Rd ...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38" name="Group 3"/>
          <p:cNvGrpSpPr/>
          <p:nvPr/>
        </p:nvGrpSpPr>
        <p:grpSpPr>
          <a:xfrm>
            <a:off x="914400" y="2060640"/>
            <a:ext cx="5019840" cy="1503720"/>
            <a:chOff x="914400" y="2060640"/>
            <a:chExt cx="5019840" cy="1503720"/>
          </a:xfrm>
        </p:grpSpPr>
        <p:sp>
          <p:nvSpPr>
            <p:cNvPr id="139" name="CustomShape 4"/>
            <p:cNvSpPr/>
            <p:nvPr/>
          </p:nvSpPr>
          <p:spPr>
            <a:xfrm>
              <a:off x="924840" y="2060640"/>
              <a:ext cx="4997880" cy="150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1247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ku: Location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 = </a:t>
              </a:r>
              <a:r>
                <a:rPr b="1" lang="en-US" sz="2000" spc="-1" strike="noStrike">
                  <a:solidFill>
                    <a:srgbClr val="000080"/>
                  </a:solidFill>
                  <a:latin typeface="Courier New"/>
                  <a:ea typeface="Courier New"/>
                </a:rPr>
                <a:t>101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 = "</a:t>
              </a:r>
              <a:r>
                <a:rPr b="1" lang="en-US" sz="2000" spc="-1" strike="noStrike">
                  <a:solidFill>
                    <a:srgbClr val="000080"/>
                  </a:solidFill>
                  <a:latin typeface="Courier New"/>
                  <a:ea typeface="Courier New"/>
                </a:rPr>
                <a:t>Kasetsart University</a:t>
              </a: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"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address = "</a:t>
              </a:r>
              <a:r>
                <a:rPr b="1" lang="en-US" sz="2000" spc="-1" strike="noStrike">
                  <a:solidFill>
                    <a:srgbClr val="000080"/>
                  </a:solidFill>
                  <a:latin typeface="Courier New"/>
                  <a:ea typeface="Courier New"/>
                </a:rPr>
                <a:t>50 Ngamwongwang</a:t>
              </a:r>
              <a:r>
                <a:rPr b="1" lang="en-US" sz="2000" spc="-1" strike="noStrike">
                  <a:solidFill>
                    <a:srgbClr val="3333cc"/>
                  </a:solidFill>
                  <a:latin typeface="Courier New"/>
                  <a:ea typeface="Courier New"/>
                </a:rPr>
                <a:t> ...</a:t>
              </a: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"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40" name="Line 5"/>
            <p:cNvSpPr/>
            <p:nvPr/>
          </p:nvSpPr>
          <p:spPr>
            <a:xfrm flipH="1">
              <a:off x="914400" y="2460600"/>
              <a:ext cx="5019840" cy="0"/>
            </a:xfrm>
            <a:prstGeom prst="line">
              <a:avLst/>
            </a:prstGeom>
            <a:ln cap="sq"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1" name="Line 6"/>
          <p:cNvSpPr/>
          <p:nvPr/>
        </p:nvSpPr>
        <p:spPr>
          <a:xfrm flipH="1">
            <a:off x="927000" y="4937040"/>
            <a:ext cx="7672320" cy="7920"/>
          </a:xfrm>
          <a:prstGeom prst="line">
            <a:avLst/>
          </a:prstGeom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Line 7"/>
          <p:cNvSpPr/>
          <p:nvPr/>
        </p:nvSpPr>
        <p:spPr>
          <a:xfrm>
            <a:off x="1563840" y="4968720"/>
            <a:ext cx="1440" cy="1103400"/>
          </a:xfrm>
          <a:prstGeom prst="line">
            <a:avLst/>
          </a:prstGeom>
          <a:ln cap="sq"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8"/>
          <p:cNvSpPr/>
          <p:nvPr/>
        </p:nvSpPr>
        <p:spPr>
          <a:xfrm>
            <a:off x="4900680" y="4943520"/>
            <a:ext cx="1440" cy="1103400"/>
          </a:xfrm>
          <a:prstGeom prst="line">
            <a:avLst/>
          </a:prstGeom>
          <a:ln cap="sq"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9"/>
          <p:cNvSpPr/>
          <p:nvPr/>
        </p:nvSpPr>
        <p:spPr>
          <a:xfrm flipH="1">
            <a:off x="927000" y="5303880"/>
            <a:ext cx="7672320" cy="22320"/>
          </a:xfrm>
          <a:prstGeom prst="line">
            <a:avLst/>
          </a:prstGeom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0"/>
          <p:cNvSpPr/>
          <p:nvPr/>
        </p:nvSpPr>
        <p:spPr>
          <a:xfrm>
            <a:off x="305640" y="2362320"/>
            <a:ext cx="1066680" cy="3124080"/>
          </a:xfrm>
          <a:custGeom>
            <a:avLst/>
            <a:gdLst/>
            <a:ahLst/>
            <a:rect l="0" t="0" r="r" b="b"/>
            <a:pathLst>
              <a:path w="1484" h="8679">
                <a:moveTo>
                  <a:pt x="1483" y="0"/>
                </a:moveTo>
                <a:lnTo>
                  <a:pt x="1409" y="5"/>
                </a:lnTo>
                <a:lnTo>
                  <a:pt x="1335" y="21"/>
                </a:lnTo>
                <a:lnTo>
                  <a:pt x="1262" y="48"/>
                </a:lnTo>
                <a:lnTo>
                  <a:pt x="1189" y="86"/>
                </a:lnTo>
                <a:lnTo>
                  <a:pt x="1117" y="134"/>
                </a:lnTo>
                <a:lnTo>
                  <a:pt x="1046" y="192"/>
                </a:lnTo>
                <a:lnTo>
                  <a:pt x="976" y="261"/>
                </a:lnTo>
                <a:lnTo>
                  <a:pt x="907" y="340"/>
                </a:lnTo>
                <a:lnTo>
                  <a:pt x="840" y="429"/>
                </a:lnTo>
                <a:lnTo>
                  <a:pt x="774" y="527"/>
                </a:lnTo>
                <a:lnTo>
                  <a:pt x="710" y="636"/>
                </a:lnTo>
                <a:lnTo>
                  <a:pt x="648" y="753"/>
                </a:lnTo>
                <a:lnTo>
                  <a:pt x="588" y="879"/>
                </a:lnTo>
                <a:lnTo>
                  <a:pt x="530" y="1014"/>
                </a:lnTo>
                <a:lnTo>
                  <a:pt x="474" y="1157"/>
                </a:lnTo>
                <a:lnTo>
                  <a:pt x="421" y="1308"/>
                </a:lnTo>
                <a:lnTo>
                  <a:pt x="371" y="1467"/>
                </a:lnTo>
                <a:lnTo>
                  <a:pt x="324" y="1633"/>
                </a:lnTo>
                <a:lnTo>
                  <a:pt x="279" y="1805"/>
                </a:lnTo>
                <a:lnTo>
                  <a:pt x="237" y="1984"/>
                </a:lnTo>
                <a:lnTo>
                  <a:pt x="199" y="2169"/>
                </a:lnTo>
                <a:lnTo>
                  <a:pt x="163" y="2359"/>
                </a:lnTo>
                <a:lnTo>
                  <a:pt x="131" y="2554"/>
                </a:lnTo>
                <a:lnTo>
                  <a:pt x="103" y="2753"/>
                </a:lnTo>
                <a:lnTo>
                  <a:pt x="77" y="2957"/>
                </a:lnTo>
                <a:lnTo>
                  <a:pt x="55" y="3163"/>
                </a:lnTo>
                <a:lnTo>
                  <a:pt x="37" y="3373"/>
                </a:lnTo>
                <a:lnTo>
                  <a:pt x="23" y="3585"/>
                </a:lnTo>
                <a:lnTo>
                  <a:pt x="12" y="3799"/>
                </a:lnTo>
                <a:lnTo>
                  <a:pt x="4" y="4015"/>
                </a:lnTo>
                <a:lnTo>
                  <a:pt x="0" y="4231"/>
                </a:lnTo>
                <a:lnTo>
                  <a:pt x="0" y="4447"/>
                </a:lnTo>
                <a:lnTo>
                  <a:pt x="4" y="4663"/>
                </a:lnTo>
                <a:lnTo>
                  <a:pt x="12" y="4879"/>
                </a:lnTo>
                <a:lnTo>
                  <a:pt x="23" y="5093"/>
                </a:lnTo>
                <a:lnTo>
                  <a:pt x="37" y="5305"/>
                </a:lnTo>
                <a:lnTo>
                  <a:pt x="55" y="5515"/>
                </a:lnTo>
                <a:lnTo>
                  <a:pt x="77" y="5721"/>
                </a:lnTo>
                <a:lnTo>
                  <a:pt x="103" y="5925"/>
                </a:lnTo>
                <a:lnTo>
                  <a:pt x="131" y="6124"/>
                </a:lnTo>
                <a:lnTo>
                  <a:pt x="163" y="6319"/>
                </a:lnTo>
                <a:lnTo>
                  <a:pt x="199" y="6509"/>
                </a:lnTo>
                <a:lnTo>
                  <a:pt x="237" y="6694"/>
                </a:lnTo>
                <a:lnTo>
                  <a:pt x="279" y="6873"/>
                </a:lnTo>
                <a:lnTo>
                  <a:pt x="324" y="7045"/>
                </a:lnTo>
                <a:lnTo>
                  <a:pt x="371" y="7211"/>
                </a:lnTo>
                <a:lnTo>
                  <a:pt x="421" y="7370"/>
                </a:lnTo>
                <a:lnTo>
                  <a:pt x="474" y="7521"/>
                </a:lnTo>
                <a:lnTo>
                  <a:pt x="530" y="7664"/>
                </a:lnTo>
                <a:lnTo>
                  <a:pt x="588" y="7799"/>
                </a:lnTo>
                <a:lnTo>
                  <a:pt x="648" y="7925"/>
                </a:lnTo>
                <a:lnTo>
                  <a:pt x="710" y="8042"/>
                </a:lnTo>
                <a:lnTo>
                  <a:pt x="774" y="8151"/>
                </a:lnTo>
                <a:lnTo>
                  <a:pt x="840" y="8249"/>
                </a:lnTo>
                <a:lnTo>
                  <a:pt x="907" y="8338"/>
                </a:lnTo>
                <a:lnTo>
                  <a:pt x="976" y="8417"/>
                </a:lnTo>
                <a:lnTo>
                  <a:pt x="1046" y="8486"/>
                </a:lnTo>
                <a:lnTo>
                  <a:pt x="1117" y="8544"/>
                </a:lnTo>
                <a:lnTo>
                  <a:pt x="1189" y="8592"/>
                </a:lnTo>
                <a:lnTo>
                  <a:pt x="1262" y="8630"/>
                </a:lnTo>
                <a:lnTo>
                  <a:pt x="1335" y="8657"/>
                </a:lnTo>
                <a:lnTo>
                  <a:pt x="1409" y="8673"/>
                </a:lnTo>
                <a:lnTo>
                  <a:pt x="1483" y="8678"/>
                </a:lnTo>
                <a:lnTo>
                  <a:pt x="1482" y="4339"/>
                </a:lnTo>
                <a:lnTo>
                  <a:pt x="1483" y="0"/>
                </a:lnTo>
                <a:moveTo>
                  <a:pt x="1483" y="0"/>
                </a:moveTo>
                <a:lnTo>
                  <a:pt x="1409" y="5"/>
                </a:lnTo>
                <a:lnTo>
                  <a:pt x="1335" y="21"/>
                </a:lnTo>
                <a:lnTo>
                  <a:pt x="1262" y="48"/>
                </a:lnTo>
                <a:lnTo>
                  <a:pt x="1189" y="86"/>
                </a:lnTo>
                <a:lnTo>
                  <a:pt x="1117" y="134"/>
                </a:lnTo>
                <a:lnTo>
                  <a:pt x="1046" y="192"/>
                </a:lnTo>
                <a:lnTo>
                  <a:pt x="976" y="261"/>
                </a:lnTo>
                <a:lnTo>
                  <a:pt x="907" y="340"/>
                </a:lnTo>
                <a:lnTo>
                  <a:pt x="840" y="429"/>
                </a:lnTo>
                <a:lnTo>
                  <a:pt x="774" y="527"/>
                </a:lnTo>
                <a:lnTo>
                  <a:pt x="710" y="636"/>
                </a:lnTo>
                <a:lnTo>
                  <a:pt x="648" y="753"/>
                </a:lnTo>
                <a:lnTo>
                  <a:pt x="588" y="879"/>
                </a:lnTo>
                <a:lnTo>
                  <a:pt x="530" y="1014"/>
                </a:lnTo>
                <a:lnTo>
                  <a:pt x="474" y="1157"/>
                </a:lnTo>
                <a:lnTo>
                  <a:pt x="421" y="1308"/>
                </a:lnTo>
                <a:lnTo>
                  <a:pt x="371" y="1467"/>
                </a:lnTo>
                <a:lnTo>
                  <a:pt x="324" y="1633"/>
                </a:lnTo>
                <a:lnTo>
                  <a:pt x="279" y="1805"/>
                </a:lnTo>
                <a:lnTo>
                  <a:pt x="237" y="1984"/>
                </a:lnTo>
                <a:lnTo>
                  <a:pt x="199" y="2169"/>
                </a:lnTo>
                <a:lnTo>
                  <a:pt x="163" y="2359"/>
                </a:lnTo>
                <a:lnTo>
                  <a:pt x="131" y="2554"/>
                </a:lnTo>
                <a:lnTo>
                  <a:pt x="103" y="2753"/>
                </a:lnTo>
                <a:lnTo>
                  <a:pt x="77" y="2957"/>
                </a:lnTo>
                <a:lnTo>
                  <a:pt x="55" y="3163"/>
                </a:lnTo>
                <a:lnTo>
                  <a:pt x="37" y="3373"/>
                </a:lnTo>
                <a:lnTo>
                  <a:pt x="23" y="3585"/>
                </a:lnTo>
                <a:lnTo>
                  <a:pt x="12" y="3799"/>
                </a:lnTo>
                <a:lnTo>
                  <a:pt x="4" y="4015"/>
                </a:lnTo>
                <a:lnTo>
                  <a:pt x="0" y="4231"/>
                </a:lnTo>
                <a:lnTo>
                  <a:pt x="0" y="4447"/>
                </a:lnTo>
                <a:lnTo>
                  <a:pt x="4" y="4663"/>
                </a:lnTo>
                <a:lnTo>
                  <a:pt x="12" y="4879"/>
                </a:lnTo>
                <a:lnTo>
                  <a:pt x="23" y="5093"/>
                </a:lnTo>
                <a:lnTo>
                  <a:pt x="37" y="5305"/>
                </a:lnTo>
                <a:lnTo>
                  <a:pt x="55" y="5515"/>
                </a:lnTo>
                <a:lnTo>
                  <a:pt x="77" y="5721"/>
                </a:lnTo>
                <a:lnTo>
                  <a:pt x="103" y="5925"/>
                </a:lnTo>
                <a:lnTo>
                  <a:pt x="131" y="6124"/>
                </a:lnTo>
                <a:lnTo>
                  <a:pt x="163" y="6319"/>
                </a:lnTo>
                <a:lnTo>
                  <a:pt x="199" y="6509"/>
                </a:lnTo>
                <a:lnTo>
                  <a:pt x="237" y="6694"/>
                </a:lnTo>
                <a:lnTo>
                  <a:pt x="279" y="6873"/>
                </a:lnTo>
                <a:lnTo>
                  <a:pt x="324" y="7045"/>
                </a:lnTo>
                <a:lnTo>
                  <a:pt x="371" y="7211"/>
                </a:lnTo>
                <a:lnTo>
                  <a:pt x="421" y="7370"/>
                </a:lnTo>
                <a:lnTo>
                  <a:pt x="474" y="7521"/>
                </a:lnTo>
                <a:lnTo>
                  <a:pt x="530" y="7664"/>
                </a:lnTo>
                <a:lnTo>
                  <a:pt x="588" y="7799"/>
                </a:lnTo>
                <a:lnTo>
                  <a:pt x="648" y="7925"/>
                </a:lnTo>
                <a:lnTo>
                  <a:pt x="710" y="8042"/>
                </a:lnTo>
                <a:lnTo>
                  <a:pt x="774" y="8151"/>
                </a:lnTo>
                <a:lnTo>
                  <a:pt x="840" y="8249"/>
                </a:lnTo>
                <a:lnTo>
                  <a:pt x="907" y="8338"/>
                </a:lnTo>
                <a:lnTo>
                  <a:pt x="976" y="8417"/>
                </a:lnTo>
                <a:lnTo>
                  <a:pt x="1046" y="8486"/>
                </a:lnTo>
                <a:lnTo>
                  <a:pt x="1117" y="8544"/>
                </a:lnTo>
                <a:lnTo>
                  <a:pt x="1189" y="8592"/>
                </a:lnTo>
                <a:lnTo>
                  <a:pt x="1262" y="8630"/>
                </a:lnTo>
                <a:lnTo>
                  <a:pt x="1335" y="8657"/>
                </a:lnTo>
                <a:lnTo>
                  <a:pt x="1409" y="8673"/>
                </a:lnTo>
                <a:lnTo>
                  <a:pt x="1483" y="8678"/>
                </a:lnTo>
              </a:path>
            </a:pathLst>
          </a:custGeom>
          <a:noFill/>
          <a:ln cap="sq" w="12600">
            <a:solidFill>
              <a:srgbClr val="333399"/>
            </a:solidFill>
            <a:miter/>
            <a:tailEnd len="med" type="arrow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1"/>
          <p:cNvSpPr/>
          <p:nvPr/>
        </p:nvSpPr>
        <p:spPr>
          <a:xfrm>
            <a:off x="6078600" y="2057400"/>
            <a:ext cx="281916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object diagram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CustomShape 12"/>
          <p:cNvSpPr/>
          <p:nvPr/>
        </p:nvSpPr>
        <p:spPr>
          <a:xfrm>
            <a:off x="380880" y="3824280"/>
            <a:ext cx="28195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333399"/>
                </a:solidFill>
                <a:latin typeface="Arial"/>
                <a:ea typeface="Arial"/>
              </a:rPr>
              <a:t>save( )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Object-Relational Mapping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53960" y="1371600"/>
            <a:ext cx="8258400" cy="5029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16000">
              <a:spcBef>
                <a:spcPts val="11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cc0000"/>
                </a:solidFill>
                <a:latin typeface="Arial"/>
              </a:rPr>
              <a:t>Purpose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5640" indent="-215640"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save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object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a database table(s)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5640" indent="-215640"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recreate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object(s)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using data from a database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5640" indent="-215640"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save and recreate </a:t>
            </a:r>
            <a:r>
              <a:rPr b="0" i="1" lang="en-US" sz="2400" spc="-1" strike="noStrike">
                <a:solidFill>
                  <a:srgbClr val="333399"/>
                </a:solidFill>
                <a:latin typeface="Arial"/>
              </a:rPr>
              <a:t>associations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between objects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209520">
              <a:spcBef>
                <a:spcPts val="2837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cc0000"/>
                </a:solidFill>
                <a:latin typeface="Arial"/>
              </a:rPr>
              <a:t>Design Goals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5640" indent="-215640"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separate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O-R mapping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service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from our application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5640" indent="-215640"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abstract details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of how its done -- app just calls save()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5640" indent="-215640"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preserve identity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don't create 2 copies of same object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15640" indent="-215640">
              <a:spcBef>
                <a:spcPts val="1199"/>
              </a:spcBef>
              <a:buClr>
                <a:srgbClr val="333399"/>
              </a:buClr>
              <a:buSzPct val="60000"/>
              <a:buFont typeface="Wingdings" charset="2"/>
              <a:buChar char=""/>
              <a:tabLst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localize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impact of 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change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 the database.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An Example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611280" y="1371240"/>
            <a:ext cx="7921440" cy="762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16000">
              <a:spcBef>
                <a:spcPts val="11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 Event Manager application with these classes: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585720" y="2362320"/>
            <a:ext cx="7972560" cy="3375000"/>
          </a:xfrm>
          <a:prstGeom prst="rect">
            <a:avLst/>
          </a:prstGeom>
          <a:ln>
            <a:noFill/>
          </a:ln>
        </p:spPr>
      </p:pic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Object-Relational Mapping details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612360" y="1442520"/>
            <a:ext cx="792180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26800" indent="-216000">
              <a:spcBef>
                <a:spcPts val="1199"/>
              </a:spcBef>
              <a:tabLst>
                <a:tab algn="l" pos="0"/>
                <a:tab algn="l" pos="226800"/>
                <a:tab algn="l" pos="241200"/>
                <a:tab algn="l" pos="599760"/>
                <a:tab algn="l" pos="958680"/>
                <a:tab algn="l" pos="1317600"/>
                <a:tab algn="l" pos="1676160"/>
                <a:tab algn="l" pos="2035080"/>
                <a:tab algn="l" pos="2393640"/>
                <a:tab algn="l" pos="2752560"/>
                <a:tab algn="l" pos="3111480"/>
                <a:tab algn="l" pos="3470040"/>
                <a:tab algn="l" pos="3828960"/>
                <a:tab algn="l" pos="4187520"/>
                <a:tab algn="l" pos="4546440"/>
                <a:tab algn="l" pos="4905360"/>
                <a:tab algn="l" pos="5263920"/>
                <a:tab algn="l" pos="5622840"/>
                <a:tab algn="l" pos="5981400"/>
                <a:tab algn="l" pos="6340320"/>
                <a:tab algn="l" pos="6699240"/>
                <a:tab algn="l" pos="705780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Each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entity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class needs an id field that is PK in table.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890640" y="5038560"/>
            <a:ext cx="4413240" cy="1503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cap="sq" w="1260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LOCATIONS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PK  id      INTEGER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name    VARCHAR(80)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address VARCHAR(160)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56" name="Group 4"/>
          <p:cNvGrpSpPr/>
          <p:nvPr/>
        </p:nvGrpSpPr>
        <p:grpSpPr>
          <a:xfrm>
            <a:off x="1504800" y="2060640"/>
            <a:ext cx="3106800" cy="1503720"/>
            <a:chOff x="1504800" y="2060640"/>
            <a:chExt cx="3106800" cy="1503720"/>
          </a:xfrm>
        </p:grpSpPr>
        <p:sp>
          <p:nvSpPr>
            <p:cNvPr id="157" name="CustomShape 5"/>
            <p:cNvSpPr/>
            <p:nvPr/>
          </p:nvSpPr>
          <p:spPr>
            <a:xfrm>
              <a:off x="1515600" y="2060640"/>
              <a:ext cx="3084480" cy="15037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w="1260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1247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Location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id: int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name: String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499"/>
                </a:spcBef>
                <a:tabLst>
                  <a:tab algn="l" pos="0"/>
                  <a:tab algn="l" pos="357120"/>
                  <a:tab algn="l" pos="715680"/>
                  <a:tab algn="l" pos="1074600"/>
                  <a:tab algn="l" pos="1433160"/>
                  <a:tab algn="l" pos="1792080"/>
                  <a:tab algn="l" pos="2151000"/>
                  <a:tab algn="l" pos="2509560"/>
                  <a:tab algn="l" pos="2868480"/>
                  <a:tab algn="l" pos="3227040"/>
                  <a:tab algn="l" pos="3585960"/>
                  <a:tab algn="l" pos="3944880"/>
                  <a:tab algn="l" pos="4303440"/>
                  <a:tab algn="l" pos="4662360"/>
                  <a:tab algn="l" pos="5020920"/>
                  <a:tab algn="l" pos="5379840"/>
                  <a:tab algn="l" pos="5738760"/>
                  <a:tab algn="l" pos="6097320"/>
                  <a:tab algn="l" pos="6456240"/>
                  <a:tab algn="l" pos="6814800"/>
                  <a:tab algn="l" pos="7173720"/>
                  <a:tab algn="l" pos="7175160"/>
                  <a:tab algn="l" pos="7534080"/>
                  <a:tab algn="l" pos="7893000"/>
                  <a:tab algn="l" pos="8251560"/>
                  <a:tab algn="l" pos="8610480"/>
                  <a:tab algn="l" pos="8969040"/>
                  <a:tab algn="l" pos="9327960"/>
                  <a:tab algn="l" pos="9686880"/>
                  <a:tab algn="l" pos="10045440"/>
                  <a:tab algn="l" pos="1040436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address: String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158" name="Line 6"/>
            <p:cNvSpPr/>
            <p:nvPr/>
          </p:nvSpPr>
          <p:spPr>
            <a:xfrm flipH="1">
              <a:off x="1504800" y="2460600"/>
              <a:ext cx="3106800" cy="0"/>
            </a:xfrm>
            <a:prstGeom prst="line">
              <a:avLst/>
            </a:prstGeom>
            <a:ln cap="sq" w="936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9" name="Line 7"/>
          <p:cNvSpPr/>
          <p:nvPr/>
        </p:nvSpPr>
        <p:spPr>
          <a:xfrm flipH="1">
            <a:off x="891720" y="5440320"/>
            <a:ext cx="4375080" cy="1800"/>
          </a:xfrm>
          <a:prstGeom prst="line">
            <a:avLst/>
          </a:prstGeom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8"/>
          <p:cNvSpPr/>
          <p:nvPr/>
        </p:nvSpPr>
        <p:spPr>
          <a:xfrm>
            <a:off x="5965920" y="2138400"/>
            <a:ext cx="2452680" cy="1072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Class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should have an </a:t>
            </a:r>
            <a:r>
              <a:rPr b="1" i="1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identifier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attribute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6000840" y="5024520"/>
            <a:ext cx="2452680" cy="137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Database Table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identifier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is usually the </a:t>
            </a:r>
            <a:r>
              <a:rPr b="0" i="1" lang="en-US" sz="2000" spc="-1" strike="noStrike">
                <a:solidFill>
                  <a:srgbClr val="000080"/>
                </a:solidFill>
                <a:latin typeface="Arial"/>
                <a:ea typeface="Arial"/>
              </a:rPr>
              <a:t>primary key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 of table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Line 10"/>
          <p:cNvSpPr/>
          <p:nvPr/>
        </p:nvSpPr>
        <p:spPr>
          <a:xfrm>
            <a:off x="3002040" y="3595680"/>
            <a:ext cx="1440" cy="484200"/>
          </a:xfrm>
          <a:prstGeom prst="line">
            <a:avLst/>
          </a:prstGeom>
          <a:ln cap="sq"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1"/>
          <p:cNvSpPr/>
          <p:nvPr/>
        </p:nvSpPr>
        <p:spPr>
          <a:xfrm>
            <a:off x="2730600" y="4071960"/>
            <a:ext cx="738000" cy="538200"/>
          </a:xfrm>
          <a:custGeom>
            <a:avLst/>
            <a:gdLst/>
            <a:ahLst/>
            <a:rect l="0" t="0" r="r" b="b"/>
            <a:pathLst>
              <a:path w="2052" h="1497">
                <a:moveTo>
                  <a:pt x="512" y="0"/>
                </a:moveTo>
                <a:lnTo>
                  <a:pt x="1538" y="0"/>
                </a:lnTo>
                <a:lnTo>
                  <a:pt x="2051" y="748"/>
                </a:lnTo>
                <a:lnTo>
                  <a:pt x="1538" y="1496"/>
                </a:lnTo>
                <a:lnTo>
                  <a:pt x="512" y="1496"/>
                </a:lnTo>
                <a:lnTo>
                  <a:pt x="0" y="748"/>
                </a:lnTo>
                <a:lnTo>
                  <a:pt x="512" y="0"/>
                </a:lnTo>
              </a:path>
            </a:pathLst>
          </a:custGeom>
          <a:solidFill>
            <a:srgbClr val="00e4a8"/>
          </a:solidFill>
          <a:ln cap="sq"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12"/>
          <p:cNvSpPr/>
          <p:nvPr/>
        </p:nvSpPr>
        <p:spPr>
          <a:xfrm>
            <a:off x="3016080" y="4599000"/>
            <a:ext cx="1800" cy="446040"/>
          </a:xfrm>
          <a:prstGeom prst="line">
            <a:avLst/>
          </a:prstGeom>
          <a:ln cap="sq" w="12600">
            <a:solidFill>
              <a:srgbClr val="333399"/>
            </a:solidFill>
            <a:miter/>
            <a:tail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3"/>
          <p:cNvSpPr/>
          <p:nvPr/>
        </p:nvSpPr>
        <p:spPr>
          <a:xfrm>
            <a:off x="590400" y="4159080"/>
            <a:ext cx="2092320" cy="36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Object Mapper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CustomShape 14"/>
          <p:cNvSpPr/>
          <p:nvPr/>
        </p:nvSpPr>
        <p:spPr>
          <a:xfrm>
            <a:off x="5931000" y="3332160"/>
            <a:ext cx="2452680" cy="1377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247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333399"/>
                </a:solidFill>
                <a:latin typeface="Arial"/>
                <a:ea typeface="Arial"/>
              </a:rPr>
              <a:t>Object Mapper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save objects to rows in tables, retains uniqueness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Line 15"/>
          <p:cNvSpPr/>
          <p:nvPr/>
        </p:nvSpPr>
        <p:spPr>
          <a:xfrm>
            <a:off x="1539720" y="5435640"/>
            <a:ext cx="1800" cy="1103400"/>
          </a:xfrm>
          <a:prstGeom prst="line">
            <a:avLst/>
          </a:prstGeom>
          <a:ln cap="sq" w="9360">
            <a:solidFill>
              <a:srgbClr val="3333cc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Line 16"/>
          <p:cNvSpPr/>
          <p:nvPr/>
        </p:nvSpPr>
        <p:spPr>
          <a:xfrm>
            <a:off x="3205080" y="3586320"/>
            <a:ext cx="1800" cy="484200"/>
          </a:xfrm>
          <a:prstGeom prst="line">
            <a:avLst/>
          </a:prstGeom>
          <a:ln cap="sq" w="12600">
            <a:solidFill>
              <a:srgbClr val="333399"/>
            </a:solidFill>
            <a:miter/>
            <a:headEnd len="med" type="triangle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Line 17"/>
          <p:cNvSpPr/>
          <p:nvPr/>
        </p:nvSpPr>
        <p:spPr>
          <a:xfrm>
            <a:off x="3219480" y="4589640"/>
            <a:ext cx="1440" cy="446040"/>
          </a:xfrm>
          <a:prstGeom prst="line">
            <a:avLst/>
          </a:prstGeom>
          <a:ln cap="sq" w="12600">
            <a:solidFill>
              <a:srgbClr val="333399"/>
            </a:solidFill>
            <a:miter/>
            <a:headEnd len="med" type="triangle" w="lg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2008-07-25T21:31:10Z</dcterms:created>
  <dc:creator>James Brucker</dc:creator>
  <dc:description/>
  <dc:language>en-US</dc:language>
  <cp:lastModifiedBy/>
  <dcterms:modified xsi:type="dcterms:W3CDTF">2022-09-13T09:40:31Z</dcterms:modified>
  <cp:revision>45</cp:revision>
  <dc:subject/>
  <dc:title>Data Persistence and Object-Relational Mapping</dc:title>
</cp:coreProperties>
</file>