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1.png" ContentType="image/png"/>
  <Override PartName="/ppt/media/image6.png" ContentType="image/png"/>
  <Override PartName="/ppt/media/image21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.png" ContentType="image/png"/>
  <Override PartName="/ppt/media/image4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24377650" cy="13716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720288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720288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218600" y="547200"/>
            <a:ext cx="21939480" cy="106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218600" y="7364520"/>
            <a:ext cx="1070640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795492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460680" y="7364520"/>
            <a:ext cx="1070640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36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18600" y="3209400"/>
            <a:ext cx="1070640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12460680" y="3209400"/>
            <a:ext cx="1070640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218600" y="7364520"/>
            <a:ext cx="21939480" cy="3794400"/>
          </a:xfrm>
          <a:prstGeom prst="rect">
            <a:avLst/>
          </a:prstGeom>
        </p:spPr>
        <p:txBody>
          <a:bodyPr lIns="0" rIns="0" tIns="0" bIns="0"/>
          <a:p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23069520" y="523080"/>
            <a:ext cx="859320" cy="859320"/>
          </a:xfrm>
          <a:prstGeom prst="ellipse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22260240" y="606960"/>
            <a:ext cx="2506680" cy="60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82880" rIns="182880" tIns="91440" bIns="91440"/>
          <a:p>
            <a:pPr algn="ctr">
              <a:lnSpc>
                <a:spcPct val="100000"/>
              </a:lnSpc>
            </a:pPr>
            <a:fld id="{BE130E8F-63BC-48A5-ACE8-4197A025BB9E}" type="slidenum">
              <a:rPr b="1" lang="en-US" sz="2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Lato Bold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22034880" y="334440"/>
            <a:ext cx="2342520" cy="12931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218600" y="547200"/>
            <a:ext cx="21939480" cy="2289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3600" spc="-1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Click to edit the title text format</a:t>
            </a:r>
            <a:endParaRPr b="0" lang="en-US" sz="36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 Light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218600" y="3209400"/>
            <a:ext cx="21939480" cy="7954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800" spc="-1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Click to edit the outline text format</a:t>
            </a:r>
            <a:endParaRPr b="0" lang="en-US" sz="48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Second Outline Level</a:t>
            </a:r>
            <a:endParaRPr b="0" lang="en-US" sz="36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Third Outline Level</a:t>
            </a:r>
            <a:endParaRPr b="0" lang="en-US" sz="32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Fourth Outline Level</a:t>
            </a:r>
            <a:endParaRPr b="0" lang="en-US" sz="32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Fifth Outline Level</a:t>
            </a:r>
            <a:endParaRPr b="0" lang="en-US" sz="20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Sixth Outline Level</a:t>
            </a:r>
            <a:endParaRPr b="0" lang="en-US" sz="20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"/>
              </a:rPr>
              <a:t>Seventh Outline Level</a:t>
            </a:r>
            <a:endParaRPr b="0" lang="en-US" sz="2000" spc="-1" strike="noStrike">
              <a:solidFill>
                <a:srgbClr val="737572"/>
              </a:solidFill>
              <a:uFill>
                <a:solidFill>
                  <a:srgbClr val="ffffff"/>
                </a:solidFill>
              </a:uFill>
              <a:latin typeface="Lat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947760" y="3746880"/>
            <a:ext cx="15672600" cy="420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138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Web Development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US" sz="13800" spc="497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In 2018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Picture 8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  <p:sp>
        <p:nvSpPr>
          <p:cNvPr id="43" name="CustomShape 4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0" y="8659800"/>
            <a:ext cx="24377400" cy="1523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3394800" y="8875080"/>
            <a:ext cx="1690704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565855"/>
                </a:solidFill>
                <a:uFill>
                  <a:solidFill>
                    <a:srgbClr val="ffffff"/>
                  </a:solidFill>
                </a:uFill>
                <a:latin typeface="Lato Light"/>
              </a:rPr>
              <a:t>A Practical Guide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015920" y="1249560"/>
            <a:ext cx="21429360" cy="13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88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Front End JS Framework </a:t>
            </a:r>
            <a:r>
              <a:rPr b="1" lang="en-US" sz="8800" spc="497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[Choose One]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247040" y="3873960"/>
            <a:ext cx="21746880" cy="63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React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Popular for startups, fast, Redux, JSX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Angular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Popular in enterprise, full featured, NgRx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Vue.js</a:t>
            </a: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Fast, light, easy to use, Vuex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Aurelia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Light, feels like vanilla 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7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8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5" dur="indefinite" restart="never" nodeType="tmRoot">
          <p:childTnLst>
            <p:seq>
              <p:cTn id="206" dur="indefinite" nodeType="mainSeq">
                <p:childTnLst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500"/>
                                        <p:tgtEl>
                                          <p:spTgt spid="95">
                                            <p:txEl>
                                              <p:p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6" dur="500"/>
                                        <p:tgtEl>
                                          <p:spTgt spid="95">
                                            <p:txEl>
                                              <p:pRg st="48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0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500"/>
                                        <p:tgtEl>
                                          <p:spTgt spid="95">
                                            <p:txEl>
                                              <p:pRg st="100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40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95">
                                            <p:txEl>
                                              <p:pRg st="140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1081440" y="1249560"/>
            <a:ext cx="19930320" cy="13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88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Side Technologies You Should Learn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1247040" y="3873960"/>
            <a:ext cx="21746880" cy="76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GIT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Version control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Basic Command Line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Folder navigation, file creation,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APIS / REST</a:t>
            </a: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Learn how REST APIs 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HTTP / SSL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HTTP requests, HTTPS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CSS Pre-Processor</a:t>
            </a: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Sass or Less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Webpack &amp; Babel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Module loader &amp; JS compiler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3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4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27" dur="indefinite" restart="never" nodeType="tmRoot">
          <p:childTnLst>
            <p:seq>
              <p:cTn id="228" dur="indefinite" nodeType="mainSeq">
                <p:childTnLst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3" dur="500"/>
                                        <p:tgtEl>
                                          <p:spTgt spid="101">
                                            <p:txEl>
                                              <p:p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8" dur="500"/>
                                        <p:tgtEl>
                                          <p:spTgt spid="101">
                                            <p:txEl>
                                              <p:pRg st="21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500"/>
                                        <p:tgtEl>
                                          <p:spTgt spid="101">
                                            <p:txEl>
                                              <p:pRg st="78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15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8" dur="500"/>
                                        <p:tgtEl>
                                          <p:spTgt spid="101">
                                            <p:txEl>
                                              <p:pRg st="115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47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500"/>
                                        <p:tgtEl>
                                          <p:spTgt spid="101">
                                            <p:txEl>
                                              <p:pRg st="147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78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500"/>
                                        <p:tgtEl>
                                          <p:spTgt spid="101">
                                            <p:txEl>
                                              <p:pRg st="178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1036080" y="1249560"/>
            <a:ext cx="20828880" cy="13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88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Server Side Technology </a:t>
            </a:r>
            <a:r>
              <a:rPr b="1" lang="en-US" sz="8800" spc="497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[Choose One]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1247040" y="3659400"/>
            <a:ext cx="22527000" cy="76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Node.js </a:t>
            </a: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Fast, scalable, and powerful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Python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Popular, rapid development, great integration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PHP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Practical, easy to deploy – Wordpress &amp; Laravel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Ruby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Rapid development, strong community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C# &amp; ASP.NET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Very powerful, Microsoft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09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0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" dur="500"/>
                                        <p:tgtEl>
                                          <p:spTgt spid="107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8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107">
                                            <p:txEl>
                                              <p:pRg st="38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2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5" dur="500"/>
                                        <p:tgtEl>
                                          <p:spTgt spid="107">
                                            <p:txEl>
                                              <p:pRg st="92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45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0" dur="500"/>
                                        <p:tgtEl>
                                          <p:spTgt spid="107">
                                            <p:txEl>
                                              <p:pRg st="145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87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5" dur="500"/>
                                        <p:tgtEl>
                                          <p:spTgt spid="107">
                                            <p:txEl>
                                              <p:pRg st="187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956520" y="1249560"/>
            <a:ext cx="13076280" cy="13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88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Database </a:t>
            </a:r>
            <a:r>
              <a:rPr b="1" lang="en-US" sz="8800" spc="497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[Choose One]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1247040" y="3659400"/>
            <a:ext cx="22527000" cy="88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MongoDB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NoSQL, non-relational, suggested for Node.js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MySQL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Popular relational database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PostgreSQL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Powerful but a bit more difficult than MySQL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SQL Server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Microsoft’s implementation of SQL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Oracle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Heavily used in enterprise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Firebase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Cloud database maintained by Google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5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16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6" dur="indefinite" restart="never" nodeType="tmRoot">
          <p:childTnLst>
            <p:seq>
              <p:cTn id="287" dur="indefinite" nodeType="mainSeq">
                <p:childTnLst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2" dur="500"/>
                                        <p:tgtEl>
                                          <p:spTgt spid="113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5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7" dur="500"/>
                                        <p:tgtEl>
                                          <p:spTgt spid="113">
                                            <p:txEl>
                                              <p:pRg st="54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9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2" dur="500"/>
                                        <p:tgtEl>
                                          <p:spTgt spid="113">
                                            <p:txEl>
                                              <p:pRg st="91" end="1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49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7" dur="500"/>
                                        <p:tgtEl>
                                          <p:spTgt spid="113">
                                            <p:txEl>
                                              <p:pRg st="149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95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500"/>
                                        <p:tgtEl>
                                          <p:spTgt spid="113">
                                            <p:txEl>
                                              <p:pRg st="195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31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7" dur="500"/>
                                        <p:tgtEl>
                                          <p:spTgt spid="113">
                                            <p:txEl>
                                              <p:pRg st="231" end="2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039320" y="1249560"/>
            <a:ext cx="21372840" cy="13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88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Server Side Frameworks</a:t>
            </a:r>
            <a:r>
              <a:rPr b="1" lang="en-US" sz="8800" spc="497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 </a:t>
            </a:r>
            <a:r>
              <a:rPr b="0" lang="en-US" sz="8800" spc="497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[Choose One]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47040" y="3659400"/>
            <a:ext cx="22527000" cy="76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JavaScript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Express, Hapi.js, Adonis, Loopback, Swagger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Python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Django, Flask, Web2py, Pylons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PHP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Laravel, Symfony, CodeIgniter, Yii2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Ruby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Ruby on Rails, Sinatra, Nitro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C#</a:t>
            </a: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.NET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8" dur="indefinite" restart="never" nodeType="tmRoot">
          <p:childTnLst>
            <p:seq>
              <p:cTn id="319" dur="indefinite" nodeType="mainSeq">
                <p:childTnLst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" dur="500"/>
                                        <p:tgtEl>
                                          <p:spTgt spid="119">
                                            <p:txEl>
                                              <p:pRg st="0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6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9" dur="500"/>
                                        <p:tgtEl>
                                          <p:spTgt spid="119">
                                            <p:txEl>
                                              <p:pRg st="56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96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4" dur="500"/>
                                        <p:tgtEl>
                                          <p:spTgt spid="119">
                                            <p:txEl>
                                              <p:pRg st="96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38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9" dur="500"/>
                                        <p:tgtEl>
                                          <p:spTgt spid="119">
                                            <p:txEl>
                                              <p:pRg st="138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76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4" dur="500"/>
                                        <p:tgtEl>
                                          <p:spTgt spid="119">
                                            <p:txEl>
                                              <p:pRg st="176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83720" y="1310400"/>
            <a:ext cx="15593760" cy="121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80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Content Management Systems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1247040" y="3659400"/>
            <a:ext cx="22527000" cy="63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685800" indent="-68544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Wordpress, Drupal, Joomla </a:t>
            </a:r>
            <a:r>
              <a:rPr b="0" lang="en-US" sz="5400" spc="-1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[PHP]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Great for clients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Thousands of plugins / addons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Fast development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indent="-68544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Can be limiting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7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28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45" dur="indefinite" restart="never" nodeType="tmRoot">
          <p:childTnLst>
            <p:seq>
              <p:cTn id="346" dur="indefinite" nodeType="mainSeq">
                <p:childTnLst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1" dur="500"/>
                                        <p:tgtEl>
                                          <p:spTgt spid="125">
                                            <p:txEl>
                                              <p:p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2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6" dur="500"/>
                                        <p:tgtEl>
                                          <p:spTgt spid="125">
                                            <p:txEl>
                                              <p:pRg st="32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0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1" dur="500"/>
                                        <p:tgtEl>
                                          <p:spTgt spid="125">
                                            <p:txEl>
                                              <p:pRg st="50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8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6" dur="500"/>
                                        <p:tgtEl>
                                          <p:spTgt spid="125">
                                            <p:txEl>
                                              <p:pRg st="80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9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1" dur="500"/>
                                        <p:tgtEl>
                                          <p:spTgt spid="125">
                                            <p:txEl>
                                              <p:pRg st="97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1024560" y="1249560"/>
            <a:ext cx="19270440" cy="13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88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Dev Ops &amp; Deploying Applications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247040" y="3659400"/>
            <a:ext cx="22527000" cy="88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Dedicated Server / VPS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Cloud Hosting – Digital Ocean, Heroku, Amazon Web Services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Cloud Storage – Amazon S3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Working with SSH &amp; command line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Server maintenance &amp; software updates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33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34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5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2" dur="indefinite" restart="never" nodeType="tmRoot">
          <p:childTnLst>
            <p:seq>
              <p:cTn id="373" dur="indefinite" nodeType="mainSeq">
                <p:childTnLst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8" dur="500"/>
                                        <p:tgtEl>
                                          <p:spTgt spid="131">
                                            <p:txEl>
                                              <p:p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3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3" dur="500"/>
                                        <p:tgtEl>
                                          <p:spTgt spid="131">
                                            <p:txEl>
                                              <p:pRg st="23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8" dur="500"/>
                                        <p:tgtEl>
                                          <p:spTgt spid="131">
                                            <p:txEl>
                                              <p:pRg st="82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8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3" dur="500"/>
                                        <p:tgtEl>
                                          <p:spTgt spid="131">
                                            <p:txEl>
                                              <p:pRg st="108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4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8" dur="500"/>
                                        <p:tgtEl>
                                          <p:spTgt spid="131">
                                            <p:txEl>
                                              <p:pRg st="140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034280" y="1249560"/>
            <a:ext cx="19110240" cy="13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88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Mobile Applications </a:t>
            </a:r>
            <a:r>
              <a:rPr b="0" lang="en-US" sz="8800" spc="497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[Choose One]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171800" y="3512160"/>
            <a:ext cx="22527000" cy="76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React Native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NativeScript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Ionic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PhoneGap / Cordova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Xamarin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39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0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9" dur="indefinite" restart="never" nodeType="tmRoot">
          <p:childTnLst>
            <p:seq>
              <p:cTn id="400" dur="indefinite" nodeType="mainSeq">
                <p:childTnLst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" dur="500"/>
                                        <p:tgtEl>
                                          <p:spTgt spid="137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0" dur="500"/>
                                        <p:tgtEl>
                                          <p:spTgt spid="137">
                                            <p:txEl>
                                              <p:pRg st="13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5" dur="500"/>
                                        <p:tgtEl>
                                          <p:spTgt spid="137">
                                            <p:txEl>
                                              <p:pRg st="26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2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0" dur="500"/>
                                        <p:tgtEl>
                                          <p:spTgt spid="137">
                                            <p:txEl>
                                              <p:pRg st="32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5" dur="500"/>
                                        <p:tgtEl>
                                          <p:spTgt spid="137">
                                            <p:txEl>
                                              <p:pRg st="51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130760" y="1249560"/>
            <a:ext cx="17573040" cy="13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88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You Are a Full Stack Developer!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247040" y="3512160"/>
            <a:ext cx="22527000" cy="99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Create simple to advanced web applications </a:t>
            </a:r>
            <a:r>
              <a:rPr b="0" lang="en-US" sz="5400" spc="-1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[Front &amp; Back end]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Create secure REST APIs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Deploy &amp; maintain applications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Administer databases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565855"/>
              </a:buClr>
              <a:buFont typeface="Arial"/>
              <a:buChar char="•"/>
            </a:pPr>
            <a:r>
              <a:rPr b="1" lang="en-US" sz="4800" spc="-1" strike="noStrike">
                <a:solidFill>
                  <a:srgbClr val="565855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You should now be able to get a very good job or run your own business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5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46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7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26" dur="indefinite" restart="never" nodeType="tmRoot">
          <p:childTnLst>
            <p:seq>
              <p:cTn id="427" dur="indefinite" nodeType="mainSeq">
                <p:childTnLst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2" dur="500"/>
                                        <p:tgtEl>
                                          <p:spTgt spid="143">
                                            <p:txEl>
                                              <p:p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2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7" dur="500"/>
                                        <p:tgtEl>
                                          <p:spTgt spid="143">
                                            <p:txEl>
                                              <p:pRg st="62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86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2" dur="500"/>
                                        <p:tgtEl>
                                          <p:spTgt spid="143">
                                            <p:txEl>
                                              <p:pRg st="86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3" fill="hold">
                      <p:stCondLst>
                        <p:cond delay="indefinite"/>
                      </p:stCondLst>
                      <p:childTnLst>
                        <p:par>
                          <p:cTn id="444" fill="hold">
                            <p:stCondLst>
                              <p:cond delay="0"/>
                            </p:stCondLst>
                            <p:childTnLst>
                              <p:par>
                                <p:cTn id="4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17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7" dur="500"/>
                                        <p:tgtEl>
                                          <p:spTgt spid="143">
                                            <p:txEl>
                                              <p:pRg st="117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39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2" dur="500"/>
                                        <p:tgtEl>
                                          <p:spTgt spid="143">
                                            <p:txEl>
                                              <p:pRg st="139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1050480" y="1249560"/>
            <a:ext cx="17762760" cy="13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88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Biggest Changes From Last Year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1247040" y="3572640"/>
            <a:ext cx="22527000" cy="10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New technologies </a:t>
            </a:r>
            <a:r>
              <a:rPr b="0" lang="en-US" sz="5400" spc="-1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[Grid CSS, Fetch API, Materialize, NativeScript]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More focus on full stack and REST APIS rather than server rendered views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More focus on vanilla JavaScript in addition to frameworks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Single Page Applications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Python &amp; C# over PHP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1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2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3" dur="indefinite" restart="never" nodeType="tmRoot">
          <p:childTnLst>
            <p:seq>
              <p:cTn id="454" dur="indefinite" nodeType="mainSeq">
                <p:childTnLst>
                  <p:par>
                    <p:cTn id="455" fill="hold">
                      <p:stCondLst>
                        <p:cond delay="indefinite"/>
                      </p:stCondLst>
                      <p:childTnLst>
                        <p:par>
                          <p:cTn id="456" fill="hold">
                            <p:stCondLst>
                              <p:cond delay="0"/>
                            </p:stCondLst>
                            <p:childTnLst>
                              <p:par>
                                <p:cTn id="4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9" dur="500"/>
                                        <p:tgtEl>
                                          <p:spTgt spid="149">
                                            <p:txEl>
                                              <p:pRg st="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6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4" dur="500"/>
                                        <p:tgtEl>
                                          <p:spTgt spid="149">
                                            <p:txEl>
                                              <p:pRg st="66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40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9" dur="500"/>
                                        <p:tgtEl>
                                          <p:spTgt spid="149">
                                            <p:txEl>
                                              <p:pRg st="140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9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4" dur="500"/>
                                        <p:tgtEl>
                                          <p:spTgt spid="149">
                                            <p:txEl>
                                              <p:pRg st="199" end="2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5" fill="hold">
                      <p:stCondLst>
                        <p:cond delay="indefinite"/>
                      </p:stCondLst>
                      <p:childTnLst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24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9" dur="500"/>
                                        <p:tgtEl>
                                          <p:spTgt spid="149">
                                            <p:txEl>
                                              <p:pRg st="224" end="2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833760" y="1208520"/>
            <a:ext cx="1073700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96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Before We Start…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910160" y="3858120"/>
            <a:ext cx="21290040" cy="831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545356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545356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 guide to web development technologies and your options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545356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545356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Based on both fact and opinion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545356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545356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Look other places for guidance,  not just this video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545356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545356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Decide what type of developer you want to be before anything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[Full stack developer, front-end, web designer, back-end engineer &amp; API creation]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49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0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7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57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88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88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4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47">
                                            <p:txEl>
                                              <p:pRg st="141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03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" dur="500"/>
                                        <p:tgtEl>
                                          <p:spTgt spid="47">
                                            <p:txEl>
                                              <p:pRg st="203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921240" y="1249560"/>
            <a:ext cx="6509520" cy="13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88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What Now?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247040" y="3913200"/>
            <a:ext cx="22527000" cy="63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Focus on your career and whatever technologies your company uses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Learn other languages / stacks in your spare time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19232e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19232e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Stay up to date with trends &amp; technologies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58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80" dur="indefinite" restart="never" nodeType="tmRoot">
          <p:childTnLst>
            <p:seq>
              <p:cTn id="481" dur="indefinite" nodeType="mainSeq">
                <p:childTnLst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6" dur="500"/>
                                        <p:tgtEl>
                                          <p:spTgt spid="155">
                                            <p:txEl>
                                              <p:pRg st="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7" fill="hold">
                      <p:stCondLst>
                        <p:cond delay="indefinite"/>
                      </p:stCondLst>
                      <p:childTnLst>
                        <p:par>
                          <p:cTn id="488" fill="hold">
                            <p:stCondLst>
                              <p:cond delay="0"/>
                            </p:stCondLst>
                            <p:childTnLst>
                              <p:par>
                                <p:cTn id="4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1" dur="500"/>
                                        <p:tgtEl>
                                          <p:spTgt spid="155">
                                            <p:txEl>
                                              <p:pRg st="65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2" fill="hold">
                      <p:stCondLst>
                        <p:cond delay="indefinite"/>
                      </p:stCondLst>
                      <p:childTnLst>
                        <p:par>
                          <p:cTn id="493" fill="hold">
                            <p:stCondLst>
                              <p:cond delay="0"/>
                            </p:stCondLst>
                            <p:childTnLst>
                              <p:par>
                                <p:cTn id="4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15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6" dur="500"/>
                                        <p:tgtEl>
                                          <p:spTgt spid="155">
                                            <p:txEl>
                                              <p:pRg st="115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174320" y="1208520"/>
            <a:ext cx="624276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96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Follow Me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2" name="CustomShape 3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163" name="CustomShape 4"/>
          <p:cNvSpPr/>
          <p:nvPr/>
        </p:nvSpPr>
        <p:spPr>
          <a:xfrm>
            <a:off x="3639960" y="3416400"/>
            <a:ext cx="17097120" cy="708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</a:pP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TWITTER:            </a:t>
            </a:r>
            <a:r>
              <a:rPr b="1" lang="en-US" sz="5400" spc="-1" strike="noStrike">
                <a:solidFill>
                  <a:srgbClr val="0e80c9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	</a:t>
            </a:r>
            <a:r>
              <a:rPr b="1" lang="en-US" sz="5400" spc="-1" strike="noStrike">
                <a:solidFill>
                  <a:srgbClr val="0e80c9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	</a:t>
            </a:r>
            <a:r>
              <a:rPr b="1" lang="en-US" sz="5400" spc="-1" strike="noStrike">
                <a:solidFill>
                  <a:srgbClr val="358eca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Twitter.com/traversymedia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FACEBOOK:       </a:t>
            </a:r>
            <a:r>
              <a:rPr b="1" lang="en-US" sz="5400" spc="-1" strike="noStrike">
                <a:solidFill>
                  <a:srgbClr val="0e80c9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	</a:t>
            </a:r>
            <a:r>
              <a:rPr b="1" lang="en-US" sz="5400" spc="-1" strike="noStrike">
                <a:solidFill>
                  <a:srgbClr val="358eca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	</a:t>
            </a:r>
            <a:r>
              <a:rPr b="1" lang="en-US" sz="5400" spc="-1" strike="noStrike">
                <a:solidFill>
                  <a:srgbClr val="358eca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Facebook.com/traversymedia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INSTAGRAM:    </a:t>
            </a:r>
            <a:r>
              <a:rPr b="1" lang="en-US" sz="5400" spc="-1" strike="noStrike">
                <a:solidFill>
                  <a:srgbClr val="0e80c9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	</a:t>
            </a:r>
            <a:r>
              <a:rPr b="1" lang="en-US" sz="5400" spc="-1" strike="noStrike">
                <a:solidFill>
                  <a:srgbClr val="0e80c9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	</a:t>
            </a:r>
            <a:r>
              <a:rPr b="1" lang="en-US" sz="5400" spc="-1" strike="noStrike">
                <a:solidFill>
                  <a:srgbClr val="358eca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Instagram.com/traversymedia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DISCORD CHAT:   </a:t>
            </a:r>
            <a:r>
              <a:rPr b="1" lang="en-US" sz="5400" spc="-1" strike="noStrike">
                <a:solidFill>
                  <a:srgbClr val="0e80c9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	</a:t>
            </a:r>
            <a:r>
              <a:rPr b="1" lang="en-US" sz="5400" spc="-1" strike="noStrike">
                <a:solidFill>
                  <a:srgbClr val="358eca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Discord.gg/traversymedia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LINKEDIN: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	</a:t>
            </a:r>
            <a:r>
              <a:rPr b="1" lang="en-US" sz="5400" spc="-1" strike="noStrike">
                <a:solidFill>
                  <a:srgbClr val="0e80c9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	</a:t>
            </a:r>
            <a:r>
              <a:rPr b="1" lang="en-US" sz="5400" spc="-1" strike="noStrike">
                <a:solidFill>
                  <a:srgbClr val="358eca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Linkedin.com/in/bradtraversy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GITHUB:</a:t>
            </a:r>
            <a:r>
              <a:rPr b="1" lang="en-US" sz="5400" spc="-1" strike="noStrike">
                <a:solidFill>
                  <a:srgbClr val="0e80c9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	</a:t>
            </a:r>
            <a:r>
              <a:rPr b="1" lang="en-US" sz="5400" spc="-1" strike="noStrike">
                <a:solidFill>
                  <a:srgbClr val="0e80c9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	</a:t>
            </a:r>
            <a:r>
              <a:rPr b="1" lang="en-US" sz="5400" spc="-1" strike="noStrike">
                <a:solidFill>
                  <a:srgbClr val="358eca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"/>
              </a:rPr>
              <a:t>Github.com/bradtraversy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5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7" dur="indefinite" restart="never" nodeType="tmRoot">
          <p:childTnLst>
            <p:seq>
              <p:cTn id="4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248840" y="1135080"/>
            <a:ext cx="102661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96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Tools &amp; Software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1283760" y="3331440"/>
            <a:ext cx="21809880" cy="1010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Text Editor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545356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VSCode, Atom, Sublime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Good Browser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 u="sng">
                <a:solidFill>
                  <a:srgbClr val="545356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Chrome</a:t>
            </a:r>
            <a:r>
              <a:rPr b="0" lang="en-US" sz="5400" spc="-1" strike="noStrike">
                <a:solidFill>
                  <a:srgbClr val="545356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(preferred) or Firefox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Image Editing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545356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Photoshop, GIMP,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Deployment Tools </a:t>
            </a:r>
            <a:r>
              <a:rPr b="1" lang="en-US" sz="5400" spc="-1" strike="noStrike">
                <a:solidFill>
                  <a:srgbClr val="abacaa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abacaa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545356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FTP client, SSH tool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Cloud Storage </a:t>
            </a:r>
            <a:r>
              <a:rPr b="1" lang="en-US" sz="4000" spc="-1" strike="noStrike">
                <a:solidFill>
                  <a:srgbClr val="a6a6a6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Optional</a:t>
            </a: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545356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Dropbox, Google Drive,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5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56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7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" dur="500"/>
                                        <p:tgtEl>
                                          <p:spTgt spid="53">
                                            <p:txEl>
                                              <p:p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5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53">
                                            <p:txEl>
                                              <p:pRg st="45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91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" dur="500"/>
                                        <p:tgtEl>
                                          <p:spTgt spid="53">
                                            <p:txEl>
                                              <p:pRg st="91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9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" dur="500"/>
                                        <p:tgtEl>
                                          <p:spTgt spid="53">
                                            <p:txEl>
                                              <p:pRg st="129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69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53">
                                            <p:txEl>
                                              <p:pRg st="169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ustomShape 1"/>
          <p:cNvSpPr/>
          <p:nvPr/>
        </p:nvSpPr>
        <p:spPr>
          <a:xfrm>
            <a:off x="852480" y="1189440"/>
            <a:ext cx="73303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96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HTML / CSS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"/>
          <p:cNvSpPr/>
          <p:nvPr/>
        </p:nvSpPr>
        <p:spPr>
          <a:xfrm>
            <a:off x="1390320" y="3296520"/>
            <a:ext cx="19680480" cy="88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Learn before ANYTHING else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Building blocks of the web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Every website uses both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Easy &amp; quick to learn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Learn the core fundamentals &amp; basics of Flex and/or Grid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Responsive layouts are VERY important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1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2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3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59">
                                            <p:txEl>
                                              <p:p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500"/>
                                        <p:tgtEl>
                                          <p:spTgt spid="59">
                                            <p:txEl>
                                              <p:pRg st="27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59">
                                            <p:txEl>
                                              <p:pRg st="54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59">
                                            <p:txEl>
                                              <p:pRg st="78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0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500"/>
                                        <p:tgtEl>
                                          <p:spTgt spid="59">
                                            <p:txEl>
                                              <p:pRg st="100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57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59">
                                            <p:txEl>
                                              <p:pRg st="157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857880" y="1188360"/>
            <a:ext cx="1413180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 algn="ctr">
              <a:lnSpc>
                <a:spcPct val="100000"/>
              </a:lnSpc>
            </a:pPr>
            <a:r>
              <a:rPr b="1" lang="en-US" sz="96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Basic Vanilla JavaScript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1390320" y="3481200"/>
            <a:ext cx="19680480" cy="886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Basic JS [</a:t>
            </a:r>
            <a:r>
              <a:rPr b="0" lang="en-US" sz="5400" spc="-1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NO FRAMEWORKS!]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Data types, functions, conditionals, loops, operators,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DOM manipulation &amp; events </a:t>
            </a:r>
            <a:r>
              <a:rPr b="0" lang="en-US" sz="5400" spc="-1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[WITHOUT using JQUERY!]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Ajax / Fetch  API / JSON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ES2015+ (Arrow functions, promises, template strings)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7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68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9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5" dur="indefinite" restart="never" nodeType="tmRoot">
          <p:childTnLst>
            <p:seq>
              <p:cTn id="86" dur="indefinite" nodeType="mainSeq">
                <p:childTnLst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65">
                                            <p:txEl>
                                              <p:p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6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6" dur="500"/>
                                        <p:tgtEl>
                                          <p:spTgt spid="65">
                                            <p:txEl>
                                              <p:pRg st="26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8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1" dur="500"/>
                                        <p:tgtEl>
                                          <p:spTgt spid="65">
                                            <p:txEl>
                                              <p:pRg st="85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36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6" dur="500"/>
                                        <p:tgtEl>
                                          <p:spTgt spid="65">
                                            <p:txEl>
                                              <p:pRg st="136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61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500"/>
                                        <p:tgtEl>
                                          <p:spTgt spid="65">
                                            <p:txEl>
                                              <p:pRg st="161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1018440" y="1188360"/>
            <a:ext cx="1606968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96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Deploying a Basic Website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1390320" y="3884760"/>
            <a:ext cx="19680480" cy="63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Shared hosting </a:t>
            </a:r>
            <a:r>
              <a:rPr b="0" lang="en-US" sz="5400" spc="-1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[InMotion, Hostgator, etc]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Learn the basics of cPanel </a:t>
            </a:r>
            <a:r>
              <a:rPr b="0" lang="en-US" sz="5400" spc="-1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[Creating email accounts, FTP, etc]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Upload a site with FTP </a:t>
            </a:r>
            <a:r>
              <a:rPr b="0" lang="en-US" sz="5400" spc="-1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[FileZilla]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Register a domain name and learn about DNS / Name Servers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73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74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5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2" dur="indefinite" restart="never" nodeType="tmRoot">
          <p:childTnLst>
            <p:seq>
              <p:cTn id="113" dur="indefinite" nodeType="mainSeq">
                <p:childTnLst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8" dur="500"/>
                                        <p:tgtEl>
                                          <p:spTgt spid="71">
                                            <p:txEl>
                                              <p:p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2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500"/>
                                        <p:tgtEl>
                                          <p:spTgt spid="71">
                                            <p:txEl>
                                              <p:pRg st="42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0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71">
                                            <p:txEl>
                                              <p:pRg st="105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40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3" dur="500"/>
                                        <p:tgtEl>
                                          <p:spTgt spid="71">
                                            <p:txEl>
                                              <p:pRg st="140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952920" y="1188360"/>
            <a:ext cx="2198916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96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Web Designer / Basic Front End Dev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390320" y="3655800"/>
            <a:ext cx="19680480" cy="63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Build simple websites &amp; UIs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PSD / AI -&gt; HTML / CSS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Some dynamic UI with JavaScript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445469"/>
              </a:buClr>
              <a:buFont typeface="Wingdings" charset="2"/>
              <a:buChar char=""/>
            </a:pP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Choose to be a freelancer or a very entry level position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79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0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1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77">
                                            <p:txEl>
                                              <p:p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500"/>
                                        <p:tgtEl>
                                          <p:spTgt spid="77">
                                            <p:txEl>
                                              <p:pRg st="28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500"/>
                                        <p:tgtEl>
                                          <p:spTgt spid="77">
                                            <p:txEl>
                                              <p:pRg st="51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3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77">
                                            <p:txEl>
                                              <p:pRg st="83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966240" y="1188360"/>
            <a:ext cx="16216920" cy="146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96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Where To Next? </a:t>
            </a:r>
            <a:r>
              <a:rPr b="1" lang="en-US" sz="9600" spc="497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[Depends]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390320" y="3864960"/>
            <a:ext cx="22509360" cy="639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HTML / CSS Frameworks      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         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Bootstrap, Materialize,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Frontend JavaScript Framework        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React, Angular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Server Side Language / Technology      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Node.js, Python,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Database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                                         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MongoDB, MySQL, etc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5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6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6" dur="indefinite" restart="never" nodeType="tmRoot">
          <p:childTnLst>
            <p:seq>
              <p:cTn id="157" dur="indefinite" nodeType="mainSeq">
                <p:childTnLst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500"/>
                                        <p:tgtEl>
                                          <p:spTgt spid="83">
                                            <p:txEl>
                                              <p:pRg st="0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500"/>
                                        <p:tgtEl>
                                          <p:spTgt spid="83">
                                            <p:txEl>
                                              <p:pRg st="71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27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2" dur="500"/>
                                        <p:tgtEl>
                                          <p:spTgt spid="83">
                                            <p:txEl>
                                              <p:pRg st="127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87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7" dur="500"/>
                                        <p:tgtEl>
                                          <p:spTgt spid="83">
                                            <p:txEl>
                                              <p:pRg st="187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85600" y="1249560"/>
            <a:ext cx="21850560" cy="134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/>
          <a:p>
            <a:pPr>
              <a:lnSpc>
                <a:spcPct val="100000"/>
              </a:lnSpc>
            </a:pPr>
            <a:r>
              <a:rPr b="1" lang="en-US" sz="8800" spc="497" strike="noStrike">
                <a:solidFill>
                  <a:srgbClr val="0976bb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HTML / CSS Frameworks </a:t>
            </a:r>
            <a:r>
              <a:rPr b="1" lang="en-US" sz="8800" spc="497" strike="noStrike">
                <a:solidFill>
                  <a:srgbClr val="737572"/>
                </a:solidFill>
                <a:uFill>
                  <a:solidFill>
                    <a:srgbClr val="ffffff"/>
                  </a:solidFill>
                </a:uFill>
                <a:latin typeface="Lato Black"/>
                <a:ea typeface="Lato Black"/>
              </a:rPr>
              <a:t>[Choose One]</a:t>
            </a:r>
            <a:endParaRPr b="0" lang="en-US" sz="36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247040" y="3659400"/>
            <a:ext cx="22545000" cy="763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Twitter Bootstrap 4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General framework, most popular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Materialize CSS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Primarily a UI/UX framework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Bulma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Easy to learn syntax, No JS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Zurb Foundation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Alternative to Bootstrap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57160" indent="-856800">
              <a:lnSpc>
                <a:spcPct val="150000"/>
              </a:lnSpc>
              <a:buClr>
                <a:srgbClr val="0a6097"/>
              </a:buClr>
              <a:buFont typeface="Wingdings" charset="2"/>
              <a:buChar char=""/>
            </a:pPr>
            <a:r>
              <a:rPr b="1" lang="en-US" sz="5400" spc="-1" strike="noStrike">
                <a:solidFill>
                  <a:srgbClr val="0a6097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Skeleton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 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1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	</a:t>
            </a:r>
            <a:r>
              <a:rPr b="0" lang="en-US" sz="5400" spc="-1" strike="noStrike">
                <a:solidFill>
                  <a:srgbClr val="445469"/>
                </a:solidFill>
                <a:uFill>
                  <a:solidFill>
                    <a:srgbClr val="ffffff"/>
                  </a:solidFill>
                </a:uFill>
                <a:latin typeface="Lato"/>
                <a:ea typeface="Lato"/>
              </a:rPr>
              <a:t>VERY light boilerplate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0" y="0"/>
            <a:ext cx="24377400" cy="6156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0" y="11989080"/>
            <a:ext cx="24377400" cy="1729800"/>
          </a:xfrm>
          <a:prstGeom prst="rect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10199160" y="12502080"/>
            <a:ext cx="54507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Traversymedia.com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Picture 13" descr=""/>
          <p:cNvPicPr/>
          <p:nvPr/>
        </p:nvPicPr>
        <p:blipFill>
          <a:blip r:embed="rId1"/>
          <a:stretch/>
        </p:blipFill>
        <p:spPr>
          <a:xfrm>
            <a:off x="8798400" y="12191040"/>
            <a:ext cx="1323360" cy="1323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8" dur="indefinite" restart="never" nodeType="tmRoot">
          <p:childTnLst>
            <p:seq>
              <p:cTn id="179" dur="indefinite" nodeType="mainSeq">
                <p:childTnLst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500"/>
                                        <p:tgtEl>
                                          <p:spTgt spid="89">
                                            <p:txEl>
                                              <p:p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5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9" dur="500"/>
                                        <p:tgtEl>
                                          <p:spTgt spid="89">
                                            <p:txEl>
                                              <p:pRg st="54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00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500"/>
                                        <p:tgtEl>
                                          <p:spTgt spid="89">
                                            <p:txEl>
                                              <p:pRg st="100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40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500"/>
                                        <p:tgtEl>
                                          <p:spTgt spid="89">
                                            <p:txEl>
                                              <p:pRg st="140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82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4" dur="500"/>
                                        <p:tgtEl>
                                          <p:spTgt spid="89">
                                            <p:txEl>
                                              <p:pRg st="182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39244</TotalTime>
  <Application>LibreOffice/5.1.6.2$Linux_X86_64 LibreOffice_project/10m0$Build-2</Application>
  <Words>561</Words>
  <Paragraphs>150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  <dc:creator>Jetfabrik</dc:creator>
  <dc:description/>
  <dc:language>en-US</dc:language>
  <cp:lastModifiedBy/>
  <dcterms:modified xsi:type="dcterms:W3CDTF">2018-09-15T13:53:59Z</dcterms:modified>
  <cp:revision>3174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  <property fmtid="{D5CDD505-2E9C-101B-9397-08002B2CF9AE}" pid="12" name="Tfs.IsStoryboard">
    <vt:bool>1</vt:bool>
  </property>
</Properties>
</file>