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9.jpeg" ContentType="image/jpeg"/>
  <Override PartName="/ppt/media/image4.png" ContentType="image/png"/>
  <Override PartName="/ppt/media/image5.png" ContentType="image/png"/>
  <Override PartName="/ppt/media/image6.wmf" ContentType="image/x-wmf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10.jpeg" ContentType="image/jpeg"/>
  <Override PartName="/ppt/media/image11.png" ContentType="image/png"/>
  <Override PartName="/ppt/embeddings/oleObject1.bin" ContentType="application/vnd.openxmlformats-officedocument.oleObject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move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</a:t>
            </a:r>
            <a:r>
              <a:rPr b="0" lang="en-US" sz="2000" spc="-1" strike="noStrike">
                <a:latin typeface="Arial"/>
              </a:rPr>
              <a:t>to </a:t>
            </a:r>
            <a:r>
              <a:rPr b="0" lang="en-US" sz="2000" spc="-1" strike="noStrike">
                <a:latin typeface="Arial"/>
              </a:rPr>
              <a:t>edit </a:t>
            </a:r>
            <a:r>
              <a:rPr b="0" lang="en-US" sz="2000" spc="-1" strike="noStrike">
                <a:latin typeface="Arial"/>
              </a:rPr>
              <a:t>the </a:t>
            </a:r>
            <a:r>
              <a:rPr b="0" lang="en-US" sz="2000" spc="-1" strike="noStrike">
                <a:latin typeface="Arial"/>
              </a:rPr>
              <a:t>note</a:t>
            </a:r>
            <a:r>
              <a:rPr b="0" lang="en-US" sz="2000" spc="-1" strike="noStrike">
                <a:latin typeface="Arial"/>
              </a:rPr>
              <a:t>s </a:t>
            </a:r>
            <a:r>
              <a:rPr b="0" lang="en-US" sz="2000" spc="-1" strike="noStrike">
                <a:latin typeface="Arial"/>
              </a:rPr>
              <a:t>form</a:t>
            </a:r>
            <a:r>
              <a:rPr b="0" lang="en-US" sz="2000" spc="-1" strike="noStrike">
                <a:latin typeface="Arial"/>
              </a:rPr>
              <a:t>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DE9766F-2ABA-4502-9994-DBF3B821865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1" name="CustomShape 2"/>
          <p:cNvSpPr/>
          <p:nvPr/>
        </p:nvSpPr>
        <p:spPr>
          <a:xfrm>
            <a:off x="914400" y="4343400"/>
            <a:ext cx="50288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7" name="CustomShape 2"/>
          <p:cNvSpPr/>
          <p:nvPr/>
        </p:nvSpPr>
        <p:spPr>
          <a:xfrm>
            <a:off x="914400" y="4343400"/>
            <a:ext cx="50288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7240" cy="3414240"/>
          </a:xfrm>
          <a:prstGeom prst="rect">
            <a:avLst/>
          </a:prstGeom>
        </p:spPr>
      </p:sp>
      <p:sp>
        <p:nvSpPr>
          <p:cNvPr id="299" name="CustomShape 2"/>
          <p:cNvSpPr/>
          <p:nvPr/>
        </p:nvSpPr>
        <p:spPr>
          <a:xfrm>
            <a:off x="914400" y="4343400"/>
            <a:ext cx="5014440" cy="41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83" name="CustomShape 2"/>
          <p:cNvSpPr/>
          <p:nvPr/>
        </p:nvSpPr>
        <p:spPr>
          <a:xfrm>
            <a:off x="914400" y="4343400"/>
            <a:ext cx="50274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7240" cy="3414240"/>
          </a:xfrm>
          <a:prstGeom prst="rect">
            <a:avLst/>
          </a:prstGeom>
        </p:spPr>
      </p:sp>
      <p:sp>
        <p:nvSpPr>
          <p:cNvPr id="301" name="CustomShape 2"/>
          <p:cNvSpPr/>
          <p:nvPr/>
        </p:nvSpPr>
        <p:spPr>
          <a:xfrm>
            <a:off x="914400" y="4343400"/>
            <a:ext cx="5014440" cy="41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3" name="CustomShape 2"/>
          <p:cNvSpPr/>
          <p:nvPr/>
        </p:nvSpPr>
        <p:spPr>
          <a:xfrm>
            <a:off x="914400" y="4343400"/>
            <a:ext cx="50288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7240" cy="3414240"/>
          </a:xfrm>
          <a:prstGeom prst="rect">
            <a:avLst/>
          </a:prstGeom>
        </p:spPr>
      </p:sp>
      <p:sp>
        <p:nvSpPr>
          <p:cNvPr id="305" name="CustomShape 2"/>
          <p:cNvSpPr/>
          <p:nvPr/>
        </p:nvSpPr>
        <p:spPr>
          <a:xfrm>
            <a:off x="914400" y="4343400"/>
            <a:ext cx="5014440" cy="41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307" name="CustomShape 2"/>
          <p:cNvSpPr/>
          <p:nvPr/>
        </p:nvSpPr>
        <p:spPr>
          <a:xfrm>
            <a:off x="914400" y="4343400"/>
            <a:ext cx="50274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</p:spPr>
      </p:sp>
      <p:sp>
        <p:nvSpPr>
          <p:cNvPr id="285" name="CustomShape 2"/>
          <p:cNvSpPr/>
          <p:nvPr/>
        </p:nvSpPr>
        <p:spPr>
          <a:xfrm>
            <a:off x="914400" y="4343400"/>
            <a:ext cx="5027400" cy="411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7240" cy="3414240"/>
          </a:xfrm>
          <a:prstGeom prst="rect">
            <a:avLst/>
          </a:prstGeom>
        </p:spPr>
      </p:sp>
      <p:sp>
        <p:nvSpPr>
          <p:cNvPr id="309" name="CustomShape 2"/>
          <p:cNvSpPr/>
          <p:nvPr/>
        </p:nvSpPr>
        <p:spPr>
          <a:xfrm>
            <a:off x="914400" y="4343400"/>
            <a:ext cx="5014440" cy="41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7240" cy="3414240"/>
          </a:xfrm>
          <a:prstGeom prst="rect">
            <a:avLst/>
          </a:prstGeom>
        </p:spPr>
      </p:sp>
      <p:sp>
        <p:nvSpPr>
          <p:cNvPr id="311" name="CustomShape 2"/>
          <p:cNvSpPr/>
          <p:nvPr/>
        </p:nvSpPr>
        <p:spPr>
          <a:xfrm>
            <a:off x="914400" y="4343400"/>
            <a:ext cx="5014440" cy="41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7240" cy="3414240"/>
          </a:xfrm>
          <a:prstGeom prst="rect">
            <a:avLst/>
          </a:prstGeom>
        </p:spPr>
      </p:sp>
      <p:sp>
        <p:nvSpPr>
          <p:cNvPr id="313" name="CustomShape 2"/>
          <p:cNvSpPr/>
          <p:nvPr/>
        </p:nvSpPr>
        <p:spPr>
          <a:xfrm>
            <a:off x="914400" y="4343400"/>
            <a:ext cx="5014440" cy="41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5800" cy="3412800"/>
          </a:xfrm>
          <a:prstGeom prst="rect">
            <a:avLst/>
          </a:prstGeom>
        </p:spPr>
      </p:sp>
      <p:sp>
        <p:nvSpPr>
          <p:cNvPr id="315" name="CustomShape 2"/>
          <p:cNvSpPr/>
          <p:nvPr/>
        </p:nvSpPr>
        <p:spPr>
          <a:xfrm>
            <a:off x="914400" y="4343400"/>
            <a:ext cx="5013000" cy="409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5800" cy="3412800"/>
          </a:xfrm>
          <a:prstGeom prst="rect">
            <a:avLst/>
          </a:prstGeom>
        </p:spPr>
      </p:sp>
      <p:sp>
        <p:nvSpPr>
          <p:cNvPr id="317" name="CustomShape 2"/>
          <p:cNvSpPr/>
          <p:nvPr/>
        </p:nvSpPr>
        <p:spPr>
          <a:xfrm>
            <a:off x="914400" y="4343400"/>
            <a:ext cx="5013000" cy="409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400" cy="3425400"/>
          </a:xfrm>
          <a:prstGeom prst="rect">
            <a:avLst/>
          </a:prstGeom>
        </p:spPr>
      </p:sp>
      <p:sp>
        <p:nvSpPr>
          <p:cNvPr id="319" name="CustomShape 2"/>
          <p:cNvSpPr/>
          <p:nvPr/>
        </p:nvSpPr>
        <p:spPr>
          <a:xfrm>
            <a:off x="914400" y="4343400"/>
            <a:ext cx="5025600" cy="411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1" name="CustomShape 2"/>
          <p:cNvSpPr/>
          <p:nvPr/>
        </p:nvSpPr>
        <p:spPr>
          <a:xfrm>
            <a:off x="914400" y="4343400"/>
            <a:ext cx="50288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5800" cy="3412800"/>
          </a:xfrm>
          <a:prstGeom prst="rect">
            <a:avLst/>
          </a:prstGeom>
        </p:spPr>
      </p:sp>
      <p:sp>
        <p:nvSpPr>
          <p:cNvPr id="323" name="CustomShape 2"/>
          <p:cNvSpPr/>
          <p:nvPr/>
        </p:nvSpPr>
        <p:spPr>
          <a:xfrm>
            <a:off x="914400" y="4343400"/>
            <a:ext cx="5013000" cy="4098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5" name="CustomShape 2"/>
          <p:cNvSpPr/>
          <p:nvPr/>
        </p:nvSpPr>
        <p:spPr>
          <a:xfrm>
            <a:off x="914400" y="4343400"/>
            <a:ext cx="50288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9040" cy="3416040"/>
          </a:xfrm>
          <a:prstGeom prst="rect">
            <a:avLst/>
          </a:prstGeom>
        </p:spPr>
      </p:sp>
      <p:sp>
        <p:nvSpPr>
          <p:cNvPr id="327" name="CustomShape 2"/>
          <p:cNvSpPr/>
          <p:nvPr/>
        </p:nvSpPr>
        <p:spPr>
          <a:xfrm>
            <a:off x="914400" y="4343400"/>
            <a:ext cx="5016240" cy="41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29" name="CustomShape 2"/>
          <p:cNvSpPr/>
          <p:nvPr/>
        </p:nvSpPr>
        <p:spPr>
          <a:xfrm>
            <a:off x="914400" y="4343400"/>
            <a:ext cx="50288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87" name="CustomShape 2"/>
          <p:cNvSpPr/>
          <p:nvPr/>
        </p:nvSpPr>
        <p:spPr>
          <a:xfrm>
            <a:off x="914400" y="4343400"/>
            <a:ext cx="50288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31" name="CustomShape 2"/>
          <p:cNvSpPr/>
          <p:nvPr/>
        </p:nvSpPr>
        <p:spPr>
          <a:xfrm>
            <a:off x="914400" y="4343400"/>
            <a:ext cx="50288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5160" cy="3422160"/>
          </a:xfrm>
          <a:prstGeom prst="rect">
            <a:avLst/>
          </a:prstGeom>
        </p:spPr>
      </p:sp>
      <p:sp>
        <p:nvSpPr>
          <p:cNvPr id="333" name="CustomShape 2"/>
          <p:cNvSpPr/>
          <p:nvPr/>
        </p:nvSpPr>
        <p:spPr>
          <a:xfrm>
            <a:off x="914400" y="4343400"/>
            <a:ext cx="5022360" cy="410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3720" cy="3420720"/>
          </a:xfrm>
          <a:prstGeom prst="rect">
            <a:avLst/>
          </a:prstGeom>
        </p:spPr>
      </p:sp>
      <p:sp>
        <p:nvSpPr>
          <p:cNvPr id="289" name="CustomShape 2"/>
          <p:cNvSpPr/>
          <p:nvPr/>
        </p:nvSpPr>
        <p:spPr>
          <a:xfrm>
            <a:off x="914400" y="4343400"/>
            <a:ext cx="5020920" cy="41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3720" cy="3420720"/>
          </a:xfrm>
          <a:prstGeom prst="rect">
            <a:avLst/>
          </a:prstGeom>
        </p:spPr>
      </p:sp>
      <p:sp>
        <p:nvSpPr>
          <p:cNvPr id="291" name="CustomShape 2"/>
          <p:cNvSpPr/>
          <p:nvPr/>
        </p:nvSpPr>
        <p:spPr>
          <a:xfrm>
            <a:off x="914400" y="4343400"/>
            <a:ext cx="5020920" cy="4106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3" name="CustomShape 2"/>
          <p:cNvSpPr/>
          <p:nvPr/>
        </p:nvSpPr>
        <p:spPr>
          <a:xfrm>
            <a:off x="914400" y="4343400"/>
            <a:ext cx="50288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95" name="CustomShape 2"/>
          <p:cNvSpPr/>
          <p:nvPr/>
        </p:nvSpPr>
        <p:spPr>
          <a:xfrm>
            <a:off x="914400" y="4343400"/>
            <a:ext cx="50288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787500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1280" y="3753000"/>
            <a:ext cx="787500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46520" y="119196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1280" y="375300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46520" y="375300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253548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73840" y="1191960"/>
            <a:ext cx="253548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936400" y="1191960"/>
            <a:ext cx="253548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1280" y="3753000"/>
            <a:ext cx="253548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73840" y="3753000"/>
            <a:ext cx="253548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936400" y="3753000"/>
            <a:ext cx="253548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11280" y="1191960"/>
            <a:ext cx="7875000" cy="490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7875000" cy="490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2640" cy="490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46520" y="1191960"/>
            <a:ext cx="3842640" cy="490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11280" y="260280"/>
            <a:ext cx="7875000" cy="37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46520" y="1191960"/>
            <a:ext cx="3842640" cy="490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1280" y="375300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11280" y="1191960"/>
            <a:ext cx="7875000" cy="4903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2640" cy="490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46520" y="119196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46520" y="375300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46520" y="119196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11280" y="3753000"/>
            <a:ext cx="787500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787500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11280" y="3753000"/>
            <a:ext cx="787500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46520" y="119196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11280" y="375300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46520" y="375300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253548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73840" y="1191960"/>
            <a:ext cx="253548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936400" y="1191960"/>
            <a:ext cx="253548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11280" y="3753000"/>
            <a:ext cx="253548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73840" y="3753000"/>
            <a:ext cx="253548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936400" y="3753000"/>
            <a:ext cx="253548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7875000" cy="490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2640" cy="490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46520" y="1191960"/>
            <a:ext cx="3842640" cy="490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1280" y="260280"/>
            <a:ext cx="7875000" cy="37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46520" y="1191960"/>
            <a:ext cx="3842640" cy="490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1280" y="375300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2640" cy="4903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6520" y="119196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46520" y="375300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6520" y="1191960"/>
            <a:ext cx="384264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1280" y="3753000"/>
            <a:ext cx="7875000" cy="233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62560" cy="1006200"/>
            <a:chOff x="0" y="2438280"/>
            <a:chExt cx="8962560" cy="100620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64920" cy="428400"/>
              <a:chOff x="290520" y="2546280"/>
              <a:chExt cx="664920" cy="42840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391680" cy="42840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282240" cy="4284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691560" cy="428400"/>
              <a:chOff x="414360" y="2968560"/>
              <a:chExt cx="691560" cy="42840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560" cy="42840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22560" cy="4284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14080" cy="37584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60" cy="100620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9440"/>
              <a:ext cx="8646480" cy="90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11280" y="260280"/>
            <a:ext cx="7875000" cy="8190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11280" y="1191960"/>
            <a:ext cx="7875000" cy="49032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90720" y="1676160"/>
            <a:ext cx="733068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4000" spc="-1" strike="noStrike">
                <a:solidFill>
                  <a:srgbClr val="333399"/>
                </a:solidFill>
                <a:latin typeface="Arial"/>
              </a:rPr>
              <a:t>Intro to Software Processes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31560" algn="ctr">
              <a:lnSpc>
                <a:spcPct val="100000"/>
              </a:lnSpc>
              <a:spcBef>
                <a:spcPts val="124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the Software Development Life Cycle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Do You Have a Software Process?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18072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6800" indent="-1807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1" i="1" lang="en-US" sz="2800" spc="-1" strike="noStrike">
                <a:solidFill>
                  <a:srgbClr val="000080"/>
                </a:solidFill>
                <a:latin typeface="Arial"/>
              </a:rPr>
              <a:t>I never thought about it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" </a:t>
            </a:r>
            <a:endParaRPr b="0" lang="en-US" sz="2800" spc="-1" strike="noStrike">
              <a:latin typeface="Arial"/>
            </a:endParaRPr>
          </a:p>
          <a:p>
            <a:pPr marL="226800" indent="-180720" algn="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,,, the process is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implicit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informal</a:t>
            </a:r>
            <a:endParaRPr b="0" lang="en-US" sz="2800" spc="-1" strike="noStrike">
              <a:latin typeface="Arial"/>
            </a:endParaRPr>
          </a:p>
          <a:p>
            <a:pPr marL="226800" indent="-1807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 marL="226800" indent="-1807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1" i="1" lang="en-US" sz="2800" spc="-1" strike="noStrike">
                <a:solidFill>
                  <a:srgbClr val="000080"/>
                </a:solidFill>
                <a:latin typeface="Arial"/>
              </a:rPr>
              <a:t>It's different for each project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800" spc="-1" strike="noStrike">
              <a:latin typeface="Arial"/>
            </a:endParaRPr>
          </a:p>
          <a:p>
            <a:pPr marL="226800" indent="-180720" algn="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...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ad hoc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process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Why </a:t>
            </a:r>
            <a:r>
              <a:rPr b="0" lang="en-US" sz="3200" spc="-1" strike="noStrike" u="sng">
                <a:solidFill>
                  <a:srgbClr val="333399"/>
                </a:solidFill>
                <a:uFillTx/>
                <a:latin typeface="Arial"/>
              </a:rPr>
              <a:t>Define</a:t>
            </a: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 a Software Process?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10920" y="1191960"/>
            <a:ext cx="7907040" cy="50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508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Why not </a:t>
            </a:r>
            <a:r>
              <a:rPr b="0" i="1" lang="en-US" sz="3200" spc="-1" strike="noStrike">
                <a:solidFill>
                  <a:srgbClr val="000080"/>
                </a:solidFill>
                <a:latin typeface="Arial"/>
              </a:rPr>
              <a:t>just do it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? (like Nike)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10920" y="260280"/>
            <a:ext cx="789264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Realities of Software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10920" y="1192320"/>
            <a:ext cx="7892640" cy="530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Software projects are plagued by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defects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over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budget,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schedule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overrun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and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complete failure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Why?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Change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can occur almost any time in a project.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Software is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complex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Software must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evolve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over time (more change)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Communication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problems</a:t>
            </a:r>
            <a:endParaRPr b="0" lang="en-US" sz="2400" spc="-1" strike="noStrike">
              <a:latin typeface="Arial"/>
            </a:endParaRPr>
          </a:p>
          <a:p>
            <a:pPr marL="742680" indent="-2692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between developers and customer</a:t>
            </a:r>
            <a:endParaRPr b="0" lang="en-US" sz="2400" spc="-1" strike="noStrike">
              <a:latin typeface="Arial"/>
            </a:endParaRPr>
          </a:p>
          <a:p>
            <a:pPr marL="742680" indent="-2692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within development team</a:t>
            </a:r>
            <a:endParaRPr b="0" lang="en-US" sz="2400" spc="-1" strike="noStrike">
              <a:latin typeface="Arial"/>
            </a:endParaRPr>
          </a:p>
          <a:p>
            <a:pPr marL="742680" indent="-2692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implicit assumptions are often not true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10920" y="260280"/>
            <a:ext cx="789912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Common Project Outcomes (failures)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10920" y="1191960"/>
            <a:ext cx="7899120" cy="49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60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1. Project is late and over-budget.</a:t>
            </a:r>
            <a:endParaRPr b="0" lang="en-US" sz="28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2. Software does not do what customer wants.</a:t>
            </a:r>
            <a:endParaRPr b="0" lang="en-US" sz="28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3. Excessive defects.</a:t>
            </a:r>
            <a:endParaRPr b="0" lang="en-US" sz="28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4. Project is canceled.</a:t>
            </a:r>
            <a:endParaRPr b="0" lang="en-US" sz="28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11280" y="43920"/>
            <a:ext cx="7887960" cy="83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Software Project Failure over Time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365040" y="701640"/>
            <a:ext cx="6400440" cy="501768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4937040" y="5851440"/>
            <a:ext cx="420660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Stanish Group annual CHAOS report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90400" y="5796000"/>
            <a:ext cx="4105080" cy="9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Britain Abandons NHS IT Project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11280" y="1191960"/>
            <a:ext cx="7890840" cy="49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After 10 years and 11 Billion pounds (450,000,000,000 Baht), the British government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abandoned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 huge IT project for the National Health System (NHS) in 2011.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 components continue to be developed, but they are all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over-budget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Why? What Happened?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https://www.henricodolfing.com/2019/01/case-study-10-billion-it-disaster.html</a:t>
            </a:r>
            <a:endParaRPr b="0" lang="en-US" sz="20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https://www.computerweekly.com/opinion/Six-reasons-why-the-NHS-National-Programme-for-IT-failed</a:t>
            </a:r>
            <a:endParaRPr b="0" lang="en-US" sz="20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Microsoft Windows Critical Flaws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10920" y="1191960"/>
            <a:ext cx="8257680" cy="54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 2020, Microsoft set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new records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for the number of critical vulnerabilities disclosed &amp; patched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each month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Microsoft programmers have been working on Windows code for almost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20 years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...but Windows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still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contains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thousands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 of (unknown) critical vulnerabilities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2720" indent="-32652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Why?</a:t>
            </a: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200" spc="-1" strike="noStrike">
                <a:solidFill>
                  <a:srgbClr val="666666"/>
                </a:solidFill>
                <a:latin typeface="Arial"/>
              </a:rPr>
              <a:t>* Assuming Windows 7 as the start for current code base</a:t>
            </a:r>
            <a:endParaRPr b="0" lang="en-US" sz="22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10920" y="260280"/>
            <a:ext cx="789912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Causes of Project Failure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10920" y="1191960"/>
            <a:ext cx="7899120" cy="492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600">
              <a:lnSpc>
                <a:spcPct val="100000"/>
              </a:lnSpc>
              <a:spcBef>
                <a:spcPts val="16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Poor communication.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6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Unclear requirements.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6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Excessive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change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requirements.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6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Unwillingness to accept change.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6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Not monitoring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actual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progress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regularly.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6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6. Unrealistic schedule or budget.  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6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7. Forced deadlines.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6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8. Insufficient developer skills.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503040" y="1280160"/>
            <a:ext cx="548640" cy="2926080"/>
          </a:xfrm>
          <a:custGeom>
            <a:avLst/>
            <a:gdLst/>
            <a:ahLst/>
            <a:rect l="0" t="0" r="r" b="b"/>
            <a:pathLst>
              <a:path w="1525" h="8130">
                <a:moveTo>
                  <a:pt x="0" y="0"/>
                </a:moveTo>
                <a:cubicBezTo>
                  <a:pt x="381" y="0"/>
                  <a:pt x="762" y="338"/>
                  <a:pt x="762" y="677"/>
                </a:cubicBezTo>
                <a:lnTo>
                  <a:pt x="762" y="3387"/>
                </a:lnTo>
                <a:cubicBezTo>
                  <a:pt x="762" y="3725"/>
                  <a:pt x="1143" y="4064"/>
                  <a:pt x="1524" y="4064"/>
                </a:cubicBezTo>
                <a:cubicBezTo>
                  <a:pt x="1143" y="4064"/>
                  <a:pt x="762" y="4403"/>
                  <a:pt x="762" y="4741"/>
                </a:cubicBezTo>
                <a:lnTo>
                  <a:pt x="762" y="7451"/>
                </a:lnTo>
                <a:cubicBezTo>
                  <a:pt x="762" y="7790"/>
                  <a:pt x="381" y="8129"/>
                  <a:pt x="0" y="8129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TextShape 4"/>
          <p:cNvSpPr txBox="1"/>
          <p:nvPr/>
        </p:nvSpPr>
        <p:spPr>
          <a:xfrm>
            <a:off x="7315200" y="2360880"/>
            <a:ext cx="128016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latin typeface="Arial"/>
              </a:rPr>
              <a:t>process related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Benefits of a Defined Process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11280" y="1191960"/>
            <a:ext cx="7890840" cy="49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544320" indent="-54396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432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Save Time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don't rediscover how to perform each project</a:t>
            </a:r>
            <a:endParaRPr b="0" lang="en-US" sz="2400" spc="-1" strike="noStrike">
              <a:latin typeface="Arial"/>
            </a:endParaRPr>
          </a:p>
          <a:p>
            <a:pPr marL="544320" indent="-543960">
              <a:lnSpc>
                <a:spcPct val="100000"/>
              </a:lnSpc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432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Enable Planning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Tracking</a:t>
            </a:r>
            <a:endParaRPr b="0" lang="en-US" sz="2400" spc="-1" strike="noStrike">
              <a:latin typeface="Arial"/>
            </a:endParaRPr>
          </a:p>
          <a:p>
            <a:pPr marL="544320" indent="-543960">
              <a:lnSpc>
                <a:spcPct val="100000"/>
              </a:lnSpc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432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Basis for Estimation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you collect data for each activity and task from previous projects and learn</a:t>
            </a:r>
            <a:endParaRPr b="0" lang="en-US" sz="2400" spc="-1" strike="noStrike">
              <a:latin typeface="Arial"/>
            </a:endParaRPr>
          </a:p>
          <a:p>
            <a:pPr marL="544320" indent="-543960">
              <a:lnSpc>
                <a:spcPct val="100000"/>
              </a:lnSpc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432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Repeatable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results</a:t>
            </a:r>
            <a:endParaRPr b="0" lang="en-US" sz="2400" spc="-1" strike="noStrike">
              <a:latin typeface="Arial"/>
            </a:endParaRPr>
          </a:p>
          <a:p>
            <a:pPr marL="544320" indent="-543960">
              <a:lnSpc>
                <a:spcPct val="100000"/>
              </a:lnSpc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4320"/>
                <a:tab algn="l" pos="558720"/>
                <a:tab algn="l" pos="917280"/>
                <a:tab algn="l" pos="1276200"/>
                <a:tab algn="l" pos="1635120"/>
                <a:tab algn="l" pos="1993680"/>
                <a:tab algn="l" pos="2352600"/>
                <a:tab algn="l" pos="2711160"/>
                <a:tab algn="l" pos="3070080"/>
                <a:tab algn="l" pos="3429000"/>
                <a:tab algn="l" pos="3787560"/>
                <a:tab algn="l" pos="4146480"/>
                <a:tab algn="l" pos="4505040"/>
                <a:tab algn="l" pos="4863960"/>
                <a:tab algn="l" pos="5222520"/>
                <a:tab algn="l" pos="5581440"/>
                <a:tab algn="l" pos="5943600"/>
                <a:tab algn="l" pos="6298920"/>
                <a:tab algn="l" pos="6657840"/>
                <a:tab algn="l" pos="7016400"/>
                <a:tab algn="l" pos="737532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Process Improvement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it must be defined before you can examine and improve it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10920" y="260280"/>
            <a:ext cx="789264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4 Factors in Development Speed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10920" y="1096560"/>
            <a:ext cx="7892640" cy="539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57200" indent="-4363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People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4363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ability, knowledge, skills, motivation </a:t>
            </a:r>
            <a:endParaRPr b="0" lang="en-US" sz="2400" spc="-1" strike="noStrike">
              <a:latin typeface="Arial"/>
            </a:endParaRPr>
          </a:p>
          <a:p>
            <a:pPr marL="457200" indent="-4363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1" lang="en-US" sz="2400" spc="-1" strike="noStrike">
                <a:solidFill>
                  <a:srgbClr val="a50021"/>
                </a:solidFill>
                <a:latin typeface="Arial"/>
              </a:rPr>
              <a:t>Process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4363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promotes effective work or hinders it</a:t>
            </a:r>
            <a:endParaRPr b="0" lang="en-US" sz="2400" spc="-1" strike="noStrike">
              <a:latin typeface="Arial"/>
            </a:endParaRPr>
          </a:p>
          <a:p>
            <a:pPr marL="457200" indent="-4363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helps team stay on track? quality focus? </a:t>
            </a:r>
            <a:endParaRPr b="0" lang="en-US" sz="2400" spc="-1" strike="noStrike">
              <a:latin typeface="Arial"/>
            </a:endParaRPr>
          </a:p>
          <a:p>
            <a:pPr marL="457200" indent="-4363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Product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4363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Size and characteristics, nature of requirements </a:t>
            </a:r>
            <a:endParaRPr b="0" lang="en-US" sz="2400" spc="-1" strike="noStrike">
              <a:latin typeface="Arial"/>
            </a:endParaRPr>
          </a:p>
          <a:p>
            <a:pPr marL="457200" indent="-4363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Technology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457200" indent="-43632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Language and software frameworks  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Tools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Goal of Software Development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65040" y="2193840"/>
            <a:ext cx="201096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Need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(or Idea)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6583320" y="2193840"/>
            <a:ext cx="201096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Product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97" name="CustomShape 4"/>
          <p:cNvSpPr/>
          <p:nvPr/>
        </p:nvSpPr>
        <p:spPr>
          <a:xfrm>
            <a:off x="2743200" y="2468520"/>
            <a:ext cx="3474720" cy="456840"/>
          </a:xfrm>
          <a:custGeom>
            <a:avLst/>
            <a:gdLst/>
            <a:ahLst/>
            <a:rect l="l" t="t" r="r" b="b"/>
            <a:pathLst>
              <a:path w="9655" h="1272">
                <a:moveTo>
                  <a:pt x="0" y="427"/>
                </a:moveTo>
                <a:lnTo>
                  <a:pt x="8485" y="427"/>
                </a:lnTo>
                <a:lnTo>
                  <a:pt x="8485" y="0"/>
                </a:lnTo>
                <a:lnTo>
                  <a:pt x="9654" y="635"/>
                </a:lnTo>
                <a:lnTo>
                  <a:pt x="8485" y="1271"/>
                </a:lnTo>
                <a:lnTo>
                  <a:pt x="8485" y="843"/>
                </a:lnTo>
                <a:lnTo>
                  <a:pt x="0" y="843"/>
                </a:lnTo>
                <a:lnTo>
                  <a:pt x="0" y="427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654120" y="4321080"/>
            <a:ext cx="786420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Produce a software product that fulfills a need or realizes an idea.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11280" y="18864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  <a:ea typeface="Arial"/>
              </a:rPr>
              <a:t>Software Process </a:t>
            </a:r>
            <a:r>
              <a:rPr b="1" lang="en-US" sz="3200" spc="-1" strike="noStrike">
                <a:solidFill>
                  <a:srgbClr val="333399"/>
                </a:solidFill>
                <a:latin typeface="Arial"/>
                <a:ea typeface="Arial"/>
              </a:rPr>
              <a:t>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2409840" y="2540160"/>
            <a:ext cx="1371240" cy="698040"/>
          </a:xfrm>
          <a:custGeom>
            <a:avLst/>
            <a:gdLst/>
            <a:ahLst/>
            <a:rect l="l" t="t" r="r" b="b"/>
            <a:pathLst>
              <a:path w="3812" h="1942">
                <a:moveTo>
                  <a:pt x="0" y="0"/>
                </a:moveTo>
                <a:lnTo>
                  <a:pt x="2858" y="0"/>
                </a:lnTo>
                <a:lnTo>
                  <a:pt x="3811" y="970"/>
                </a:lnTo>
                <a:lnTo>
                  <a:pt x="2858" y="1941"/>
                </a:lnTo>
                <a:lnTo>
                  <a:pt x="0" y="1941"/>
                </a:lnTo>
                <a:lnTo>
                  <a:pt x="952" y="97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cap="sq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Analysis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3705120" y="2540160"/>
            <a:ext cx="1280880" cy="698040"/>
          </a:xfrm>
          <a:custGeom>
            <a:avLst/>
            <a:gdLst/>
            <a:ahLst/>
            <a:rect l="l" t="t" r="r" b="b"/>
            <a:pathLst>
              <a:path w="3560" h="1942">
                <a:moveTo>
                  <a:pt x="0" y="0"/>
                </a:moveTo>
                <a:lnTo>
                  <a:pt x="2670" y="0"/>
                </a:lnTo>
                <a:lnTo>
                  <a:pt x="3559" y="970"/>
                </a:lnTo>
                <a:lnTo>
                  <a:pt x="2670" y="1941"/>
                </a:lnTo>
                <a:lnTo>
                  <a:pt x="0" y="1941"/>
                </a:lnTo>
                <a:lnTo>
                  <a:pt x="889" y="97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cap="sq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Design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848120" y="2540160"/>
            <a:ext cx="1479240" cy="698040"/>
          </a:xfrm>
          <a:custGeom>
            <a:avLst/>
            <a:gdLst/>
            <a:ahLst/>
            <a:rect l="l" t="t" r="r" b="b"/>
            <a:pathLst>
              <a:path w="4112" h="1942">
                <a:moveTo>
                  <a:pt x="0" y="0"/>
                </a:moveTo>
                <a:lnTo>
                  <a:pt x="3083" y="0"/>
                </a:lnTo>
                <a:lnTo>
                  <a:pt x="4111" y="970"/>
                </a:lnTo>
                <a:lnTo>
                  <a:pt x="3083" y="1941"/>
                </a:lnTo>
                <a:lnTo>
                  <a:pt x="0" y="1941"/>
                </a:lnTo>
                <a:lnTo>
                  <a:pt x="1027" y="97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cap="sq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  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Implement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6296040" y="2540160"/>
            <a:ext cx="1294920" cy="698040"/>
          </a:xfrm>
          <a:custGeom>
            <a:avLst/>
            <a:gdLst/>
            <a:ahLst/>
            <a:rect l="l" t="t" r="r" b="b"/>
            <a:pathLst>
              <a:path w="3600" h="1942">
                <a:moveTo>
                  <a:pt x="0" y="0"/>
                </a:moveTo>
                <a:lnTo>
                  <a:pt x="2699" y="0"/>
                </a:lnTo>
                <a:lnTo>
                  <a:pt x="3599" y="970"/>
                </a:lnTo>
                <a:lnTo>
                  <a:pt x="2699" y="1941"/>
                </a:lnTo>
                <a:lnTo>
                  <a:pt x="0" y="1941"/>
                </a:lnTo>
                <a:lnTo>
                  <a:pt x="899" y="970"/>
                </a:lnTo>
                <a:lnTo>
                  <a:pt x="0" y="0"/>
                </a:lnTo>
              </a:path>
            </a:pathLst>
          </a:custGeom>
          <a:solidFill>
            <a:srgbClr val="94bd5e"/>
          </a:solidFill>
          <a:ln cap="sq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Verify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53" name="Group 6"/>
          <p:cNvGrpSpPr/>
          <p:nvPr/>
        </p:nvGrpSpPr>
        <p:grpSpPr>
          <a:xfrm>
            <a:off x="1837440" y="3683160"/>
            <a:ext cx="436320" cy="740880"/>
            <a:chOff x="1837440" y="3683160"/>
            <a:chExt cx="436320" cy="740880"/>
          </a:xfrm>
        </p:grpSpPr>
        <p:sp>
          <p:nvSpPr>
            <p:cNvPr id="154" name="CustomShape 7"/>
            <p:cNvSpPr/>
            <p:nvPr/>
          </p:nvSpPr>
          <p:spPr>
            <a:xfrm>
              <a:off x="1841400" y="3683160"/>
              <a:ext cx="284040" cy="283680"/>
            </a:xfrm>
            <a:prstGeom prst="ellipse">
              <a:avLst/>
            </a:prstGeom>
            <a:solidFill>
              <a:srgbClr val="00e4a8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CustomShape 8"/>
            <p:cNvSpPr/>
            <p:nvPr/>
          </p:nvSpPr>
          <p:spPr>
            <a:xfrm>
              <a:off x="1837440" y="3987720"/>
              <a:ext cx="436320" cy="436320"/>
            </a:xfrm>
            <a:custGeom>
              <a:avLst/>
              <a:gdLst/>
              <a:ahLst/>
              <a:rect l="l" t="t" r="r" b="b"/>
              <a:pathLst>
                <a:path w="1215" h="1215">
                  <a:moveTo>
                    <a:pt x="911" y="0"/>
                  </a:moveTo>
                  <a:lnTo>
                    <a:pt x="0" y="0"/>
                  </a:lnTo>
                  <a:lnTo>
                    <a:pt x="304" y="1214"/>
                  </a:lnTo>
                  <a:lnTo>
                    <a:pt x="1214" y="1214"/>
                  </a:lnTo>
                  <a:lnTo>
                    <a:pt x="911" y="0"/>
                  </a:lnTo>
                </a:path>
              </a:pathLst>
            </a:custGeom>
            <a:solidFill>
              <a:srgbClr val="00e4a8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6" name="CustomShape 9"/>
          <p:cNvSpPr/>
          <p:nvPr/>
        </p:nvSpPr>
        <p:spPr>
          <a:xfrm>
            <a:off x="747720" y="3932280"/>
            <a:ext cx="99036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10"/>
          <p:cNvSpPr/>
          <p:nvPr/>
        </p:nvSpPr>
        <p:spPr>
          <a:xfrm>
            <a:off x="322200" y="2692440"/>
            <a:ext cx="1598400" cy="4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Activities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8" name="CustomShape 11"/>
          <p:cNvSpPr/>
          <p:nvPr/>
        </p:nvSpPr>
        <p:spPr>
          <a:xfrm>
            <a:off x="182520" y="5070600"/>
            <a:ext cx="1738080" cy="58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Artifacts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(work products)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Line 12"/>
          <p:cNvSpPr/>
          <p:nvPr/>
        </p:nvSpPr>
        <p:spPr>
          <a:xfrm flipV="1">
            <a:off x="2259000" y="3862080"/>
            <a:ext cx="393840" cy="3128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Line 13"/>
          <p:cNvSpPr/>
          <p:nvPr/>
        </p:nvSpPr>
        <p:spPr>
          <a:xfrm>
            <a:off x="3016080" y="3975120"/>
            <a:ext cx="1800" cy="68256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14"/>
          <p:cNvSpPr/>
          <p:nvPr/>
        </p:nvSpPr>
        <p:spPr>
          <a:xfrm>
            <a:off x="2560680" y="4657680"/>
            <a:ext cx="914040" cy="11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Main Scenaria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1.....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2.....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3.....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Extensions: ...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2" name="Line 15"/>
          <p:cNvSpPr/>
          <p:nvPr/>
        </p:nvSpPr>
        <p:spPr>
          <a:xfrm>
            <a:off x="3019320" y="3225960"/>
            <a:ext cx="1800" cy="38088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16"/>
          <p:cNvSpPr/>
          <p:nvPr/>
        </p:nvSpPr>
        <p:spPr>
          <a:xfrm flipH="1">
            <a:off x="4280040" y="3225960"/>
            <a:ext cx="54000" cy="38088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854520" y="4673520"/>
            <a:ext cx="807480" cy="1142640"/>
          </a:xfrm>
          <a:prstGeom prst="rect">
            <a:avLst/>
          </a:prstGeom>
          <a:ln cap="sq" w="9360">
            <a:solidFill>
              <a:srgbClr val="333399"/>
            </a:solidFill>
            <a:miter/>
          </a:ln>
        </p:spPr>
      </p:pic>
      <p:sp>
        <p:nvSpPr>
          <p:cNvPr id="165" name="CustomShape 17"/>
          <p:cNvSpPr/>
          <p:nvPr/>
        </p:nvSpPr>
        <p:spPr>
          <a:xfrm>
            <a:off x="287280" y="6067440"/>
            <a:ext cx="190620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Communication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18"/>
          <p:cNvSpPr/>
          <p:nvPr/>
        </p:nvSpPr>
        <p:spPr>
          <a:xfrm>
            <a:off x="2532240" y="6067440"/>
            <a:ext cx="5562000" cy="364680"/>
          </a:xfrm>
          <a:custGeom>
            <a:avLst/>
            <a:gdLst/>
            <a:ahLst/>
            <a:rect l="l" t="t" r="r" b="b"/>
            <a:pathLst>
              <a:path w="15452" h="1016">
                <a:moveTo>
                  <a:pt x="0" y="0"/>
                </a:moveTo>
                <a:lnTo>
                  <a:pt x="15004" y="0"/>
                </a:lnTo>
                <a:lnTo>
                  <a:pt x="15451" y="507"/>
                </a:lnTo>
                <a:lnTo>
                  <a:pt x="15004" y="1015"/>
                </a:lnTo>
                <a:lnTo>
                  <a:pt x="0" y="1015"/>
                </a:lnTo>
                <a:lnTo>
                  <a:pt x="447" y="507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0"/>
          </a:gradFill>
          <a:ln cap="sq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Measurements, Milestones, Documents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19"/>
          <p:cNvSpPr/>
          <p:nvPr/>
        </p:nvSpPr>
        <p:spPr>
          <a:xfrm>
            <a:off x="2663640" y="3606840"/>
            <a:ext cx="7646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Tasks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20"/>
          <p:cNvSpPr/>
          <p:nvPr/>
        </p:nvSpPr>
        <p:spPr>
          <a:xfrm>
            <a:off x="6492960" y="3840120"/>
            <a:ext cx="1185480" cy="88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Guidance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Standards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Templates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9" name="CustomShape 21"/>
          <p:cNvSpPr/>
          <p:nvPr/>
        </p:nvSpPr>
        <p:spPr>
          <a:xfrm>
            <a:off x="3886200" y="3606840"/>
            <a:ext cx="7646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Tasks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Line 22"/>
          <p:cNvSpPr/>
          <p:nvPr/>
        </p:nvSpPr>
        <p:spPr>
          <a:xfrm flipH="1" flipV="1">
            <a:off x="5844960" y="3831840"/>
            <a:ext cx="655560" cy="290520"/>
          </a:xfrm>
          <a:prstGeom prst="line">
            <a:avLst/>
          </a:prstGeom>
          <a:ln w="936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23"/>
          <p:cNvSpPr/>
          <p:nvPr/>
        </p:nvSpPr>
        <p:spPr>
          <a:xfrm>
            <a:off x="4295880" y="3975120"/>
            <a:ext cx="1440" cy="69840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4"/>
          <p:cNvSpPr/>
          <p:nvPr/>
        </p:nvSpPr>
        <p:spPr>
          <a:xfrm>
            <a:off x="639720" y="1189080"/>
            <a:ext cx="777204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Process consists of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activities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73" name="Line 25"/>
          <p:cNvSpPr/>
          <p:nvPr/>
        </p:nvSpPr>
        <p:spPr>
          <a:xfrm>
            <a:off x="3535200" y="5211720"/>
            <a:ext cx="304920" cy="180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6"/>
          <p:cNvSpPr/>
          <p:nvPr/>
        </p:nvSpPr>
        <p:spPr>
          <a:xfrm>
            <a:off x="6411960" y="4902120"/>
            <a:ext cx="2377800" cy="549000"/>
          </a:xfrm>
          <a:prstGeom prst="ellipse">
            <a:avLst/>
          </a:prstGeom>
          <a:solidFill>
            <a:srgbClr val="ffffcc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7"/>
          <p:cNvSpPr/>
          <p:nvPr/>
        </p:nvSpPr>
        <p:spPr>
          <a:xfrm>
            <a:off x="6411960" y="4962600"/>
            <a:ext cx="2590560" cy="42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333399"/>
                </a:solidFill>
                <a:latin typeface="Comic Sans MS"/>
                <a:ea typeface="Arial"/>
              </a:rPr>
              <a:t>Desired Product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6" name="Line 28"/>
          <p:cNvSpPr/>
          <p:nvPr/>
        </p:nvSpPr>
        <p:spPr>
          <a:xfrm>
            <a:off x="4662360" y="5195880"/>
            <a:ext cx="30492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9"/>
          <p:cNvSpPr/>
          <p:nvPr/>
        </p:nvSpPr>
        <p:spPr>
          <a:xfrm>
            <a:off x="5195880" y="4890960"/>
            <a:ext cx="144756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  <a:ea typeface="Arial"/>
              </a:rPr>
              <a:t>. . . . 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8" name="Line 30"/>
          <p:cNvSpPr/>
          <p:nvPr/>
        </p:nvSpPr>
        <p:spPr>
          <a:xfrm flipH="1">
            <a:off x="5467320" y="3273480"/>
            <a:ext cx="54000" cy="38088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1"/>
          <p:cNvSpPr/>
          <p:nvPr/>
        </p:nvSpPr>
        <p:spPr>
          <a:xfrm>
            <a:off x="5075280" y="3654360"/>
            <a:ext cx="764640" cy="36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Tasks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10920" y="259920"/>
            <a:ext cx="7894080" cy="8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Activities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01640" y="1191960"/>
            <a:ext cx="7894440" cy="548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50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Activities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are large(r) scopes of work. They may be general things that occur repeatedly.</a:t>
            </a:r>
            <a:endParaRPr b="0" lang="en-US" sz="28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Major activities:</a:t>
            </a:r>
            <a:endParaRPr b="0" lang="en-US" sz="2400" spc="-1" strike="noStrike">
              <a:latin typeface="Arial"/>
            </a:endParaRPr>
          </a:p>
          <a:p>
            <a:pPr marL="542880" indent="-5425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requirements specification</a:t>
            </a:r>
            <a:endParaRPr b="0" lang="en-US" sz="2400" spc="-1" strike="noStrike">
              <a:latin typeface="Arial"/>
            </a:endParaRPr>
          </a:p>
          <a:p>
            <a:pPr marL="542880" indent="-5425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modeling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&amp;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design</a:t>
            </a:r>
            <a:endParaRPr b="0" lang="en-US" sz="2400" spc="-1" strike="noStrike">
              <a:latin typeface="Arial"/>
            </a:endParaRPr>
          </a:p>
          <a:p>
            <a:pPr marL="542880" indent="-5425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construction</a:t>
            </a:r>
            <a:endParaRPr b="0" lang="en-US" sz="2400" spc="-1" strike="noStrike">
              <a:latin typeface="Arial"/>
            </a:endParaRPr>
          </a:p>
          <a:p>
            <a:pPr marL="542880" indent="-5425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validation</a:t>
            </a:r>
            <a:endParaRPr b="0" lang="en-US" sz="2400" spc="-1" strike="noStrike">
              <a:latin typeface="Arial"/>
            </a:endParaRPr>
          </a:p>
          <a:p>
            <a:pPr marL="542880" indent="-5425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deployment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[Major activities listed by Summerville &amp; Pressman.]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10920" y="260280"/>
            <a:ext cx="789264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Tasks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10920" y="1192320"/>
            <a:ext cx="7892640" cy="492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50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Activities are large and general.</a:t>
            </a:r>
            <a:endParaRPr b="0" lang="en-US" sz="28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Activity is broken down into concrete </a:t>
            </a: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tasks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Some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tasks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during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Construction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800" spc="-1" strike="noStrike">
              <a:latin typeface="Arial"/>
            </a:endParaRPr>
          </a:p>
          <a:p>
            <a:pPr marL="542880" indent="-5425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iteration planning</a:t>
            </a:r>
            <a:endParaRPr b="0" lang="en-US" sz="2400" spc="-1" strike="noStrike">
              <a:latin typeface="Arial"/>
            </a:endParaRPr>
          </a:p>
          <a:p>
            <a:pPr marL="542880" indent="-5425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backlog selection &amp; estimation</a:t>
            </a:r>
            <a:endParaRPr b="0" lang="en-US" sz="2400" spc="-1" strike="noStrike">
              <a:latin typeface="Arial"/>
            </a:endParaRPr>
          </a:p>
          <a:p>
            <a:pPr marL="542880" indent="-5425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detail design</a:t>
            </a:r>
            <a:endParaRPr b="0" lang="en-US" sz="2400" spc="-1" strike="noStrike">
              <a:latin typeface="Arial"/>
            </a:endParaRPr>
          </a:p>
          <a:p>
            <a:pPr marL="542880" indent="-5425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coding</a:t>
            </a:r>
            <a:endParaRPr b="0" lang="en-US" sz="2400" spc="-1" strike="noStrike">
              <a:latin typeface="Arial"/>
            </a:endParaRPr>
          </a:p>
          <a:p>
            <a:pPr marL="542880" indent="-5425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unit testing</a:t>
            </a:r>
            <a:endParaRPr b="0" lang="en-US" sz="2400" spc="-1" strike="noStrike">
              <a:latin typeface="Arial"/>
            </a:endParaRPr>
          </a:p>
          <a:p>
            <a:pPr marL="542880" indent="-5425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integration testing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10920" y="260280"/>
            <a:ext cx="7892640" cy="83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Activity May Subdivide into 2 Levels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10920" y="1192320"/>
            <a:ext cx="7892640" cy="51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1000"/>
          </a:bodyPr>
          <a:p>
            <a:pPr marL="342720" indent="-3250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Pressman, an activity consists of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actions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divided into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tasks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Activity: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Construction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Action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iteration (or sprint) planning meeting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   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Tasks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lvl="1" marL="1158840" indent="-483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review &amp; prioritize items in product backlog</a:t>
            </a:r>
            <a:endParaRPr b="0" lang="en-US" sz="2400" spc="-1" strike="noStrike">
              <a:latin typeface="Arial"/>
            </a:endParaRPr>
          </a:p>
          <a:p>
            <a:pPr lvl="1" marL="1158840" indent="-483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select items for this iteration (sprint)</a:t>
            </a:r>
            <a:endParaRPr b="0" lang="en-US" sz="2400" spc="-1" strike="noStrike">
              <a:latin typeface="Arial"/>
            </a:endParaRPr>
          </a:p>
          <a:p>
            <a:pPr lvl="1" marL="1158840" indent="-483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estimate time for each item</a:t>
            </a:r>
            <a:endParaRPr b="0" lang="en-US" sz="2400" spc="-1" strike="noStrike">
              <a:latin typeface="Arial"/>
            </a:endParaRPr>
          </a:p>
          <a:p>
            <a:pPr lvl="1" marL="1158840" indent="-483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define a "done" criterion (acceptance test) for each</a:t>
            </a:r>
            <a:endParaRPr b="0" lang="en-US" sz="2400" spc="-1" strike="noStrike">
              <a:latin typeface="Arial"/>
            </a:endParaRPr>
          </a:p>
          <a:p>
            <a:pPr lvl="1" marL="1158840" indent="-483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software design to implement the items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How to do it?  What to produce?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11280" y="1191960"/>
            <a:ext cx="7890840" cy="50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"Activities", "actions", and "tasks" should make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progress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toward finishing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project.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What to do?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task has a description &amp; guidance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What is the result?</a:t>
            </a:r>
            <a:endParaRPr b="0" lang="en-US" sz="2400" spc="-1" strike="noStrike">
              <a:latin typeface="Arial"/>
            </a:endParaRPr>
          </a:p>
          <a:p>
            <a:pPr marL="742680" indent="-2692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Every task should have an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output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--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work product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Is the work correct?</a:t>
            </a:r>
            <a:endParaRPr b="0" lang="en-US" sz="2400" spc="-1" strike="noStrike">
              <a:latin typeface="Arial"/>
            </a:endParaRPr>
          </a:p>
          <a:p>
            <a:pPr marL="742680" indent="-2692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Define how to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evaluate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work product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11280" y="259920"/>
            <a:ext cx="7880040" cy="8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Example Task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611280" y="1191960"/>
            <a:ext cx="7880040" cy="49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75000"/>
          </a:bodyPr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Title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Add Item to Cart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Priority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High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8 hr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Description: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a visitor navigates to item detail page, there is an "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Add to Cart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button on the page. When visitor clicks "Add to Cart",  a unit of the item is added to his shopping cart.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Acceptance Criteria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Given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that user is viewing an in-stock item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When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he clicks "Add to Cart"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Then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item is added to his shopping cart. 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navigate to "My Cart" page, the item, with quantity and price, are shown.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Common Process Models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610920" y="1192320"/>
            <a:ext cx="7907040" cy="49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Code and Fix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99960" indent="-3996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99960"/>
                <a:tab algn="l" pos="414000"/>
                <a:tab algn="l" pos="772920"/>
                <a:tab algn="l" pos="1131840"/>
                <a:tab algn="l" pos="1490400"/>
                <a:tab algn="l" pos="1849320"/>
                <a:tab algn="l" pos="2207880"/>
                <a:tab algn="l" pos="2566800"/>
                <a:tab algn="l" pos="2925720"/>
                <a:tab algn="l" pos="3284280"/>
                <a:tab algn="l" pos="3643200"/>
                <a:tab algn="l" pos="4001760"/>
                <a:tab algn="l" pos="4360680"/>
                <a:tab algn="l" pos="4719600"/>
                <a:tab algn="l" pos="5078160"/>
                <a:tab algn="l" pos="5437080"/>
                <a:tab algn="l" pos="5795640"/>
                <a:tab algn="l" pos="6154560"/>
                <a:tab algn="l" pos="6513480"/>
                <a:tab algn="l" pos="6872040"/>
                <a:tab algn="l" pos="72309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most common software development process</a:t>
            </a:r>
            <a:endParaRPr b="0" lang="en-US" sz="2400" spc="-1" strike="noStrike">
              <a:latin typeface="Arial"/>
            </a:endParaRPr>
          </a:p>
          <a:p>
            <a:pPr marL="399960" indent="-3996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99960"/>
                <a:tab algn="l" pos="414000"/>
                <a:tab algn="l" pos="772920"/>
                <a:tab algn="l" pos="1131840"/>
                <a:tab algn="l" pos="1490400"/>
                <a:tab algn="l" pos="1849320"/>
                <a:tab algn="l" pos="2207880"/>
                <a:tab algn="l" pos="2566800"/>
                <a:tab algn="l" pos="2925720"/>
                <a:tab algn="l" pos="3284280"/>
                <a:tab algn="l" pos="3643200"/>
                <a:tab algn="l" pos="4001760"/>
                <a:tab algn="l" pos="4360680"/>
                <a:tab algn="l" pos="4719600"/>
                <a:tab algn="l" pos="5078160"/>
                <a:tab algn="l" pos="5437080"/>
                <a:tab algn="l" pos="5795640"/>
                <a:tab algn="l" pos="6154560"/>
                <a:tab algn="l" pos="6513480"/>
                <a:tab algn="l" pos="6872040"/>
                <a:tab algn="l" pos="72309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Little or no planning and design.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23960" y="2590920"/>
            <a:ext cx="7695720" cy="323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1. think about the problem, write ideas on paper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2. start coding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3. run it. fix the code.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4. add another feature. As code grows I need to rewrite some parts to support each new feature.</a:t>
            </a:r>
            <a:endParaRPr b="0" lang="en-US" sz="2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Font typeface="Comic Sans MS"/>
              <a:buChar char="•"/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 </a:t>
            </a: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modify the code for new feature</a:t>
            </a:r>
            <a:endParaRPr b="0" lang="en-US" sz="2200" spc="-1" strike="noStrike">
              <a:latin typeface="Arial"/>
            </a:endParaRPr>
          </a:p>
          <a:p>
            <a:pPr lvl="1" marL="457200" indent="-216000">
              <a:lnSpc>
                <a:spcPct val="100000"/>
              </a:lnSpc>
              <a:spcBef>
                <a:spcPts val="1247"/>
              </a:spcBef>
              <a:buClr>
                <a:srgbClr val="000000"/>
              </a:buClr>
              <a:buFont typeface="Comic Sans MS"/>
              <a:buChar char="•"/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 </a:t>
            </a:r>
            <a:r>
              <a:rPr b="0" lang="en-US" sz="2200" spc="-1" strike="noStrike">
                <a:solidFill>
                  <a:srgbClr val="000080"/>
                </a:solidFill>
                <a:latin typeface="Comic Sans MS"/>
                <a:ea typeface="Arial"/>
              </a:rPr>
              <a:t>goto step 2</a:t>
            </a:r>
            <a:r>
              <a:rPr b="0" lang="en-US" sz="2200" spc="-1" strike="noStrike">
                <a:solidFill>
                  <a:srgbClr val="000000"/>
                </a:solidFill>
                <a:latin typeface="Comic Sans MS"/>
                <a:ea typeface="Arial"/>
              </a:rPr>
              <a:t>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731880" y="6035760"/>
            <a:ext cx="7679880" cy="45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My software process since high school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Do the activities in order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10920" y="975960"/>
            <a:ext cx="790704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068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Similar to a civil engineering project.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1022400" y="1554120"/>
            <a:ext cx="7024320" cy="4694040"/>
          </a:xfrm>
          <a:prstGeom prst="rect">
            <a:avLst/>
          </a:prstGeom>
          <a:ln>
            <a:noFill/>
          </a:ln>
        </p:spPr>
      </p:pic>
      <p:sp>
        <p:nvSpPr>
          <p:cNvPr id="199" name="CustomShape 3"/>
          <p:cNvSpPr/>
          <p:nvPr/>
        </p:nvSpPr>
        <p:spPr>
          <a:xfrm>
            <a:off x="1230480" y="6196680"/>
            <a:ext cx="6400440" cy="425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(This is a typical diagram of the waterfall model.)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The Original Waterfall Model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542880" y="1006560"/>
            <a:ext cx="8233920" cy="4136760"/>
          </a:xfrm>
          <a:prstGeom prst="rect">
            <a:avLst/>
          </a:prstGeom>
          <a:ln>
            <a:noFill/>
          </a:ln>
        </p:spPr>
      </p:pic>
      <p:sp>
        <p:nvSpPr>
          <p:cNvPr id="202" name="CustomShape 2"/>
          <p:cNvSpPr/>
          <p:nvPr/>
        </p:nvSpPr>
        <p:spPr>
          <a:xfrm>
            <a:off x="639720" y="5100480"/>
            <a:ext cx="7919640" cy="13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80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Winston Royce,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Managing the Development of Large Software Systems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(1970)</a:t>
            </a:r>
            <a:endParaRPr b="0" lang="en-US" sz="2400" spc="-1" strike="noStrike">
              <a:latin typeface="Arial"/>
            </a:endParaRPr>
          </a:p>
          <a:p>
            <a:pPr marL="342720" indent="-298080" algn="ctr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Waterfall is still widely used.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11280" y="259920"/>
            <a:ext cx="7919640" cy="8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What are the Steps?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5040" y="1401840"/>
            <a:ext cx="164592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Need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(or Idea)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2378160" y="1401840"/>
            <a:ext cx="127908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_?_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581040" y="2759040"/>
            <a:ext cx="7864200" cy="1796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What are the major steps or </a:t>
            </a:r>
            <a:r>
              <a:rPr b="1" lang="en-US" sz="28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activities</a:t>
            </a:r>
            <a:r>
              <a:rPr b="0" lang="en-US" sz="2800" spc="-1" strike="noStrike">
                <a:solidFill>
                  <a:srgbClr val="ce181e"/>
                </a:solidFill>
                <a:latin typeface="Times New Roman"/>
                <a:ea typeface="DejaVu Sans"/>
              </a:rPr>
              <a:t> you would need to do?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List major </a:t>
            </a: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activities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that would apply to almost any software project.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3" name="Line 5"/>
          <p:cNvSpPr/>
          <p:nvPr/>
        </p:nvSpPr>
        <p:spPr>
          <a:xfrm>
            <a:off x="2011320" y="1859040"/>
            <a:ext cx="36504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Line 6"/>
          <p:cNvSpPr/>
          <p:nvPr/>
        </p:nvSpPr>
        <p:spPr>
          <a:xfrm>
            <a:off x="3619440" y="1859040"/>
            <a:ext cx="45720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7"/>
          <p:cNvSpPr/>
          <p:nvPr/>
        </p:nvSpPr>
        <p:spPr>
          <a:xfrm>
            <a:off x="4060800" y="1373040"/>
            <a:ext cx="127908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_?_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06" name="Line 8"/>
          <p:cNvSpPr/>
          <p:nvPr/>
        </p:nvSpPr>
        <p:spPr>
          <a:xfrm>
            <a:off x="5303880" y="1830240"/>
            <a:ext cx="45720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9"/>
          <p:cNvSpPr/>
          <p:nvPr/>
        </p:nvSpPr>
        <p:spPr>
          <a:xfrm>
            <a:off x="5707080" y="1373040"/>
            <a:ext cx="127908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_?_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108" name="Line 10"/>
          <p:cNvSpPr/>
          <p:nvPr/>
        </p:nvSpPr>
        <p:spPr>
          <a:xfrm>
            <a:off x="6950160" y="1830240"/>
            <a:ext cx="45720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1"/>
          <p:cNvSpPr/>
          <p:nvPr/>
        </p:nvSpPr>
        <p:spPr>
          <a:xfrm>
            <a:off x="7353360" y="1373040"/>
            <a:ext cx="127908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Product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What Could Go Wrong?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10920" y="1192320"/>
            <a:ext cx="7907040" cy="49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Problems with Waterfall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610920" y="1192320"/>
            <a:ext cx="7907040" cy="49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0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What would be the effect on project if ...</a:t>
            </a:r>
            <a:endParaRPr b="0" lang="en-US" sz="2800" spc="-1" strike="noStrike">
              <a:latin typeface="Arial"/>
            </a:endParaRPr>
          </a:p>
          <a:p>
            <a:pPr marL="342720" indent="-310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You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miss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some requirement(s).</a:t>
            </a:r>
            <a:endParaRPr b="0" lang="en-US" sz="2400" spc="-1" strike="noStrike">
              <a:latin typeface="Arial"/>
            </a:endParaRPr>
          </a:p>
          <a:p>
            <a:pPr marL="342720" indent="-310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You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misunderstand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 requirement, so the design is not what the customer wants.</a:t>
            </a:r>
            <a:endParaRPr b="0" lang="en-US" sz="2400" spc="-1" strike="noStrike">
              <a:latin typeface="Arial"/>
            </a:endParaRPr>
          </a:p>
          <a:p>
            <a:pPr marL="342720" indent="-310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The solution you design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can't meet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requirements.</a:t>
            </a:r>
            <a:endParaRPr b="0" lang="en-US" sz="2400" spc="-1" strike="noStrike">
              <a:latin typeface="Arial"/>
            </a:endParaRPr>
          </a:p>
          <a:p>
            <a:pPr marL="342720" indent="-310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Coding takes a lot longer than expected.</a:t>
            </a:r>
            <a:endParaRPr b="0" lang="en-US" sz="2400" spc="-1" strike="noStrike">
              <a:latin typeface="Arial"/>
            </a:endParaRPr>
          </a:p>
          <a:p>
            <a:pPr marL="342720" indent="-310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Testing discovers a lot of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defects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the code.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How to Avoid These Problems?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10920" y="1192320"/>
            <a:ext cx="7907040" cy="49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06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528480" indent="-528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Early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Feedback</a:t>
            </a:r>
            <a:endParaRPr b="0" lang="en-US" sz="2400" spc="-1" strike="noStrike">
              <a:latin typeface="Arial"/>
            </a:endParaRPr>
          </a:p>
          <a:p>
            <a:pPr marL="528480" indent="-528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Early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Testing</a:t>
            </a:r>
            <a:endParaRPr b="0" lang="en-US" sz="2400" spc="-1" strike="noStrike">
              <a:latin typeface="Arial"/>
            </a:endParaRPr>
          </a:p>
          <a:p>
            <a:pPr marL="528480" indent="-528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Continuously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review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actual versus planned progress</a:t>
            </a:r>
            <a:endParaRPr b="0" lang="en-US" sz="2400" spc="-1" strike="noStrike">
              <a:latin typeface="Arial"/>
            </a:endParaRPr>
          </a:p>
          <a:p>
            <a:pPr marL="528480" indent="-528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Involve customer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at key points during project</a:t>
            </a:r>
            <a:endParaRPr b="0" lang="en-US" sz="2400" spc="-1" strike="noStrike">
              <a:latin typeface="Arial"/>
            </a:endParaRPr>
          </a:p>
          <a:p>
            <a:pPr marL="528480" indent="-528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Incremental delivery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functionality -- get feedback.</a:t>
            </a:r>
            <a:endParaRPr b="0" lang="en-US" sz="2400" spc="-1" strike="noStrike">
              <a:latin typeface="Arial"/>
            </a:endParaRPr>
          </a:p>
          <a:p>
            <a:pPr marL="528480" indent="-52812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Analyze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results and take corrective action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Object 1"/>
          <p:cNvGraphicFramePr/>
          <p:nvPr/>
        </p:nvGraphicFramePr>
        <p:xfrm>
          <a:off x="461880" y="1268280"/>
          <a:ext cx="8219880" cy="546408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1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61880" y="1268280"/>
                    <a:ext cx="8219880" cy="54640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11" name="CustomShape 2"/>
          <p:cNvSpPr/>
          <p:nvPr/>
        </p:nvSpPr>
        <p:spPr>
          <a:xfrm>
            <a:off x="2916360" y="1484280"/>
            <a:ext cx="57906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br/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- Explicit feedback</a:t>
            </a:r>
            <a:br/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- Prototype: “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</a:rPr>
              <a:t>Do it twice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3171960" y="2509920"/>
            <a:ext cx="9143640" cy="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4"/>
          <p:cNvSpPr/>
          <p:nvPr/>
        </p:nvSpPr>
        <p:spPr>
          <a:xfrm>
            <a:off x="1366920" y="549360"/>
            <a:ext cx="6408360" cy="36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5"/>
          <p:cNvSpPr/>
          <p:nvPr/>
        </p:nvSpPr>
        <p:spPr>
          <a:xfrm>
            <a:off x="826920" y="476280"/>
            <a:ext cx="7561080" cy="58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998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Comic Sans MS"/>
                <a:ea typeface="Arial"/>
              </a:rPr>
              <a:t>Royce Waterfall Model with Prototype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10920" y="260280"/>
            <a:ext cx="789912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Project Phase = Process Activity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10920" y="1191960"/>
            <a:ext cx="7899120" cy="502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Waterfall, major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activities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are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phases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the project...</a:t>
            </a:r>
            <a:endParaRPr b="0" lang="en-US" sz="2400" spc="-1" strike="noStrike">
              <a:latin typeface="Arial"/>
            </a:endParaRPr>
          </a:p>
          <a:p>
            <a:pPr lvl="1" marL="1461960" indent="-5472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Requirements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phase</a:t>
            </a:r>
            <a:endParaRPr b="0" lang="en-US" sz="2400" spc="-1" strike="noStrike">
              <a:latin typeface="Arial"/>
            </a:endParaRPr>
          </a:p>
          <a:p>
            <a:pPr lvl="1" marL="1461960" indent="-5472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Analysis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phase</a:t>
            </a:r>
            <a:endParaRPr b="0" lang="en-US" sz="2400" spc="-1" strike="noStrike">
              <a:latin typeface="Arial"/>
            </a:endParaRPr>
          </a:p>
          <a:p>
            <a:pPr lvl="1" marL="1461960" indent="-5472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Design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phase</a:t>
            </a:r>
            <a:endParaRPr b="0" lang="en-US" sz="2400" spc="-1" strike="noStrike">
              <a:latin typeface="Arial"/>
            </a:endParaRPr>
          </a:p>
          <a:p>
            <a:pPr lvl="1" marL="1461960" indent="-5472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Construction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phase</a:t>
            </a:r>
            <a:endParaRPr b="0" lang="en-US" sz="2400" spc="-1" strike="noStrike">
              <a:latin typeface="Arial"/>
            </a:endParaRPr>
          </a:p>
          <a:p>
            <a:pPr marL="342720" indent="-3186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Iterative and Incremental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89040" y="1058760"/>
            <a:ext cx="7905240" cy="19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Let's not build the whole product at once.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Build a useful part (subset), evaluate it, and repeat.</a:t>
            </a:r>
            <a:endParaRPr b="0" lang="en-US" sz="2400" spc="-1" strike="noStrike">
              <a:latin typeface="Arial"/>
            </a:endParaRPr>
          </a:p>
          <a:p>
            <a:pPr marL="342720" indent="-31248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Activities </a:t>
            </a:r>
            <a:r>
              <a:rPr b="0" lang="en-US" sz="2400" spc="-1" strike="noStrike">
                <a:solidFill>
                  <a:srgbClr val="000080"/>
                </a:solidFill>
                <a:latin typeface="Symbola"/>
                <a:ea typeface="Symbola"/>
              </a:rPr>
              <a:t>≠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Symbola"/>
              </a:rPr>
              <a:t> Phases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914400" y="2862360"/>
            <a:ext cx="7222680" cy="3722400"/>
          </a:xfrm>
          <a:prstGeom prst="rect">
            <a:avLst/>
          </a:prstGeom>
          <a:ln>
            <a:noFill/>
          </a:ln>
        </p:spPr>
      </p:pic>
      <p:sp>
        <p:nvSpPr>
          <p:cNvPr id="220" name="Line 3"/>
          <p:cNvSpPr/>
          <p:nvPr/>
        </p:nvSpPr>
        <p:spPr>
          <a:xfrm>
            <a:off x="3564000" y="2560680"/>
            <a:ext cx="1440" cy="3932280"/>
          </a:xfrm>
          <a:prstGeom prst="line">
            <a:avLst/>
          </a:prstGeom>
          <a:ln w="936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4"/>
          <p:cNvSpPr/>
          <p:nvPr/>
        </p:nvSpPr>
        <p:spPr>
          <a:xfrm>
            <a:off x="5783400" y="2563920"/>
            <a:ext cx="1440" cy="3932280"/>
          </a:xfrm>
          <a:prstGeom prst="line">
            <a:avLst/>
          </a:prstGeom>
          <a:ln w="936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5"/>
          <p:cNvSpPr/>
          <p:nvPr/>
        </p:nvSpPr>
        <p:spPr>
          <a:xfrm>
            <a:off x="1554120" y="2344680"/>
            <a:ext cx="13712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Phase 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4114800" y="2344680"/>
            <a:ext cx="13712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Phase 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" name="CustomShape 7"/>
          <p:cNvSpPr/>
          <p:nvPr/>
        </p:nvSpPr>
        <p:spPr>
          <a:xfrm>
            <a:off x="6308640" y="2286000"/>
            <a:ext cx="137124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Phase 3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Iterative and Incremental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549360" y="1442520"/>
            <a:ext cx="7905240" cy="33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24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Incremental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product divided into increments.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increment adds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new features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produces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usable product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124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Iterative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iterate over the (almost) same activities for each product increment.</a:t>
            </a:r>
            <a:endParaRPr b="0" lang="en-US" sz="2400" spc="-1" strike="noStrike">
              <a:latin typeface="Arial"/>
            </a:endParaRPr>
          </a:p>
          <a:p>
            <a:pPr marL="342720" indent="-312480" algn="ctr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You may have many iterations </a:t>
            </a:r>
            <a:br/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to produce one increment.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10920" y="260280"/>
            <a:ext cx="78782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Benefits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10920" y="1192320"/>
            <a:ext cx="7878240" cy="49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94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Rapid delivery of value to customer - he can try the features you have implemented.</a:t>
            </a:r>
            <a:endParaRPr b="0" lang="en-US" sz="2400" spc="-1" strike="noStrike">
              <a:latin typeface="Arial"/>
            </a:endParaRPr>
          </a:p>
          <a:p>
            <a:pPr marL="342720" indent="-33948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What are other benefits of iterative &amp; incremental?</a:t>
            </a:r>
            <a:endParaRPr b="0" lang="en-US" sz="24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Consider:</a:t>
            </a:r>
            <a:endParaRPr b="0" lang="en-US" sz="2400" spc="-1" strike="noStrike">
              <a:latin typeface="Arial"/>
            </a:endParaRPr>
          </a:p>
          <a:p>
            <a:pPr marL="742680" indent="-282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feedback</a:t>
            </a:r>
            <a:endParaRPr b="0" lang="en-US" sz="2400" spc="-1" strike="noStrike">
              <a:latin typeface="Arial"/>
            </a:endParaRPr>
          </a:p>
          <a:p>
            <a:pPr marL="742680" indent="-282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detecting problems in design or implementation</a:t>
            </a:r>
            <a:endParaRPr b="0" lang="en-US" sz="2400" spc="-1" strike="noStrike">
              <a:latin typeface="Arial"/>
            </a:endParaRPr>
          </a:p>
          <a:p>
            <a:pPr marL="742680" indent="-282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monitoring progress &amp; deviation from schedule</a:t>
            </a:r>
            <a:endParaRPr b="0" lang="en-US" sz="2400" spc="-1" strike="noStrike">
              <a:latin typeface="Arial"/>
            </a:endParaRPr>
          </a:p>
          <a:p>
            <a:pPr marL="742680" indent="-282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effect of change</a:t>
            </a:r>
            <a:endParaRPr b="0" lang="en-US" sz="2400" spc="-1" strike="noStrike">
              <a:latin typeface="Arial"/>
            </a:endParaRPr>
          </a:p>
          <a:p>
            <a:pPr marL="742680" indent="-282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10920" y="259920"/>
            <a:ext cx="7917840" cy="86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Unified Software Dev't Process (U.P.)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rcRect l="0" t="6947" r="0" b="0"/>
          <a:stretch/>
        </p:blipFill>
        <p:spPr>
          <a:xfrm>
            <a:off x="622440" y="1987560"/>
            <a:ext cx="7983000" cy="483372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677880" y="1096920"/>
            <a:ext cx="8283240" cy="100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299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Workflows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(disciplines) for different kinds of activities.</a:t>
            </a:r>
            <a:endParaRPr b="0" lang="en-US" sz="2400" spc="-1" strike="noStrike">
              <a:latin typeface="Arial"/>
            </a:endParaRPr>
          </a:p>
          <a:p>
            <a:pPr marL="342720" indent="-299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Phases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major divisions of project.  Each has iterations.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611280" y="259920"/>
            <a:ext cx="7897320" cy="8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UP is an Iterative Process </a:t>
            </a:r>
            <a:r>
              <a:rPr b="1" lang="en-US" sz="3200" spc="-1" strike="noStrike">
                <a:solidFill>
                  <a:srgbClr val="333399"/>
                </a:solidFill>
                <a:latin typeface="Arial"/>
              </a:rPr>
              <a:t>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11280" y="1371600"/>
            <a:ext cx="789732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0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diagram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conveys a lot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about UP...</a:t>
            </a:r>
            <a:endParaRPr b="0" lang="en-US" sz="2800" spc="-1" strike="noStrike">
              <a:latin typeface="Arial"/>
            </a:endParaRPr>
          </a:p>
          <a:p>
            <a:pPr marL="537840" indent="-537480">
              <a:lnSpc>
                <a:spcPct val="100000"/>
              </a:lnSpc>
              <a:spcBef>
                <a:spcPts val="28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workflows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(activities) are done in parallel</a:t>
            </a:r>
            <a:endParaRPr b="0" lang="en-US" sz="2800" spc="-1" strike="noStrike">
              <a:latin typeface="Arial"/>
            </a:endParaRPr>
          </a:p>
          <a:p>
            <a:pPr marL="537840" indent="-537480">
              <a:lnSpc>
                <a:spcPct val="100000"/>
              </a:lnSpc>
              <a:spcBef>
                <a:spcPts val="28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phases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 for major evolutions of the project</a:t>
            </a:r>
            <a:endParaRPr b="0" lang="en-US" sz="2800" spc="-1" strike="noStrike">
              <a:latin typeface="Arial"/>
            </a:endParaRPr>
          </a:p>
          <a:p>
            <a:pPr marL="537840" indent="-537480">
              <a:lnSpc>
                <a:spcPct val="100000"/>
              </a:lnSpc>
              <a:spcBef>
                <a:spcPts val="28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iterations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within each phase, as needed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11280" y="260280"/>
            <a:ext cx="7882920" cy="8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Activities in Software Development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11280" y="1191960"/>
            <a:ext cx="7882920" cy="49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444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 necessarily in the order they are performed.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                                      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                                      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                                      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                                    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Characteristics of UP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57200" y="1155240"/>
            <a:ext cx="8229240" cy="55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180720" indent="-18036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Arial"/>
              </a:rPr>
              <a:t>Time-boxed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iterations</a:t>
            </a:r>
            <a:endParaRPr b="0" lang="en-US" sz="2200" spc="-1" strike="noStrike">
              <a:latin typeface="Arial"/>
            </a:endParaRPr>
          </a:p>
          <a:p>
            <a:pPr marL="180720" indent="-18036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Arial"/>
              </a:rPr>
              <a:t>Plan based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, but adapts to change</a:t>
            </a:r>
            <a:endParaRPr b="0" lang="en-US" sz="2200" spc="-1" strike="noStrike">
              <a:latin typeface="Arial"/>
            </a:endParaRPr>
          </a:p>
          <a:p>
            <a:pPr marL="180720" indent="-18036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</a:rPr>
              <a:t>Architecture centric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200" spc="-1" strike="noStrike">
              <a:latin typeface="Arial"/>
            </a:endParaRPr>
          </a:p>
          <a:p>
            <a:pPr marL="180720" indent="-18036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Identify </a:t>
            </a:r>
            <a:r>
              <a:rPr b="1" lang="en-US" sz="2200" spc="-1" strike="noStrike">
                <a:solidFill>
                  <a:srgbClr val="000080"/>
                </a:solidFill>
                <a:latin typeface="Arial"/>
              </a:rPr>
              <a:t>risks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&amp; address them </a:t>
            </a:r>
            <a:r>
              <a:rPr b="1" lang="en-US" sz="2200" spc="-1" strike="noStrike">
                <a:solidFill>
                  <a:srgbClr val="000080"/>
                </a:solidFill>
                <a:latin typeface="Arial"/>
              </a:rPr>
              <a:t>early</a:t>
            </a:r>
            <a:endParaRPr b="0" lang="en-US" sz="2200" spc="-1" strike="noStrike">
              <a:latin typeface="Arial"/>
            </a:endParaRPr>
          </a:p>
          <a:p>
            <a:pPr marL="180720" indent="-18036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Order requirements based on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</a:rPr>
              <a:t>business value, architecture,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&amp;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</a:rPr>
              <a:t>risk</a:t>
            </a:r>
            <a:endParaRPr b="0" lang="en-US" sz="2200" spc="-1" strike="noStrike">
              <a:latin typeface="Arial"/>
            </a:endParaRPr>
          </a:p>
          <a:p>
            <a:pPr lvl="1" marL="637920" indent="-2282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handle risky requirements early</a:t>
            </a:r>
            <a:endParaRPr b="0" lang="en-US" sz="2200" spc="-1" strike="noStrike">
              <a:latin typeface="Arial"/>
            </a:endParaRPr>
          </a:p>
          <a:p>
            <a:pPr lvl="1" marL="637920" indent="-2282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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implement requirements that have big impact on the architecture </a:t>
            </a:r>
            <a:endParaRPr b="0" lang="en-US" sz="2200" spc="-1" strike="noStrike">
              <a:latin typeface="Arial"/>
            </a:endParaRPr>
          </a:p>
          <a:p>
            <a:pPr marL="180720" indent="-18036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UP is a "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</a:rPr>
              <a:t>framework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" for a process -- tailor it to your project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180720"/>
                <a:tab algn="l" pos="195120"/>
                <a:tab algn="l" pos="553680"/>
                <a:tab algn="l" pos="914400"/>
                <a:tab algn="l" pos="1271520"/>
                <a:tab algn="l" pos="1630080"/>
                <a:tab algn="l" pos="1989000"/>
                <a:tab algn="l" pos="2347560"/>
                <a:tab algn="l" pos="2706480"/>
                <a:tab algn="l" pos="3065400"/>
                <a:tab algn="l" pos="3429000"/>
                <a:tab algn="l" pos="3782880"/>
                <a:tab algn="l" pos="4141440"/>
                <a:tab algn="l" pos="4500360"/>
                <a:tab algn="l" pos="4859280"/>
                <a:tab algn="l" pos="5217840"/>
                <a:tab algn="l" pos="5576760"/>
                <a:tab algn="l" pos="5935320"/>
                <a:tab algn="l" pos="6294240"/>
                <a:tab algn="l" pos="6653160"/>
                <a:tab algn="l" pos="701172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UP is covered in SKE 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Software Spec and Design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course.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11280" y="260280"/>
            <a:ext cx="7890840" cy="83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Agile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611280" y="1191960"/>
            <a:ext cx="7890840" cy="49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Agile is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not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 software process</a:t>
            </a: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Agile is a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mindset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collection of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values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and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practices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that reflect those values.</a:t>
            </a: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Agile &amp; Scrum are covered later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611280" y="259920"/>
            <a:ext cx="7905240" cy="84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What About </a:t>
            </a:r>
            <a:r>
              <a:rPr b="0" lang="en-US" sz="3200" spc="-1" strike="noStrike" u="sng">
                <a:solidFill>
                  <a:srgbClr val="333399"/>
                </a:solidFill>
                <a:uFillTx/>
                <a:latin typeface="Arial"/>
              </a:rPr>
              <a:t>Individual</a:t>
            </a: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 Process?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11280" y="1191960"/>
            <a:ext cx="7905240" cy="493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24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This is a course about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individual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process.</a:t>
            </a:r>
            <a:endParaRPr b="0" lang="en-US" sz="2800" spc="-1" strike="noStrike">
              <a:latin typeface="Arial"/>
            </a:endParaRPr>
          </a:p>
          <a:p>
            <a:pPr marL="342720" indent="-3124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248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What is that?</a:t>
            </a:r>
            <a:endParaRPr b="0" lang="en-US" sz="2800" spc="-1" strike="noStrike">
              <a:latin typeface="Arial"/>
            </a:endParaRPr>
          </a:p>
          <a:p>
            <a:pPr marL="342720" indent="-3124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24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24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124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611280" y="18864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The Individual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525840" y="2179800"/>
            <a:ext cx="1371240" cy="698040"/>
          </a:xfrm>
          <a:custGeom>
            <a:avLst/>
            <a:gdLst/>
            <a:ahLst/>
            <a:rect l="l" t="t" r="r" b="b"/>
            <a:pathLst>
              <a:path w="3812" h="1942">
                <a:moveTo>
                  <a:pt x="0" y="0"/>
                </a:moveTo>
                <a:lnTo>
                  <a:pt x="2858" y="0"/>
                </a:lnTo>
                <a:lnTo>
                  <a:pt x="3811" y="970"/>
                </a:lnTo>
                <a:lnTo>
                  <a:pt x="2858" y="1941"/>
                </a:lnTo>
                <a:lnTo>
                  <a:pt x="0" y="1941"/>
                </a:lnTo>
                <a:lnTo>
                  <a:pt x="952" y="970"/>
                </a:lnTo>
                <a:lnTo>
                  <a:pt x="0" y="0"/>
                </a:lnTo>
              </a:path>
            </a:pathLst>
          </a:custGeom>
          <a:solidFill>
            <a:srgbClr val="99ccff"/>
          </a:solidFill>
          <a:ln cap="sq"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93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Lucida Sans Unicode"/>
              </a:rPr>
              <a:t>Activity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42" name="Group 3"/>
          <p:cNvGrpSpPr/>
          <p:nvPr/>
        </p:nvGrpSpPr>
        <p:grpSpPr>
          <a:xfrm>
            <a:off x="2751120" y="4270320"/>
            <a:ext cx="439560" cy="744120"/>
            <a:chOff x="2751120" y="4270320"/>
            <a:chExt cx="439560" cy="744120"/>
          </a:xfrm>
        </p:grpSpPr>
        <p:sp>
          <p:nvSpPr>
            <p:cNvPr id="243" name="CustomShape 4"/>
            <p:cNvSpPr/>
            <p:nvPr/>
          </p:nvSpPr>
          <p:spPr>
            <a:xfrm>
              <a:off x="2752560" y="4270320"/>
              <a:ext cx="287280" cy="286920"/>
            </a:xfrm>
            <a:prstGeom prst="ellipse">
              <a:avLst/>
            </a:prstGeom>
            <a:solidFill>
              <a:srgbClr val="00e4a8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5"/>
            <p:cNvSpPr/>
            <p:nvPr/>
          </p:nvSpPr>
          <p:spPr>
            <a:xfrm>
              <a:off x="2751120" y="4575240"/>
              <a:ext cx="439560" cy="439200"/>
            </a:xfrm>
            <a:custGeom>
              <a:avLst/>
              <a:gdLst/>
              <a:ahLst/>
              <a:rect l="l" t="t" r="r" b="b"/>
              <a:pathLst>
                <a:path w="1224" h="1223">
                  <a:moveTo>
                    <a:pt x="918" y="0"/>
                  </a:moveTo>
                  <a:lnTo>
                    <a:pt x="0" y="0"/>
                  </a:lnTo>
                  <a:lnTo>
                    <a:pt x="306" y="1222"/>
                  </a:lnTo>
                  <a:lnTo>
                    <a:pt x="1223" y="1222"/>
                  </a:lnTo>
                  <a:lnTo>
                    <a:pt x="918" y="0"/>
                  </a:lnTo>
                </a:path>
              </a:pathLst>
            </a:custGeom>
            <a:solidFill>
              <a:srgbClr val="00e4a8"/>
            </a:solidFill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5" name="CustomShape 6"/>
          <p:cNvSpPr/>
          <p:nvPr/>
        </p:nvSpPr>
        <p:spPr>
          <a:xfrm>
            <a:off x="2481120" y="5025960"/>
            <a:ext cx="99036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Role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6" name="Line 7"/>
          <p:cNvSpPr/>
          <p:nvPr/>
        </p:nvSpPr>
        <p:spPr>
          <a:xfrm flipV="1">
            <a:off x="3171960" y="3951000"/>
            <a:ext cx="758520" cy="5540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8"/>
          <p:cNvSpPr/>
          <p:nvPr/>
        </p:nvSpPr>
        <p:spPr>
          <a:xfrm>
            <a:off x="1079640" y="2940120"/>
            <a:ext cx="914040" cy="112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Use Case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Main Scenaria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1.....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2.....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3.....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Arial"/>
              </a:rPr>
              <a:t>Extensions: ...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48" name="Line 9"/>
          <p:cNvSpPr/>
          <p:nvPr/>
        </p:nvSpPr>
        <p:spPr>
          <a:xfrm>
            <a:off x="4203720" y="2911320"/>
            <a:ext cx="1440" cy="56376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1935000" y="3154320"/>
            <a:ext cx="807840" cy="1142640"/>
          </a:xfrm>
          <a:prstGeom prst="rect">
            <a:avLst/>
          </a:prstGeom>
          <a:ln cap="sq" w="9360">
            <a:solidFill>
              <a:srgbClr val="333399"/>
            </a:solidFill>
            <a:miter/>
          </a:ln>
        </p:spPr>
      </p:pic>
      <p:sp>
        <p:nvSpPr>
          <p:cNvPr id="250" name="CustomShape 10"/>
          <p:cNvSpPr/>
          <p:nvPr/>
        </p:nvSpPr>
        <p:spPr>
          <a:xfrm>
            <a:off x="639720" y="4861080"/>
            <a:ext cx="1463400" cy="97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Guidance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Standards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Templates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11"/>
          <p:cNvSpPr/>
          <p:nvPr/>
        </p:nvSpPr>
        <p:spPr>
          <a:xfrm>
            <a:off x="3726000" y="3438360"/>
            <a:ext cx="96588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Task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2" name="Line 12"/>
          <p:cNvSpPr/>
          <p:nvPr/>
        </p:nvSpPr>
        <p:spPr>
          <a:xfrm flipH="1">
            <a:off x="2185560" y="4846680"/>
            <a:ext cx="406440" cy="274680"/>
          </a:xfrm>
          <a:prstGeom prst="line">
            <a:avLst/>
          </a:prstGeom>
          <a:ln w="936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3"/>
          <p:cNvSpPr/>
          <p:nvPr/>
        </p:nvSpPr>
        <p:spPr>
          <a:xfrm>
            <a:off x="639720" y="1189080"/>
            <a:ext cx="7772040" cy="942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People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apply a process, use tools, technology, &amp; guidance, to create the work products.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4" name="Line 14"/>
          <p:cNvSpPr/>
          <p:nvPr/>
        </p:nvSpPr>
        <p:spPr>
          <a:xfrm>
            <a:off x="2835360" y="3746520"/>
            <a:ext cx="87768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5"/>
          <p:cNvSpPr/>
          <p:nvPr/>
        </p:nvSpPr>
        <p:spPr>
          <a:xfrm>
            <a:off x="4754520" y="3657600"/>
            <a:ext cx="1008000" cy="1440"/>
          </a:xfrm>
          <a:prstGeom prst="line">
            <a:avLst/>
          </a:prstGeom>
          <a:ln cap="sq" w="936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16"/>
          <p:cNvSpPr/>
          <p:nvPr/>
        </p:nvSpPr>
        <p:spPr>
          <a:xfrm>
            <a:off x="5764320" y="3292560"/>
            <a:ext cx="1460160" cy="85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Work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24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Product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3668760" y="4664160"/>
            <a:ext cx="1634760" cy="1096560"/>
          </a:xfrm>
          <a:prstGeom prst="rect">
            <a:avLst/>
          </a:prstGeom>
          <a:ln>
            <a:noFill/>
          </a:ln>
        </p:spPr>
      </p:pic>
      <p:sp>
        <p:nvSpPr>
          <p:cNvPr id="258" name="CustomShape 17"/>
          <p:cNvSpPr/>
          <p:nvPr/>
        </p:nvSpPr>
        <p:spPr>
          <a:xfrm>
            <a:off x="4132440" y="3125880"/>
            <a:ext cx="44064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*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9" name="CustomShape 18"/>
          <p:cNvSpPr/>
          <p:nvPr/>
        </p:nvSpPr>
        <p:spPr>
          <a:xfrm>
            <a:off x="3913200" y="5772240"/>
            <a:ext cx="990360" cy="4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Tools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0" name="CustomShape 19"/>
          <p:cNvSpPr/>
          <p:nvPr/>
        </p:nvSpPr>
        <p:spPr>
          <a:xfrm>
            <a:off x="1935000" y="3703680"/>
            <a:ext cx="91404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Problem of Teaching Software Process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85560" indent="-33948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We learn on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small, one-semester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projects.</a:t>
            </a:r>
            <a:endParaRPr b="0" lang="en-US" sz="2400" spc="-1" strike="noStrike">
              <a:latin typeface="Arial"/>
            </a:endParaRPr>
          </a:p>
          <a:p>
            <a:pPr marL="385560" indent="-33948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Projects often succeed based on heroic effort or super-programmers.</a:t>
            </a:r>
            <a:endParaRPr b="0" lang="en-US" sz="2400" spc="-1" strike="noStrike">
              <a:latin typeface="Arial"/>
            </a:endParaRPr>
          </a:p>
          <a:p>
            <a:pPr marL="385560" indent="-33948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Programs aren't deployed or supported.</a:t>
            </a:r>
            <a:endParaRPr b="0" lang="en-US" sz="2400" spc="-1" strike="noStrike">
              <a:latin typeface="Arial"/>
            </a:endParaRPr>
          </a:p>
          <a:p>
            <a:pPr marL="385560" indent="-33948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We are still learning, so process seems awkward.</a:t>
            </a:r>
            <a:endParaRPr b="0" lang="en-US" sz="2400" spc="-1" strike="noStrike">
              <a:latin typeface="Arial"/>
            </a:endParaRPr>
          </a:p>
          <a:p>
            <a:pPr marL="385560" indent="-33948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We have many courses -- different environment from full-time developers</a:t>
            </a:r>
            <a:endParaRPr b="0" lang="en-US" sz="2400" spc="-1" strike="noStrike">
              <a:latin typeface="Arial"/>
            </a:endParaRPr>
          </a:p>
          <a:p>
            <a:pPr marL="385560" indent="-33948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6. Outcome is a grade, not a paycheck or bonus</a:t>
            </a:r>
            <a:endParaRPr b="0" lang="en-US" sz="2400" spc="-1" strike="noStrike">
              <a:latin typeface="Arial"/>
            </a:endParaRPr>
          </a:p>
          <a:p>
            <a:pPr marL="385560" indent="-33948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10920" y="260280"/>
            <a:ext cx="78782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Reading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10920" y="1192320"/>
            <a:ext cx="7878240" cy="49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These are highly regarded books about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Software Engineering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Each has a chapter or two on software process.</a:t>
            </a:r>
            <a:endParaRPr b="0" lang="en-US" sz="2400" spc="-1" strike="noStrike">
              <a:latin typeface="Arial"/>
            </a:endParaRPr>
          </a:p>
          <a:p>
            <a:pPr marL="214200" indent="-213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Ian Summerville,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Software Engineering,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10th Ed.</a:t>
            </a:r>
            <a:endParaRPr b="0" lang="en-US" sz="2400" spc="-1" strike="noStrike">
              <a:latin typeface="Arial"/>
            </a:endParaRPr>
          </a:p>
          <a:p>
            <a:pPr marL="214200" indent="-213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Stephen Schach,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Object-oriented &amp; Classical Software Engineering,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8th Ed.</a:t>
            </a:r>
            <a:endParaRPr b="0" lang="en-US" sz="2400" spc="-1" strike="noStrike">
              <a:latin typeface="Arial"/>
            </a:endParaRPr>
          </a:p>
          <a:p>
            <a:pPr marL="214200" indent="-21384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Roger Pressman,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Software Engineering: A Practitioner's Approach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6950160" y="2286000"/>
            <a:ext cx="1455120" cy="165852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2"/>
          <a:stretch/>
        </p:blipFill>
        <p:spPr>
          <a:xfrm>
            <a:off x="6940440" y="4114800"/>
            <a:ext cx="1471320" cy="188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610920" y="260280"/>
            <a:ext cx="787824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2"/>
          <p:cNvSpPr/>
          <p:nvPr/>
        </p:nvSpPr>
        <p:spPr>
          <a:xfrm>
            <a:off x="610920" y="1192320"/>
            <a:ext cx="7878240" cy="490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611280" y="259920"/>
            <a:ext cx="7880040" cy="8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Historical Material</a:t>
            </a: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	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611280" y="1191960"/>
            <a:ext cx="7880040" cy="49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...for the curious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64680" y="260280"/>
            <a:ext cx="841176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Original Syllabus: Personal Software Process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206600" y="1371600"/>
            <a:ext cx="4554000" cy="46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Step-by-step course to build a personal process for:</a:t>
            </a:r>
            <a:endParaRPr b="0" lang="en-US" sz="2400" spc="-1" strike="noStrike">
              <a:latin typeface="Arial"/>
            </a:endParaRPr>
          </a:p>
          <a:p>
            <a:pPr marL="342720" indent="-309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planning</a:t>
            </a:r>
            <a:endParaRPr b="0" lang="en-US" sz="2400" spc="-1" strike="noStrike">
              <a:latin typeface="Arial"/>
            </a:endParaRPr>
          </a:p>
          <a:p>
            <a:pPr marL="342720" indent="-309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defect tracking</a:t>
            </a:r>
            <a:endParaRPr b="0" lang="en-US" sz="2400" spc="-1" strike="noStrike">
              <a:latin typeface="Arial"/>
            </a:endParaRPr>
          </a:p>
          <a:p>
            <a:pPr marL="342720" indent="-309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estimation </a:t>
            </a:r>
            <a:endParaRPr b="0" lang="en-US" sz="2400" spc="-1" strike="noStrike">
              <a:latin typeface="Arial"/>
            </a:endParaRPr>
          </a:p>
          <a:p>
            <a:pPr marL="342720" indent="-309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measuring quality &amp; efficiency</a:t>
            </a:r>
            <a:endParaRPr b="0" lang="en-US" sz="2400" spc="-1" strike="noStrike">
              <a:latin typeface="Arial"/>
            </a:endParaRPr>
          </a:p>
          <a:p>
            <a:pPr marL="342720" indent="-309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evaluation</a:t>
            </a:r>
            <a:endParaRPr b="0" lang="en-US" sz="2400" spc="-1" strike="noStrike">
              <a:latin typeface="Arial"/>
            </a:endParaRPr>
          </a:p>
          <a:p>
            <a:pPr marL="342720" indent="-30924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process improvement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365040" y="1371600"/>
            <a:ext cx="3600000" cy="475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Goals of PSP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Objective:  provide a disciplined process for SEs to manage their own work</a:t>
            </a:r>
            <a:endParaRPr b="0" lang="en-US" sz="2800" spc="-1" strike="noStrike">
              <a:latin typeface="Arial"/>
            </a:endParaRPr>
          </a:p>
          <a:p>
            <a:pPr marL="180720" indent="-18036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improve estimation and planning skills</a:t>
            </a:r>
            <a:endParaRPr b="0" lang="en-US" sz="2800" spc="-1" strike="noStrike">
              <a:latin typeface="Arial"/>
            </a:endParaRPr>
          </a:p>
          <a:p>
            <a:pPr marL="180720" indent="-18036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reduce defects in their products</a:t>
            </a:r>
            <a:endParaRPr b="0" lang="en-US" sz="2800" spc="-1" strike="noStrike">
              <a:latin typeface="Arial"/>
            </a:endParaRPr>
          </a:p>
          <a:p>
            <a:pPr marL="180720" indent="-18036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manage their own schedule &amp; work quality</a:t>
            </a:r>
            <a:endParaRPr b="0" lang="en-US" sz="2800" spc="-1" strike="noStrike">
              <a:latin typeface="Arial"/>
            </a:endParaRPr>
          </a:p>
          <a:p>
            <a:pPr marL="180720" indent="-18036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improve their own software process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Activities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33520" y="1569960"/>
            <a:ext cx="3733200" cy="41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63520" indent="-241200">
              <a:lnSpc>
                <a:spcPct val="100000"/>
              </a:lnSpc>
              <a:spcBef>
                <a:spcPts val="124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80"/>
                </a:solidFill>
                <a:latin typeface="Arial"/>
                <a:ea typeface="Arial"/>
              </a:rPr>
              <a:t>Creating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software involves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elicit requirements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analysis &amp; specification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design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construction &amp; testing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validation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documentation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maintenance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58480"/>
                <a:tab algn="l" pos="615600"/>
                <a:tab algn="l" pos="974520"/>
                <a:tab algn="l" pos="1333440"/>
                <a:tab algn="l" pos="1692000"/>
                <a:tab algn="l" pos="2050920"/>
                <a:tab algn="l" pos="2409480"/>
                <a:tab algn="l" pos="2768400"/>
                <a:tab algn="l" pos="3127320"/>
                <a:tab algn="l" pos="3485880"/>
                <a:tab algn="l" pos="3844800"/>
                <a:tab algn="l" pos="4203360"/>
                <a:tab algn="l" pos="4562280"/>
                <a:tab algn="l" pos="4921200"/>
                <a:tab algn="l" pos="5279760"/>
                <a:tab algn="l" pos="5638680"/>
                <a:tab algn="l" pos="5997240"/>
                <a:tab algn="l" pos="6356160"/>
                <a:tab algn="l" pos="6715080"/>
                <a:tab algn="l" pos="7073640"/>
                <a:tab algn="l" pos="74325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enhancement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572000" y="1569960"/>
            <a:ext cx="3733560" cy="3641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87280" indent="-241200">
              <a:lnSpc>
                <a:spcPct val="100000"/>
              </a:lnSpc>
              <a:spcBef>
                <a:spcPts val="124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80"/>
                </a:solidFill>
                <a:latin typeface="Arial"/>
                <a:ea typeface="Arial"/>
              </a:rPr>
              <a:t>Managing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the project involves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planning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obtaining resources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tracking progress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resolving problems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analyzing results</a:t>
            </a:r>
            <a:endParaRPr b="0" lang="en-US" sz="2000" spc="-1" strike="noStrike">
              <a:latin typeface="Arial"/>
            </a:endParaRPr>
          </a:p>
          <a:p>
            <a:pPr marL="241200" indent="-240840">
              <a:lnSpc>
                <a:spcPct val="100000"/>
              </a:lnSpc>
              <a:spcBef>
                <a:spcPts val="1247"/>
              </a:spcBef>
              <a:buClr>
                <a:srgbClr val="333399"/>
              </a:buClr>
              <a:buSzPct val="80000"/>
              <a:buFont typeface="Wingdings" charset="2"/>
              <a:buChar char=""/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closing the project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282240"/>
                <a:tab algn="l" pos="639720"/>
                <a:tab algn="l" pos="998280"/>
                <a:tab algn="l" pos="1357200"/>
                <a:tab algn="l" pos="1715760"/>
                <a:tab algn="l" pos="2074680"/>
                <a:tab algn="l" pos="2433600"/>
                <a:tab algn="l" pos="2792160"/>
                <a:tab algn="l" pos="3151080"/>
                <a:tab algn="l" pos="3509640"/>
                <a:tab algn="l" pos="3868560"/>
                <a:tab algn="l" pos="4227480"/>
                <a:tab algn="l" pos="4586040"/>
                <a:tab algn="l" pos="4944960"/>
                <a:tab algn="l" pos="5303520"/>
                <a:tab algn="l" pos="5662440"/>
                <a:tab algn="l" pos="6021360"/>
                <a:tab algn="l" pos="6379920"/>
                <a:tab algn="l" pos="6738840"/>
                <a:tab algn="l" pos="7097400"/>
                <a:tab algn="l" pos="745632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PSP progress through levels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611280" y="1371600"/>
            <a:ext cx="7921080" cy="539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[baseline]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measure time you spend on planning, design, coding, test, and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post mortem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(retrospective)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PSP0.1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measure output LOC. Add a coding standard and process improvement proposal (PIP).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 1.0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Estimate program size using level 0 data. Make a test plan.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 1.1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Add planning. Estimate time from program size.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 2.0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Add design &amp; code review. Emphasis on defect removal and prevention.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 2.1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Add design specification.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PSP 3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Apply an iterative process to PSP2.1.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10920" y="260280"/>
            <a:ext cx="791496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PSP Tools and Support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10920" y="1371600"/>
            <a:ext cx="7914960" cy="46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27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PSP emphasizes use of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scripts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forms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checklists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guide the user.  These are included in course.</a:t>
            </a:r>
            <a:endParaRPr b="0" lang="en-US" sz="2400" spc="-1" strike="noStrike">
              <a:latin typeface="Arial"/>
            </a:endParaRPr>
          </a:p>
          <a:p>
            <a:pPr marL="342720" indent="-3027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27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useful tool is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Process Dashboard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(Sourceforge).</a:t>
            </a:r>
            <a:endParaRPr b="0" lang="en-US" sz="2400" spc="-1" strike="noStrike">
              <a:latin typeface="Arial"/>
            </a:endParaRPr>
          </a:p>
          <a:p>
            <a:pPr marL="520560" indent="-5202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performs time tracking. Automates some reporting.</a:t>
            </a:r>
            <a:endParaRPr b="0" lang="en-US" sz="2400" spc="-1" strike="noStrike">
              <a:latin typeface="Arial"/>
            </a:endParaRPr>
          </a:p>
          <a:p>
            <a:pPr marL="520560" indent="-5202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includes the PSP scripts and forms, and generates reports</a:t>
            </a:r>
            <a:endParaRPr b="0" lang="en-US" sz="2400" spc="-1" strike="noStrike">
              <a:latin typeface="Arial"/>
            </a:endParaRPr>
          </a:p>
          <a:p>
            <a:pPr marL="520560" indent="-5202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ce181e"/>
                </a:solidFill>
                <a:latin typeface="Arial"/>
              </a:rPr>
              <a:t>can be used for other processes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11280" y="259920"/>
            <a:ext cx="79131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Process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611280" y="1371600"/>
            <a:ext cx="8167320" cy="192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4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Process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</a:t>
            </a:r>
            <a:endParaRPr b="0" lang="en-US" sz="2800" spc="-1" strike="noStrike">
              <a:latin typeface="Arial"/>
            </a:endParaRPr>
          </a:p>
          <a:p>
            <a:pPr marL="742680" indent="-2473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[systematic] series of actions to achieve a particular result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549360" y="3840120"/>
            <a:ext cx="792108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26800" indent="-1807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333399"/>
                </a:solidFill>
                <a:latin typeface="Arial"/>
                <a:ea typeface="Arial"/>
              </a:rPr>
              <a:t>Software process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- a method for producing software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11280" y="259920"/>
            <a:ext cx="79131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Software Process according to experts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1280" y="1371600"/>
            <a:ext cx="8167320" cy="44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A software process is a sequence of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activities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that leads to production of a software product.</a:t>
            </a:r>
            <a:endParaRPr b="0" lang="en-US" sz="2800" spc="-1" strike="noStrike">
              <a:latin typeface="Arial"/>
            </a:endParaRPr>
          </a:p>
          <a:p>
            <a:pPr marL="342720" indent="-304560" algn="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666666"/>
                </a:solidFill>
                <a:latin typeface="Arial"/>
              </a:rPr>
              <a:t>-- Ian Summerville, </a:t>
            </a:r>
            <a:r>
              <a:rPr b="0" i="1" lang="en-US" sz="2400" spc="-1" strike="noStrike">
                <a:solidFill>
                  <a:srgbClr val="666666"/>
                </a:solidFill>
                <a:latin typeface="Arial"/>
              </a:rPr>
              <a:t>Software Engineering</a:t>
            </a:r>
            <a:r>
              <a:rPr b="0" lang="en-US" sz="2400" spc="-1" strike="noStrike">
                <a:solidFill>
                  <a:srgbClr val="666666"/>
                </a:solidFill>
                <a:latin typeface="Arial"/>
              </a:rPr>
              <a:t>, 9 Ed.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...a collection of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activities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actions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and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tasks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that are performed to create [software].</a:t>
            </a:r>
            <a:endParaRPr b="0" lang="en-US" sz="2800" spc="-1" strike="noStrike">
              <a:latin typeface="Arial"/>
            </a:endParaRPr>
          </a:p>
          <a:p>
            <a:pPr marL="342720" indent="-304560" algn="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666666"/>
                </a:solidFill>
                <a:latin typeface="Arial"/>
              </a:rPr>
              <a:t>-- Roger Pressman, </a:t>
            </a:r>
            <a:br/>
            <a:r>
              <a:rPr b="0" i="1" lang="en-US" sz="2400" spc="-1" strike="noStrike">
                <a:solidFill>
                  <a:srgbClr val="666666"/>
                </a:solidFill>
                <a:latin typeface="Arial"/>
              </a:rPr>
              <a:t>Software Engineering: A Practitioner's Approach</a:t>
            </a:r>
            <a:r>
              <a:rPr b="0" lang="en-US" sz="2400" spc="-1" strike="noStrike">
                <a:solidFill>
                  <a:srgbClr val="666666"/>
                </a:solidFill>
                <a:latin typeface="Arial"/>
              </a:rPr>
              <a:t>, 7 Ed.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Do You Have a Software Process?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4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0456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What is </a:t>
            </a:r>
            <a:r>
              <a:rPr b="0" lang="en-US" sz="3200" spc="-1" strike="noStrike" u="sng">
                <a:solidFill>
                  <a:srgbClr val="ff0000"/>
                </a:solidFill>
                <a:uFillTx/>
                <a:latin typeface="Arial"/>
              </a:rPr>
              <a:t>your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 software process?</a:t>
            </a:r>
            <a:endParaRPr b="0" lang="en-US" sz="3200" spc="-1" strike="noStrike">
              <a:latin typeface="Arial"/>
            </a:endParaRPr>
          </a:p>
          <a:p>
            <a:pPr marL="342720" indent="-30456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2720" indent="-30456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(discussion)</a:t>
            </a:r>
            <a:endParaRPr b="0" lang="en-US" sz="2400" spc="-1" strike="noStrike">
              <a:latin typeface="Arial"/>
            </a:endParaRPr>
          </a:p>
          <a:p>
            <a:pPr marL="342720" indent="-30456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did you do to create:</a:t>
            </a:r>
            <a:endParaRPr b="0" lang="en-US" sz="2400" spc="-1" strike="noStrike">
              <a:latin typeface="Arial"/>
            </a:endParaRPr>
          </a:p>
          <a:p>
            <a:pPr lvl="1" marL="1466640" indent="-5518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Programming 2 project?</a:t>
            </a:r>
            <a:endParaRPr b="0" lang="en-US" sz="2400" spc="-1" strike="noStrike">
              <a:latin typeface="Arial"/>
            </a:endParaRPr>
          </a:p>
          <a:p>
            <a:pPr lvl="1" marL="1466640" indent="-55188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Exceed Camp project?</a:t>
            </a:r>
            <a:endParaRPr b="0" lang="en-US" sz="2400" spc="-1" strike="noStrike">
              <a:latin typeface="Arial"/>
            </a:endParaRPr>
          </a:p>
          <a:p>
            <a:pPr marL="342720" indent="-30456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Do You Have a Software Process?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26800" indent="-18072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Yes!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6800" indent="-180720" algn="ctr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Everyone who creates software uses a process.</a:t>
            </a:r>
            <a:endParaRPr b="0" lang="en-US" sz="2800" spc="-1" strike="noStrike">
              <a:latin typeface="Arial"/>
            </a:endParaRPr>
          </a:p>
          <a:p>
            <a:pPr marL="226800" indent="-18072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2007-10-30T08:36:36Z</dcterms:created>
  <dc:creator>James Brucker</dc:creator>
  <dc:description/>
  <dc:language>en-US</dc:language>
  <cp:lastModifiedBy/>
  <dcterms:modified xsi:type="dcterms:W3CDTF">2024-08-31T10:54:52Z</dcterms:modified>
  <cp:revision>97</cp:revision>
  <dc:subject/>
  <dc:title>Intro to Software Processes</dc:title>
</cp:coreProperties>
</file>