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7408332-678C-4D29-B09C-E29304F94B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23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51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53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55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57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59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1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3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5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7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37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8320" cy="12452040"/>
          </a:xfrm>
          <a:prstGeom prst="rect">
            <a:avLst/>
          </a:prstGeom>
        </p:spPr>
      </p:sp>
      <p:sp>
        <p:nvSpPr>
          <p:cNvPr id="271" name="CustomShape 2"/>
          <p:cNvSpPr/>
          <p:nvPr/>
        </p:nvSpPr>
        <p:spPr>
          <a:xfrm>
            <a:off x="685800" y="4343400"/>
            <a:ext cx="5444640" cy="40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8320" cy="12452040"/>
          </a:xfrm>
          <a:prstGeom prst="rect">
            <a:avLst/>
          </a:prstGeom>
        </p:spPr>
      </p:sp>
      <p:sp>
        <p:nvSpPr>
          <p:cNvPr id="273" name="CustomShape 2"/>
          <p:cNvSpPr/>
          <p:nvPr/>
        </p:nvSpPr>
        <p:spPr>
          <a:xfrm>
            <a:off x="685800" y="4343400"/>
            <a:ext cx="5444640" cy="40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75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77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8320" cy="12452040"/>
          </a:xfrm>
          <a:prstGeom prst="rect">
            <a:avLst/>
          </a:prstGeom>
        </p:spPr>
      </p:sp>
      <p:sp>
        <p:nvSpPr>
          <p:cNvPr id="279" name="CustomShape 2"/>
          <p:cNvSpPr/>
          <p:nvPr/>
        </p:nvSpPr>
        <p:spPr>
          <a:xfrm>
            <a:off x="685800" y="4343400"/>
            <a:ext cx="5444640" cy="40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8320" cy="12452040"/>
          </a:xfrm>
          <a:prstGeom prst="rect">
            <a:avLst/>
          </a:prstGeom>
        </p:spPr>
      </p:sp>
      <p:sp>
        <p:nvSpPr>
          <p:cNvPr id="281" name="CustomShape 2"/>
          <p:cNvSpPr/>
          <p:nvPr/>
        </p:nvSpPr>
        <p:spPr>
          <a:xfrm>
            <a:off x="685800" y="4343400"/>
            <a:ext cx="5444640" cy="40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39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8320" cy="12452040"/>
          </a:xfrm>
          <a:prstGeom prst="rect">
            <a:avLst/>
          </a:prstGeom>
        </p:spPr>
      </p:sp>
      <p:sp>
        <p:nvSpPr>
          <p:cNvPr id="283" name="CustomShape 2"/>
          <p:cNvSpPr/>
          <p:nvPr/>
        </p:nvSpPr>
        <p:spPr>
          <a:xfrm>
            <a:off x="685800" y="4343400"/>
            <a:ext cx="5444640" cy="40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8320" cy="12452040"/>
          </a:xfrm>
          <a:prstGeom prst="rect">
            <a:avLst/>
          </a:prstGeom>
        </p:spPr>
      </p:sp>
      <p:sp>
        <p:nvSpPr>
          <p:cNvPr id="285" name="CustomShape 2"/>
          <p:cNvSpPr/>
          <p:nvPr/>
        </p:nvSpPr>
        <p:spPr>
          <a:xfrm>
            <a:off x="685800" y="4343400"/>
            <a:ext cx="5444640" cy="40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520" cy="12450600"/>
          </a:xfrm>
          <a:prstGeom prst="rect">
            <a:avLst/>
          </a:prstGeom>
        </p:spPr>
      </p:sp>
      <p:sp>
        <p:nvSpPr>
          <p:cNvPr id="287" name="CustomShape 2"/>
          <p:cNvSpPr/>
          <p:nvPr/>
        </p:nvSpPr>
        <p:spPr>
          <a:xfrm>
            <a:off x="685800" y="4343400"/>
            <a:ext cx="5443200" cy="40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520" cy="12450600"/>
          </a:xfrm>
          <a:prstGeom prst="rect">
            <a:avLst/>
          </a:prstGeom>
        </p:spPr>
      </p:sp>
      <p:sp>
        <p:nvSpPr>
          <p:cNvPr id="289" name="CustomShape 2"/>
          <p:cNvSpPr/>
          <p:nvPr/>
        </p:nvSpPr>
        <p:spPr>
          <a:xfrm>
            <a:off x="685800" y="4343400"/>
            <a:ext cx="5443200" cy="40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520" cy="12450600"/>
          </a:xfrm>
          <a:prstGeom prst="rect">
            <a:avLst/>
          </a:prstGeom>
        </p:spPr>
      </p:sp>
      <p:sp>
        <p:nvSpPr>
          <p:cNvPr id="291" name="CustomShape 2"/>
          <p:cNvSpPr/>
          <p:nvPr/>
        </p:nvSpPr>
        <p:spPr>
          <a:xfrm>
            <a:off x="685800" y="4343400"/>
            <a:ext cx="5443200" cy="40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2560" cy="3409560"/>
          </a:xfrm>
          <a:prstGeom prst="rect">
            <a:avLst/>
          </a:prstGeom>
        </p:spPr>
      </p:sp>
      <p:sp>
        <p:nvSpPr>
          <p:cNvPr id="293" name="CustomShape 2"/>
          <p:cNvSpPr/>
          <p:nvPr/>
        </p:nvSpPr>
        <p:spPr>
          <a:xfrm>
            <a:off x="914400" y="4343400"/>
            <a:ext cx="50097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1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3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5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7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480" cy="12463200"/>
          </a:xfrm>
          <a:prstGeom prst="rect">
            <a:avLst/>
          </a:prstGeom>
        </p:spPr>
      </p:sp>
      <p:sp>
        <p:nvSpPr>
          <p:cNvPr id="249" name="CustomShape 2"/>
          <p:cNvSpPr/>
          <p:nvPr/>
        </p:nvSpPr>
        <p:spPr>
          <a:xfrm>
            <a:off x="685800" y="4343400"/>
            <a:ext cx="5455800" cy="40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628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640" y="3697920"/>
            <a:ext cx="785628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464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0052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30720" y="140004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87160" y="140004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4640" y="369792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30720" y="369792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87160" y="369792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856280" cy="43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628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855920" cy="370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464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856280" cy="43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0052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74640" y="3697920"/>
            <a:ext cx="785628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628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4640" y="3697920"/>
            <a:ext cx="785628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464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0052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30720" y="140004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87160" y="140004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74640" y="369792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30720" y="369792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87160" y="3697920"/>
            <a:ext cx="252936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628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855920" cy="370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64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43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00520" y="369792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0520" y="1400040"/>
            <a:ext cx="383364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4640" y="3697920"/>
            <a:ext cx="7856280" cy="209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43480" cy="987120"/>
            <a:chOff x="0" y="2438280"/>
            <a:chExt cx="8943480" cy="9871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45840" cy="409320"/>
              <a:chOff x="290520" y="2546280"/>
              <a:chExt cx="645840" cy="409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72600" cy="4093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63160" cy="40932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72480" cy="409320"/>
              <a:chOff x="414360" y="2968560"/>
              <a:chExt cx="672480" cy="4093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560" cy="4093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03480" cy="40932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495000" cy="3571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87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8720"/>
              <a:ext cx="862740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60840" cy="987120"/>
            <a:chOff x="189000" y="368280"/>
            <a:chExt cx="8160840" cy="9871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8712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608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920" cy="7999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6280" cy="4398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446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Should be Easy to Read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4280" y="1399680"/>
            <a:ext cx="828648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Instead of:</a:t>
            </a:r>
            <a:endParaRPr b="0" lang="en-US" sz="28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(request,'template.html',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{'question': "who are you?", ...}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add an </a:t>
            </a:r>
            <a:r>
              <a:rPr b="1" i="1" lang="en-US" sz="2800" spc="-1" strike="noStrike">
                <a:solidFill>
                  <a:srgbClr val="ff0000"/>
                </a:solidFill>
                <a:latin typeface="Courier New"/>
                <a:ea typeface="Arial"/>
              </a:rPr>
              <a:t>explanatory variable</a:t>
            </a:r>
            <a:endParaRPr b="0" lang="en-US" sz="28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= {'question': "who are you?"}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render(request, 'template.html',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1280" y="274320"/>
            <a:ext cx="789084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 a "view" what is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4640" y="1109160"/>
            <a:ext cx="80118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Django "view" function looks like this:</a:t>
            </a: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4640" y="1797120"/>
            <a:ext cx="8046720" cy="440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HttpRequest,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request: HttpRequest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HttpResponse(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1280" y="274320"/>
            <a:ext cx="789084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HttpResponse?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4640" y="1109160"/>
            <a:ext cx="80118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What does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HttpResponse represent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74640" y="1833480"/>
            <a:ext cx="8046720" cy="400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HttpResponse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URL Dispatching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74280" y="1039320"/>
            <a:ext cx="789120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"app" can have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urls.py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match request URLs and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dispatch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them to a "view".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74640" y="1906560"/>
            <a:ext cx="7891200" cy="466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django.urls import path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app_name is used to define a namespace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(used for "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 mapping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app_name = 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question_id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&gt;/',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vote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Dispatch these 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4280" y="1399680"/>
            <a:ext cx="7891200" cy="22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spcAft>
                <a:spcPts val="848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Which 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would handle each of these requests?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1) http://localhost:8000/polls/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2) http://localhost:8000/polls/4/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3) http://localhost:8000/polls/8/vote?username=nok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4) http://localhost:8000/polls/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8/vote/summary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31880" y="3749760"/>
            <a:ext cx="7891200" cy="264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URL mapping for /polls/ app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path('&lt;int:question_id&gt;/',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voting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74280" y="1292040"/>
            <a:ext cx="789120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Inside html template, we want to insert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URL of a 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add a link to the polls index page.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07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to "build" a URL inside a template?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39720" y="2658960"/>
            <a:ext cx="7891200" cy="283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BAD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DejaVu Sans"/>
              </a:rPr>
              <a:t>&lt;a href="/polls/index"&gt;Back to Polls index&lt;/a&gt;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GOOD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'polls:index'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%}"&gt;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Back to Polls index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Notice that {%...%} is processed even inside "..."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731880" y="5487840"/>
            <a:ext cx="777204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Why is the 2nd code better than the 1st code?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011320" y="5067360"/>
            <a:ext cx="182844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4664160" y="5067360"/>
            <a:ext cx="182844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 flipV="1">
            <a:off x="3200400" y="4525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8"/>
          <p:cNvSpPr/>
          <p:nvPr/>
        </p:nvSpPr>
        <p:spPr>
          <a:xfrm flipH="1" flipV="1">
            <a:off x="4532400" y="4525920"/>
            <a:ext cx="61416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4280" y="1292400"/>
            <a:ext cx="78912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 view URL requires parameters, include them in the {% url %} code.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39720" y="2658960"/>
            <a:ext cx="7891200" cy="283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&lt;!-- question details template --&gt;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'polls:voting'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4 %}"&gt;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 for Poll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31880" y="5487840"/>
            <a:ext cx="777204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2190600" y="3843360"/>
            <a:ext cx="182844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4232160" y="3843360"/>
            <a:ext cx="182844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Line 7"/>
          <p:cNvSpPr/>
          <p:nvPr/>
        </p:nvSpPr>
        <p:spPr>
          <a:xfrm flipV="1">
            <a:off x="3200400" y="3301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8"/>
          <p:cNvSpPr/>
          <p:nvPr/>
        </p:nvSpPr>
        <p:spPr>
          <a:xfrm flipH="1" flipV="1">
            <a:off x="4532400" y="3301920"/>
            <a:ext cx="61416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9"/>
          <p:cNvSpPr/>
          <p:nvPr/>
        </p:nvSpPr>
        <p:spPr>
          <a:xfrm flipH="1" flipV="1">
            <a:off x="5576400" y="3298320"/>
            <a:ext cx="614520" cy="69084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4280" y="1292040"/>
            <a:ext cx="789120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Sometimes a view controller wants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user to a different URL.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57200" y="2363760"/>
            <a:ext cx="8172000" cy="312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TODO save the vote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Show all votes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_____Redirect to polls/{id}/results_________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return ???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57200" y="5640480"/>
            <a:ext cx="667512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How to </a:t>
            </a:r>
            <a:r>
              <a:rPr b="1" lang="en-US" sz="2000" spc="-1" strike="noStrike" u="sng">
                <a:solidFill>
                  <a:srgbClr val="ff0000"/>
                </a:solidFill>
                <a:uFillTx/>
                <a:latin typeface="Courier New"/>
                <a:ea typeface="DejaVu Sans"/>
              </a:rPr>
              <a:t>redirect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the browser to this page?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Line 5"/>
          <p:cNvSpPr/>
          <p:nvPr/>
        </p:nvSpPr>
        <p:spPr>
          <a:xfrm flipV="1">
            <a:off x="3200400" y="4930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reverse() for 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4280" y="1292040"/>
            <a:ext cx="789120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uses info from the urls.py files to construct the URL the user should go 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363760"/>
            <a:ext cx="8172000" cy="293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## TODO get user's choice and add +1 to votes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Redirect browser to page of vote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HttpResponseRedirect(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reverse('</a:t>
            </a:r>
            <a:r>
              <a:rPr b="1" lang="en-US" sz="2000" spc="-1" strike="noStrike">
                <a:solidFill>
                  <a:srgbClr val="800000"/>
                </a:solidFill>
                <a:latin typeface="Courier New"/>
                <a:ea typeface="DejaVu Sans"/>
              </a:rPr>
              <a:t>polls:results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',args=(q.id,) )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863640" y="5761080"/>
            <a:ext cx="6675120" cy="57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Get the URL that matches the named route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Line 5"/>
          <p:cNvSpPr/>
          <p:nvPr/>
        </p:nvSpPr>
        <p:spPr>
          <a:xfrm flipV="1">
            <a:off x="2193840" y="509436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Thorough Testing is Needed!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4280" y="1399680"/>
            <a:ext cx="78912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Python code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interpretted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is no compiler to catch errors (as in Java).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So, you need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test every path of execution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NameError at /polls/1/vote/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name 'reverse' is not defined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Programmer forgot (in views.py):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from django.urls import reverse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this error is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not detected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until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reverse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() is encountered at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run-time.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2360" y="1189080"/>
            <a:ext cx="789120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Python function can accept arguments without specifying the actual argument names.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5040" y="2217600"/>
            <a:ext cx="8321400" cy="29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fun(*args, **kwargs):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print("Positional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print(x)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print("Named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kwargs: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print(f"{key} =", kwargs[key])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fun(5, "second", today="5/9/2023", size=10)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81160" y="5229360"/>
            <a:ext cx="874512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contains positional arguments.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**kwargs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dictionary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named arguments (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ey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ord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and values.  The names can be anything.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All Frameworks must do this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4640" y="1189080"/>
            <a:ext cx="8011800" cy="46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web apps need a way to: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Include links to other app URLs in an HTML page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Amazon products page has links to each product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Redirect user to another page in our app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After add item to cart, redirect to view_cart page.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Issue: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How to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inject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the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correct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URLs, without hardcoding them?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Django's Solution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4640" y="1189080"/>
            <a:ext cx="801180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web apps need a way to: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Include link to other URLs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 an HTML template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{% url 'app_name:view_name' args %}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Redirect user to another page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 a view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HttpResponseRedirect( 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reverse('app_name:view_name',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args=(...)))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Rationale: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Make "apps" reusable by providing a naming of URL mappings at the app level, e.g.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polls:results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".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865640" cy="8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4640" y="1399680"/>
            <a:ext cx="786564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is used to request a web resource, such as a web page.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/polls/1/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30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What is POST used for?</a:t>
            </a:r>
            <a:endParaRPr b="0" lang="en-US" sz="2400" spc="-1" strike="noStrike">
              <a:latin typeface="Arial"/>
            </a:endParaRPr>
          </a:p>
          <a:p>
            <a:pPr marL="342720" indent="-33300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Semantic meaning of POST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1. Send data to the application, such as from a form.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Your name: &lt;input type="text"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name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="username" /&gt; 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&lt;p&gt;some text&lt;/p&gt;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&lt;br /&gt;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2. 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create a resource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on the server.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1280" y="259920"/>
            <a:ext cx="7865640" cy="8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One view for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both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4640" y="1292400"/>
            <a:ext cx="7865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view can handle both.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request.method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determine which method.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57200" y="2530440"/>
            <a:ext cx="8172000" cy="387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'GET':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render and return the details template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elif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'POST':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handle user's vote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= request.POST['choice']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after a POST, always redirect somewhere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redirect('polls:results', args=(...))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Exploring Models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12360" y="1185840"/>
            <a:ext cx="78912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Django to start an interactive Python shell.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described in Tutorial part 2.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14440" y="2193840"/>
            <a:ext cx="8172000" cy="276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manage.py shell  </a:t>
            </a:r>
            <a:r>
              <a:rPr b="1" lang="en-US" sz="2000" spc="-1" strike="noStrike">
                <a:solidFill>
                  <a:srgbClr val="808080"/>
                </a:solidFill>
                <a:latin typeface="Courier New"/>
                <a:ea typeface="DejaVu Sans"/>
              </a:rPr>
              <a:t>[ -i python 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from polls.models import Question, Choice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 = Question.objects.get(id=1)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q.question_text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"What is your favorite programming language?"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choices = q.choice_set.all(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520560" y="5300640"/>
            <a:ext cx="789120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should know how to use the Django shell.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60280"/>
            <a:ext cx="7859160" cy="8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Domain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4280" y="1399680"/>
            <a:ext cx="7859520" cy="44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model of the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concepts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are important to your "model" for the "domain" of your application.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"Domain Model" for KU Polls includes: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Question 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Choice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votes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60280"/>
            <a:ext cx="7859160" cy="8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KU Polls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44600" y="1498680"/>
            <a:ext cx="8151480" cy="426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Try out Persistence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11280" y="1095480"/>
            <a:ext cx="789084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persistence operations: save(), get(), delete()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200" y="1736640"/>
            <a:ext cx="8172000" cy="45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ngsana New"/>
              </a:rPr>
              <a:t>&gt;&gt;&gt; c = Choice(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choice_text = 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Fortran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c.votes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Foreign Key.  You have to find this separately.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c.question_id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c.save()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for choice in q.choice_set.all():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...     print(choice)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Now the output includes "Fortran"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TODO: delete "Pascal" from poll. First, find 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pascal = q.choice_set.get(choice_text="Pascal")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pascal.delete()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Persistence Operations: CRUD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4640" y="1400040"/>
            <a:ext cx="7880040" cy="44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Persistence Frameworks provide a way to...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36400" indent="-536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Create (save)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entity to the database</a:t>
            </a:r>
            <a:endParaRPr b="0" lang="en-US" sz="2400" spc="-1" strike="noStrike">
              <a:latin typeface="Arial"/>
            </a:endParaRPr>
          </a:p>
          <a:p>
            <a:pPr marL="536400" indent="-536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object, by id or by field value (query)</a:t>
            </a:r>
            <a:endParaRPr b="0" lang="en-US" sz="2400" spc="-1" strike="noStrike">
              <a:latin typeface="Arial"/>
            </a:endParaRPr>
          </a:p>
          <a:p>
            <a:pPr marL="536400" indent="-536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all objects</a:t>
            </a:r>
            <a:endParaRPr b="0" lang="en-US" sz="2400" spc="-1" strike="noStrike">
              <a:latin typeface="Arial"/>
            </a:endParaRPr>
          </a:p>
          <a:p>
            <a:pPr marL="536400" indent="-536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 data in database</a:t>
            </a:r>
            <a:endParaRPr b="0" lang="en-US" sz="2400" spc="-1" strike="noStrike">
              <a:latin typeface="Arial"/>
            </a:endParaRPr>
          </a:p>
          <a:p>
            <a:pPr marL="536400" indent="-536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entity (object) from database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does Django do these?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4640" y="1400040"/>
            <a:ext cx="7880040" cy="44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Unit Tests extend TestCase class.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public class QuestionModelTest(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TestCase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):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test_create_question(self):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question = Question(question_text="this is a test")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self.assert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193840" y="4754520"/>
            <a:ext cx="6638760" cy="17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Wrong Name! </a:t>
            </a:r>
            <a:br/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Tutorial, name is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QuestionModel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".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 should be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xxxTest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 (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no "s"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)!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Don't use plural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for your test classes.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Line 4"/>
          <p:cNvSpPr/>
          <p:nvPr/>
        </p:nvSpPr>
        <p:spPr>
          <a:xfrm flipH="1" flipV="1">
            <a:off x="6195600" y="2630520"/>
            <a:ext cx="2055960" cy="2238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12360" y="1188720"/>
            <a:ext cx="789120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help for many Django methods looks like this: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49280" y="1828800"/>
            <a:ext cx="832140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Question.objects.create(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**kwargs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57200" y="3840120"/>
            <a:ext cx="804348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poll = Question.objects.create(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name="Who will be next U.S. president?",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pub_date=timezone.now()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12720" y="2925720"/>
            <a:ext cx="789120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0744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means the create() method accepts any arguments,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such as: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a django.test.TestCase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4640" y="1399680"/>
            <a:ext cx="7880040" cy="50004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from django.test import TestCase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help(TestCase)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class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TestCase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(TransactionTestCase)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Method resolution order: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TestCase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TransactionTestCase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SimpleTestCase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unittest.case.TestCase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builtins.object</a:t>
            </a:r>
            <a:endParaRPr b="0" lang="en-US" sz="22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Running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74640" y="1400040"/>
            <a:ext cx="7880040" cy="44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python manage.py test polls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Criticisms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537840" indent="-53748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test code is in same directory as production code.</a:t>
            </a:r>
            <a:endParaRPr b="0" lang="en-US" sz="2400" spc="-1" strike="noStrike">
              <a:latin typeface="Arial"/>
            </a:endParaRPr>
          </a:p>
          <a:p>
            <a:pPr marL="537840" indent="-53748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Should have separate "test" files for each target, don't bundle them into one file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(tests.py)</a:t>
            </a:r>
            <a:endParaRPr b="0" lang="en-US" sz="2400" spc="-1" strike="noStrike">
              <a:latin typeface="Arial"/>
            </a:endParaRPr>
          </a:p>
          <a:p>
            <a:pPr marL="537840" indent="-53748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tests.py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poor name.  Test what?  Don't use plural (no "s")!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0920" y="260280"/>
            <a:ext cx="7878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Design: Low Coupling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74640" y="1399680"/>
            <a:ext cx="7878600" cy="44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Good software design strives for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low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Especially,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no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between unrelated parts.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What features of Django reduce coupling?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 Django divides a project into self-contained "apps"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 {% url 'name' %} reduces coupling between URLS and templates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 ???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10920" y="260280"/>
            <a:ext cx="7878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Design: Portability and Reuse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74640" y="1399680"/>
            <a:ext cx="7878600" cy="44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Good software design enables portability and code reuse.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framework itself is both portable and reusable (we use it to create our own web app)!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does Django enable us to move or reuse our own web application code?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10920" y="260280"/>
            <a:ext cx="7878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and Git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400040"/>
            <a:ext cx="8229240" cy="48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commit your Django project to Git,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files should you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not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 commit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  Add them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.gitignore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  If you don't know what to put in .gitignore, create a repo on Github and ask Github to create a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.gitignore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file for you.</a:t>
            </a:r>
            <a:endParaRPr b="0" lang="en-US" sz="2400" spc="-1" strike="noStrike">
              <a:latin typeface="Arial"/>
            </a:endParaRPr>
          </a:p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*.pyc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 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*.py[cod]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?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10920" y="260280"/>
            <a:ext cx="7860960" cy="8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Is Django a Web Server?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4280" y="1399680"/>
            <a:ext cx="7860960" cy="44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[  ] Yes</a:t>
            </a:r>
            <a:endParaRPr b="0" lang="en-US" sz="32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[  ] No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10920" y="260280"/>
            <a:ext cx="7860960" cy="8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is Not a Web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736640" y="5616720"/>
            <a:ext cx="237780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Developer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57200" y="2492280"/>
            <a:ext cx="1188720" cy="400032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2013120" y="1279440"/>
            <a:ext cx="6765480" cy="2342880"/>
          </a:xfrm>
          <a:prstGeom prst="cloudCallout">
            <a:avLst>
              <a:gd name="adj1" fmla="val -59041"/>
              <a:gd name="adj2" fmla="val 28796"/>
            </a:avLst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But I can type: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manage.py runserver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it works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right out of the box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to you explain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10920" y="66600"/>
            <a:ext cx="7860960" cy="11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includes a "light-weight" HTTP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4280" y="1399680"/>
            <a:ext cx="7860960" cy="44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Intended for development only.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suitable for production (Tutorial, part 1).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uses WSGI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11280" y="1371600"/>
            <a:ext cx="807516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WSGI (Web Server Gateway Interface)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standard interface for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communication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between a Python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web app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web 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24" name="Line 3"/>
          <p:cNvSpPr/>
          <p:nvPr/>
        </p:nvSpPr>
        <p:spPr>
          <a:xfrm>
            <a:off x="5797440" y="3530520"/>
            <a:ext cx="600120" cy="1800"/>
          </a:xfrm>
          <a:prstGeom prst="line">
            <a:avLst/>
          </a:prstGeom>
          <a:ln w="9360">
            <a:solidFill>
              <a:srgbClr val="00008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855720" y="3014640"/>
            <a:ext cx="1371240" cy="137124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rcRect l="0" t="15169" r="0" b="10633"/>
          <a:stretch/>
        </p:blipFill>
        <p:spPr>
          <a:xfrm>
            <a:off x="2724120" y="3208320"/>
            <a:ext cx="953640" cy="639360"/>
          </a:xfrm>
          <a:prstGeom prst="rect">
            <a:avLst/>
          </a:prstGeom>
          <a:ln w="9360">
            <a:solidFill>
              <a:srgbClr val="008000"/>
            </a:solidFill>
            <a:round/>
          </a:ln>
        </p:spPr>
      </p:pic>
      <p:sp>
        <p:nvSpPr>
          <p:cNvPr id="227" name="Line 4"/>
          <p:cNvSpPr/>
          <p:nvPr/>
        </p:nvSpPr>
        <p:spPr>
          <a:xfrm>
            <a:off x="1917720" y="3546360"/>
            <a:ext cx="8222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" descr=""/>
          <p:cNvPicPr/>
          <p:nvPr/>
        </p:nvPicPr>
        <p:blipFill>
          <a:blip r:embed="rId3"/>
          <a:srcRect l="22386" t="5692" r="20005" b="0"/>
          <a:stretch/>
        </p:blipFill>
        <p:spPr>
          <a:xfrm>
            <a:off x="6265800" y="2751120"/>
            <a:ext cx="1645920" cy="1507680"/>
          </a:xfrm>
          <a:prstGeom prst="rect">
            <a:avLst/>
          </a:prstGeom>
          <a:ln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2481120" y="3865680"/>
            <a:ext cx="1427040" cy="7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WSGI adapter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4751280" y="3259080"/>
            <a:ext cx="1045800" cy="5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WSGI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4330800" y="4051440"/>
            <a:ext cx="1793520" cy="10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Callable WSGI interface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Line 8"/>
          <p:cNvSpPr/>
          <p:nvPr/>
        </p:nvSpPr>
        <p:spPr>
          <a:xfrm>
            <a:off x="3746520" y="3533760"/>
            <a:ext cx="10065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9"/>
          <p:cNvSpPr/>
          <p:nvPr/>
        </p:nvSpPr>
        <p:spPr>
          <a:xfrm>
            <a:off x="639720" y="5303880"/>
            <a:ext cx="8075160" cy="146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15640" indent="-2124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can run Django in any web server that:</a:t>
            </a:r>
            <a:endParaRPr b="0" lang="en-US" sz="2400" spc="-1" strike="noStrike">
              <a:latin typeface="Arial"/>
            </a:endParaRPr>
          </a:p>
          <a:p>
            <a:pPr marL="212400" indent="-2120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supports WSGI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has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adapter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WSGI interface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**kwargs must be the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last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 parameter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66640" y="1188720"/>
            <a:ext cx="810396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should be the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last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parameter in a function signature.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57200" y="2317680"/>
            <a:ext cx="8321400" cy="326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myfun(x,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**kwargs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"x="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, x)  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required parameter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"Optional arguments:"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kwargs: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print(key, "=",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kwargs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[key]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myfun("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hi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",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id=219241, name="ISP", size=46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Page Templates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4280" y="1399680"/>
            <a:ext cx="78912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you put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variables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inside {{ ... }}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ourier New"/>
              </a:rPr>
              <a:t>templates/polls/details.html:</a:t>
            </a:r>
            <a:endParaRPr b="0" lang="en-US" sz="20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&lt;p&gt;</a:t>
            </a:r>
            <a:endParaRPr b="0" lang="en-US" sz="20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Q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{{question.id}}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is "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{{question.question_text}}"</a:t>
            </a:r>
            <a:endParaRPr b="0" lang="en-US" sz="20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&lt;/p&gt;</a:t>
            </a:r>
            <a:endParaRPr b="0" lang="en-US" sz="20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&lt;!-- a template can invoke a method, too --&gt;</a:t>
            </a:r>
            <a:endParaRPr b="0" lang="en-US" sz="20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{{question.was_published_recently}}</a:t>
            </a:r>
            <a:endParaRPr b="0" lang="en-US" sz="20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Q1 is "What is your favorite food?"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True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1280" y="260280"/>
            <a:ext cx="78750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Rendering a Template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19280" y="1093320"/>
            <a:ext cx="787500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rendering engine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processes the template.</a:t>
            </a:r>
            <a:endParaRPr b="0" lang="en-US" sz="2400" spc="-1" strike="noStrike">
              <a:latin typeface="Arial"/>
            </a:endParaRPr>
          </a:p>
          <a:p>
            <a:pPr marL="342720" indent="-318600" algn="ctr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render( request, </a:t>
            </a:r>
            <a:r>
              <a:rPr b="1" lang="en-US" sz="2600" spc="-1" strike="noStrike">
                <a:solidFill>
                  <a:srgbClr val="000080"/>
                </a:solidFill>
                <a:latin typeface="Courier New"/>
              </a:rPr>
              <a:t>template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600" spc="-1" strike="noStrike">
                <a:solidFill>
                  <a:srgbClr val="800080"/>
                </a:solidFill>
                <a:latin typeface="Courier New"/>
              </a:rPr>
              <a:t>context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</a:rPr>
              <a:t> )</a:t>
            </a:r>
            <a:endParaRPr b="0" lang="en-US" sz="26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14400" y="3382920"/>
            <a:ext cx="146340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14400" y="5487840"/>
            <a:ext cx="146340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 template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282840" y="3151080"/>
            <a:ext cx="1750680" cy="13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Rendering Engine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333600" y="3111480"/>
            <a:ext cx="1554120" cy="1463400"/>
          </a:xfrm>
          <a:prstGeom prst="ellipse">
            <a:avLst/>
          </a:prstGeom>
          <a:noFill/>
          <a:ln w="3600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"/>
          <p:cNvSpPr/>
          <p:nvPr/>
        </p:nvSpPr>
        <p:spPr>
          <a:xfrm flipH="1">
            <a:off x="4878360" y="3019320"/>
            <a:ext cx="1052640" cy="54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8"/>
          <p:cNvSpPr/>
          <p:nvPr/>
        </p:nvSpPr>
        <p:spPr>
          <a:xfrm>
            <a:off x="1646280" y="4295880"/>
            <a:ext cx="1440" cy="1191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9"/>
          <p:cNvSpPr/>
          <p:nvPr/>
        </p:nvSpPr>
        <p:spPr>
          <a:xfrm flipH="1">
            <a:off x="2367000" y="3840120"/>
            <a:ext cx="93672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0"/>
          <p:cNvSpPr/>
          <p:nvPr/>
        </p:nvSpPr>
        <p:spPr>
          <a:xfrm>
            <a:off x="1636560" y="4694400"/>
            <a:ext cx="11887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includes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2071800" y="3440160"/>
            <a:ext cx="1339200" cy="4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process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6126120" y="4389480"/>
            <a:ext cx="2377800" cy="210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Page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created from template &amp; </a:t>
            </a:r>
            <a:r>
              <a:rPr b="0" lang="en-US" sz="2400" spc="-1" strike="noStrike">
                <a:solidFill>
                  <a:srgbClr val="800080"/>
                </a:solidFill>
                <a:latin typeface="Arial"/>
                <a:ea typeface="DejaVu Sans"/>
              </a:rPr>
              <a:t>context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3" name="Line 13"/>
          <p:cNvSpPr/>
          <p:nvPr/>
        </p:nvSpPr>
        <p:spPr>
          <a:xfrm>
            <a:off x="4754520" y="4297320"/>
            <a:ext cx="1371600" cy="822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5943600" y="2378160"/>
            <a:ext cx="2903040" cy="146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{ name: value,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name2: value2,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4479840" y="2602080"/>
            <a:ext cx="14857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data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4572000" y="4664160"/>
            <a:ext cx="11887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creates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Line 17"/>
          <p:cNvSpPr/>
          <p:nvPr/>
        </p:nvSpPr>
        <p:spPr>
          <a:xfrm flipH="1">
            <a:off x="1913040" y="2103480"/>
            <a:ext cx="2666880" cy="1189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8"/>
          <p:cNvSpPr/>
          <p:nvPr/>
        </p:nvSpPr>
        <p:spPr>
          <a:xfrm>
            <a:off x="7091280" y="1954080"/>
            <a:ext cx="1800" cy="45720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code for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39360" y="1308240"/>
            <a:ext cx="789120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a view method: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template =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loader.get_template('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</a:rPr>
              <a:t>polls/details.html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')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Arial"/>
              </a:rPr>
              <a:t># context = key-values to use in template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html = template.render(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, request)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HttpResponse(html)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Shortcut for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74280" y="1399680"/>
            <a:ext cx="78912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from django.shortcuts import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render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# render returns an HttpResponse object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(request,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'template.html',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Template can access </a:t>
            </a:r>
            <a:r>
              <a:rPr b="1" lang="en-US" sz="3600" spc="-1" strike="noStrike">
                <a:solidFill>
                  <a:srgbClr val="333399"/>
                </a:solidFill>
                <a:latin typeface="Courier New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74280" y="1399680"/>
            <a:ext cx="78912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can also access vars from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{% if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.is_authenticated %}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&lt;p&gt;Welcome, {{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.get_username }}.&lt;/p&gt;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{% else %}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&lt;p&gt;Welcome, web surfer.&lt;/p&gt;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{% endif %}</a:t>
            </a: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request.user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user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.get_username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request.user.get_username()</a:t>
            </a:r>
            <a:endParaRPr b="0" lang="en-US" sz="2400" spc="-1" strike="noStrike">
              <a:latin typeface="Arial"/>
            </a:endParaRPr>
          </a:p>
          <a:p>
            <a:pPr marL="342720" indent="-3074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2023-09-04T13:36:06Z</dcterms:modified>
  <cp:revision>86</cp:revision>
  <dc:subject/>
  <dc:title>Django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