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58BAB5D-1CED-46A3-8F1D-41D47194A2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120" cy="3428280"/>
          </a:xfrm>
          <a:prstGeom prst="rect">
            <a:avLst/>
          </a:prstGeom>
        </p:spPr>
      </p:sp>
      <p:sp>
        <p:nvSpPr>
          <p:cNvPr id="254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90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9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94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96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98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00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02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04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06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30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10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12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314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160" cy="12450240"/>
          </a:xfrm>
          <a:prstGeom prst="rect">
            <a:avLst/>
          </a:prstGeom>
        </p:spPr>
      </p:sp>
      <p:sp>
        <p:nvSpPr>
          <p:cNvPr id="316" name="CustomShape 2"/>
          <p:cNvSpPr/>
          <p:nvPr/>
        </p:nvSpPr>
        <p:spPr>
          <a:xfrm>
            <a:off x="685800" y="4343400"/>
            <a:ext cx="5442840" cy="40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160" cy="12450240"/>
          </a:xfrm>
          <a:prstGeom prst="rect">
            <a:avLst/>
          </a:prstGeom>
        </p:spPr>
      </p:sp>
      <p:sp>
        <p:nvSpPr>
          <p:cNvPr id="318" name="CustomShape 2"/>
          <p:cNvSpPr/>
          <p:nvPr/>
        </p:nvSpPr>
        <p:spPr>
          <a:xfrm>
            <a:off x="685800" y="4343400"/>
            <a:ext cx="5442840" cy="40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160" cy="12450240"/>
          </a:xfrm>
          <a:prstGeom prst="rect">
            <a:avLst/>
          </a:prstGeom>
        </p:spPr>
      </p:sp>
      <p:sp>
        <p:nvSpPr>
          <p:cNvPr id="320" name="CustomShape 2"/>
          <p:cNvSpPr/>
          <p:nvPr/>
        </p:nvSpPr>
        <p:spPr>
          <a:xfrm>
            <a:off x="685800" y="4343400"/>
            <a:ext cx="5442840" cy="40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2200" cy="3409200"/>
          </a:xfrm>
          <a:prstGeom prst="rect">
            <a:avLst/>
          </a:prstGeom>
        </p:spPr>
      </p:sp>
      <p:sp>
        <p:nvSpPr>
          <p:cNvPr id="322" name="CustomShape 2"/>
          <p:cNvSpPr/>
          <p:nvPr/>
        </p:nvSpPr>
        <p:spPr>
          <a:xfrm>
            <a:off x="914400" y="4343400"/>
            <a:ext cx="5009400" cy="409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3120" cy="986760"/>
            <a:chOff x="0" y="2438280"/>
            <a:chExt cx="8943120" cy="98676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45480" cy="408960"/>
              <a:chOff x="290520" y="2546280"/>
              <a:chExt cx="645480" cy="4089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2240" cy="408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2800" cy="40896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2120" cy="408960"/>
              <a:chOff x="414360" y="2968560"/>
              <a:chExt cx="672120" cy="40896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08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3120" cy="40896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494640" cy="356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867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7640"/>
              <a:ext cx="86270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560" cy="799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5920" cy="43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0480" cy="986760"/>
            <a:chOff x="189000" y="368280"/>
            <a:chExt cx="8160480" cy="98676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8676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048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62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Code Should be Easy to Read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4280" y="1399680"/>
            <a:ext cx="828612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of: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(request,'template.html',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{'question': "who are you?", ...}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add an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i="1" lang="en-US" sz="2800" spc="-1" strike="noStrike">
                <a:solidFill>
                  <a:srgbClr val="ff0000"/>
                </a:solidFill>
                <a:latin typeface="Courier New"/>
                <a:ea typeface="Arial"/>
              </a:rPr>
              <a:t>explanatory variable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= {'question': "who are you?"}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render(request, 'template.html',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1280" y="274320"/>
            <a:ext cx="789048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 a "view" what is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4640" y="1109160"/>
            <a:ext cx="80114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Django "view" function looks like this:</a:t>
            </a: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4640" y="1797120"/>
            <a:ext cx="8046360" cy="44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HttpRequest,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request: HttpRequest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HttpResponse(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1280" y="274320"/>
            <a:ext cx="789048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HttpResponse?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4640" y="1109160"/>
            <a:ext cx="80114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 represent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4640" y="1833480"/>
            <a:ext cx="8046360" cy="40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HttpResponse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URL Dispatching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74280" y="1039320"/>
            <a:ext cx="789084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"app" can have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match request URLs and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dispatch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them to a "view".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74640" y="1906560"/>
            <a:ext cx="7890840" cy="46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path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app_name is used to define a namespace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(used for "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 mapping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app_name = 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question_id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&gt;/',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vote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Dispatch these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4280" y="1255680"/>
            <a:ext cx="7890840" cy="22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7000"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spcAft>
                <a:spcPts val="848"/>
              </a:spcAft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Which view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will handle each of these requests?</a:t>
            </a:r>
            <a:endParaRPr b="0" lang="en-US" sz="26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http://localhost:8000/polls/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http://localhost:8000/polls/4/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http://localhost:8000/polls/8/vote?username=nok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4) http://localhost:8000/polls/8/vote/summary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31880" y="3474720"/>
            <a:ext cx="7890840" cy="29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URL mapping for /polls/ 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path('&lt;int:question_id&gt;/',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voting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74280" y="1292040"/>
            <a:ext cx="78908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add a link to the polls index page.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to "build" a URL inside a template?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39720" y="2377440"/>
            <a:ext cx="8229960" cy="32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BAD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DejaVu Sans"/>
              </a:rPr>
              <a:t>&lt;a href="/polls/index"&gt;Back to Polls index&lt;/a&gt;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GOOD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'polls:index'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%}"&gt;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Back to Polls index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DejaVu Sans"/>
              </a:rPr>
              <a:t>Note that {%...%} is processed inside "..."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65760" y="5487840"/>
            <a:ext cx="8503920" cy="10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Why is the 2nd code better than the 1st code?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027320" y="3339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5708160" y="3339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 flipH="1">
            <a:off x="3840480" y="3657600"/>
            <a:ext cx="365760" cy="3657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8"/>
          <p:cNvSpPr/>
          <p:nvPr/>
        </p:nvSpPr>
        <p:spPr>
          <a:xfrm flipH="1">
            <a:off x="5212080" y="3657600"/>
            <a:ext cx="731520" cy="3153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4280" y="1292400"/>
            <a:ext cx="7890840" cy="99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a view URL requires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parameters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include them in 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{% url %}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39720" y="2658960"/>
            <a:ext cx="7890840" cy="28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question details template --&gt;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'polls:voting'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4 %}"&gt;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 for Poll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31880" y="5487840"/>
            <a:ext cx="7771680" cy="10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2190600" y="3843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4232160" y="3843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Line 7"/>
          <p:cNvSpPr/>
          <p:nvPr/>
        </p:nvSpPr>
        <p:spPr>
          <a:xfrm flipV="1">
            <a:off x="3200400" y="3301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8"/>
          <p:cNvSpPr/>
          <p:nvPr/>
        </p:nvSpPr>
        <p:spPr>
          <a:xfrm flipH="1" flipV="1">
            <a:off x="4532400" y="3301920"/>
            <a:ext cx="61416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9"/>
          <p:cNvSpPr/>
          <p:nvPr/>
        </p:nvSpPr>
        <p:spPr>
          <a:xfrm flipH="1" flipV="1">
            <a:off x="5576400" y="3298320"/>
            <a:ext cx="614520" cy="69084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5955480" y="38307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parameter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4280" y="1292040"/>
            <a:ext cx="78908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a view controller wants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user to a different URL.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57200" y="2363760"/>
            <a:ext cx="8171640" cy="31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TODO save the vote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Show all votes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_____Redirect to polls/{id}/results_________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return ???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57200" y="5640480"/>
            <a:ext cx="66747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How to </a:t>
            </a:r>
            <a:r>
              <a:rPr b="1" lang="en-US" sz="2000" spc="-1" strike="noStrike" u="sng">
                <a:solidFill>
                  <a:srgbClr val="ff0000"/>
                </a:solidFill>
                <a:uFillTx/>
                <a:latin typeface="Courier New"/>
                <a:ea typeface="DejaVu Sans"/>
              </a:rPr>
              <a:t>redirect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the browser to this page?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 flipV="1">
            <a:off x="3200400" y="4930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reverse() for 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280" y="1292040"/>
            <a:ext cx="78908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uses info from the urls.py files to construct the URL the user should go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57200" y="2363760"/>
            <a:ext cx="8171640" cy="29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## TODO get user's choice and add +1 to votes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Redirect browser to page of vote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HttpResponseRedirect(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reverse('</a:t>
            </a:r>
            <a:r>
              <a:rPr b="1" lang="en-US" sz="2000" spc="-1" strike="noStrike">
                <a:solidFill>
                  <a:srgbClr val="800000"/>
                </a:solidFill>
                <a:latin typeface="Courier New"/>
                <a:ea typeface="DejaVu Sans"/>
              </a:rPr>
              <a:t>polls:results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', args=(q.id,) )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863640" y="5761080"/>
            <a:ext cx="66747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Get the URL that matches the named route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Line 5"/>
          <p:cNvSpPr/>
          <p:nvPr/>
        </p:nvSpPr>
        <p:spPr>
          <a:xfrm flipV="1">
            <a:off x="2193840" y="509436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Thorough Testing is Needed!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4280" y="1399680"/>
            <a:ext cx="78908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Python code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interpreted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compiler to catch errors (as in Java).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So, you need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 every path of execution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NameError at /polls/1/vote/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name 'reverse' is not defined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Programmer forgot (in views.py):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reverse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this error is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not detected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until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() is encountered at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run-time.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2360" y="1189080"/>
            <a:ext cx="78908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Python function can accept arguments without specifying the actual argument names.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5040" y="2217600"/>
            <a:ext cx="8321040" cy="29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fun(*args, **kwargs):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print("Positional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print("Named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kwargs: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print(f"{key} =", kwargs[key])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fun(5, "second", today="5/9/2023", size=10)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81160" y="5229360"/>
            <a:ext cx="874476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contains positional arguments.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**kwargs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dictionary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named arguments (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ey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ord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and values.  The names can be anything.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Summary: names for app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74640" y="1189080"/>
            <a:ext cx="8011440" cy="53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web app frameworks need a way to do this: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Include link to a URL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 an HTML template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{%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'app_name:view_name' args %}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 user to another page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 a view (code)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HttpResponseRedirect( 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('app_name:view_name',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args=(...)))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274320" y="5466960"/>
            <a:ext cx="8595360" cy="1109880"/>
          </a:xfrm>
          <a:prstGeom prst="rect">
            <a:avLst/>
          </a:prstGeom>
          <a:noFill/>
          <a:ln w="36000">
            <a:solidFill>
              <a:srgbClr val="000080"/>
            </a:solidFill>
            <a:round/>
          </a:ln>
        </p:spPr>
        <p:txBody>
          <a:bodyPr lIns="108000" rIns="108000" tIns="63000" bIns="63000">
            <a:noAutofit/>
          </a:bodyPr>
          <a:p>
            <a:pPr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Anti-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Patter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Hardc</a:t>
            </a:r>
            <a:r>
              <a:rPr b="0" lang="en-US" sz="3200" spc="-1" strike="noStrike">
                <a:latin typeface="Arial"/>
              </a:rPr>
              <a:t>oded </a:t>
            </a:r>
            <a:r>
              <a:rPr b="0" lang="en-US" sz="3200" spc="-1" strike="noStrike">
                <a:latin typeface="Arial"/>
              </a:rPr>
              <a:t>URLs </a:t>
            </a:r>
            <a:r>
              <a:rPr b="0" lang="en-US" sz="3200" spc="-1" strike="noStrike">
                <a:latin typeface="Arial"/>
              </a:rPr>
              <a:t>in </a:t>
            </a:r>
            <a:r>
              <a:rPr b="0" lang="en-US" sz="3200" spc="-1" strike="noStrike">
                <a:latin typeface="Arial"/>
              </a:rPr>
              <a:t>code </a:t>
            </a:r>
            <a:r>
              <a:rPr b="0" lang="en-US" sz="3200" spc="-1" strike="noStrike">
                <a:latin typeface="Arial"/>
              </a:rPr>
              <a:t>or web </a:t>
            </a:r>
            <a:r>
              <a:rPr b="0" lang="en-US" sz="3200" spc="-1" strike="noStrike">
                <a:latin typeface="Arial"/>
              </a:rPr>
              <a:t>pages.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865280" cy="8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4640" y="1399680"/>
            <a:ext cx="786528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is used to request a web resource, such as a web page.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/polls/1/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26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What is POST used for?</a:t>
            </a:r>
            <a:endParaRPr b="0" lang="en-US" sz="2400" spc="-1" strike="noStrike">
              <a:latin typeface="Arial"/>
            </a:endParaRPr>
          </a:p>
          <a:p>
            <a:pPr marL="342720" indent="-3326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Semantic meaning of POST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1. Send data to the application, such as from a form.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Your name: &lt;input type="text"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name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="username" /&gt; 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&lt;p&gt;some text&lt;/p&gt;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&lt;br /&gt;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2.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 a resource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on the server.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1280" y="259920"/>
            <a:ext cx="7865280" cy="8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One view for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both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4640" y="1292400"/>
            <a:ext cx="7865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One view can handle both.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request.method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determine which method.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2530440"/>
            <a:ext cx="8171640" cy="38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'GET':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and return the details template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elif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'POST':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handle user's vote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= request.POST['choice']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after a POST, always redirect somewhere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redirect('polls:results', args=(...))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Exploring Models - Django 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12360" y="1185840"/>
            <a:ext cx="78908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interactive Python shell is in Tutorial Part 2.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14440" y="1761840"/>
            <a:ext cx="8171640" cy="32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shell  </a:t>
            </a:r>
            <a:r>
              <a:rPr b="1" lang="en-US" sz="2400" spc="-1" strike="noStrike">
                <a:solidFill>
                  <a:srgbClr val="808080"/>
                </a:solidFill>
                <a:latin typeface="Courier New"/>
                <a:ea typeface="DejaVu Sans"/>
              </a:rPr>
              <a:t>[ -i python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from polls.models import Question, Choice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 = Question.objects.get(id=1)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q.question_text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"What is your favorite programming language?"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choices = q.choice_set.all(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520560" y="5300640"/>
            <a:ext cx="7890840" cy="10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should know how to use the Django shell.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Domain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4280" y="1399680"/>
            <a:ext cx="7859160" cy="44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a model of the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concepts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that are important to your "model" for the "domain" of your application.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Domain 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for KU Polls includes: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votes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text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text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Domain Model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Guidance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4280" y="1399680"/>
            <a:ext cx="7859160" cy="44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only things relevant to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conceptual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domain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omit methods during "early" modeling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relationships with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descriptive labels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don't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 attributes for relationships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abstract data types or omit them.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string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instead of 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CharField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-13680" y="4898880"/>
            <a:ext cx="9200520" cy="15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Draw a UML Domain Class 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74320" y="1399680"/>
            <a:ext cx="868680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Show: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1. Classes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2. Important domain attributes of a class, but </a:t>
            </a:r>
            <a:r>
              <a:rPr b="0" lang="en-US" sz="2400" spc="-1" strike="noStrike" u="sng">
                <a:uFillTx/>
                <a:latin typeface="Arial"/>
                <a:ea typeface="DejaVu Sans"/>
              </a:rPr>
              <a:t>not</a:t>
            </a:r>
            <a:r>
              <a:rPr b="0" lang="en-US" sz="2400" spc="-1" strike="noStrike">
                <a:latin typeface="Arial"/>
                <a:ea typeface="DejaVu Sans"/>
              </a:rPr>
              <a:t> non-domain variables like id.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3. Relationships between classes with multiplicity.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Domain 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includes: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votes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text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text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74320" y="2297880"/>
            <a:ext cx="8503920" cy="190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UML Software Model (not D.M.)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44600" y="1498680"/>
            <a:ext cx="8151120" cy="42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Persistence Operations: CRUD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Persistence Frameworks provide a way to...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 (save)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entity to the database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object, by id or by field value (query)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all objects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object data in database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entity (object) from database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does Django do these?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12360" y="1188720"/>
            <a:ext cx="789084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help for many Django methods looks like this: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49280" y="1828800"/>
            <a:ext cx="832104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Question.objects.create(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**kwargs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57200" y="3840120"/>
            <a:ext cx="804312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poll = Question.objects.create(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name="Who will be next U.S. president?",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pub_date=timezone.now()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12720" y="2925720"/>
            <a:ext cx="789084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0708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means the create() method accepts any arguments,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such as: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Persis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tence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Using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python manage.py shell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from polls.models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import Question,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Choice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259920"/>
            <a:ext cx="9144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Create: create &amp; save a new 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at least 2 ways to do this.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Set a reference (q) to the question you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create!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r>
              <a:rPr b="1" lang="en-US" sz="2600" spc="-1" strike="noStrike">
                <a:solidFill>
                  <a:srgbClr val="c9211e"/>
                </a:solidFill>
                <a:latin typeface="Arial"/>
                <a:ea typeface="DejaVu Sans"/>
              </a:rPr>
              <a:t>q = ???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259920"/>
            <a:ext cx="9144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Create: create &amp; save a Choice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choice for your question.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59920"/>
            <a:ext cx="9144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Retrieve: get a 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Many ways to do this.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Get by id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Filter by question_text or other attribute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q2 = Question.objects.__________________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259920"/>
            <a:ext cx="9144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Update: change a question and save 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question = Question.objects.filter(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question_text__icontains="something").first()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question.question_text = "new question"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question.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save()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59920"/>
            <a:ext cx="91440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Delete: delete a question from database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out Persistence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11280" y="1095480"/>
            <a:ext cx="789048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persistence operations: save(), get(), delete()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1736640"/>
            <a:ext cx="8171640" cy="45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ngsana New"/>
              </a:rPr>
              <a:t>&gt;&gt;&gt; c = Choice(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choice_text = 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Fortran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c.votes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Foreign Key.  You have to find this separately.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c.question_id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c.save()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for choice in q.choice_set.all():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...     print(choice)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Now the output includes "Fortran"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TODO: delete "Pascal" from poll. First, find 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 = q.choice_set.get(choice_text="Pascal")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pascal.delete()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3600"/>
            <a:ext cx="8229240" cy="91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Arial"/>
              </a:rPr>
              <a:t>Testing</a:t>
            </a:r>
            <a:endParaRPr b="0" lang="en-US" sz="44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Unit Tests extend TestCase class.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QuestionModelTest(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TestCase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 test_create_question(self):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question = Question(question_text="this is a test")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self.assert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193840" y="4754520"/>
            <a:ext cx="6638400" cy="17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Wrong Name! </a:t>
            </a:r>
            <a:br/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Tutorial, name is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QuestionModel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".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 should be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xxxTest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 (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no "s"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)!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Don't use plural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for your test classes.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Line 4"/>
          <p:cNvSpPr/>
          <p:nvPr/>
        </p:nvSpPr>
        <p:spPr>
          <a:xfrm flipH="1" flipV="1">
            <a:off x="6195600" y="2630520"/>
            <a:ext cx="2055960" cy="2238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a django.test.TestCase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4640" y="1399680"/>
            <a:ext cx="7879680" cy="50000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django.test import 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help(TestCase)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TestCase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(TransactionTestCase)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Method resolution order: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TransactionTestCase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SimpleTestCase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unittest.case.TestCase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builtins.object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**kwargs must be the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last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 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66640" y="1188720"/>
            <a:ext cx="81036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should be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last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parameter in a function signature.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" y="1920240"/>
            <a:ext cx="8321040" cy="39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myfun(x, </a:t>
            </a: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**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"x="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x)   </a:t>
            </a:r>
            <a:r>
              <a:rPr b="1" lang="en-US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required param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"Optional arguments:"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print(key, "=",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[key] 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myfun("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hi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id=219241, name="ISP"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Running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test polls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Criticisms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537840" indent="-5371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test code is in same directory as production code.</a:t>
            </a:r>
            <a:endParaRPr b="0" lang="en-US" sz="2400" spc="-1" strike="noStrike">
              <a:latin typeface="Arial"/>
            </a:endParaRPr>
          </a:p>
          <a:p>
            <a:pPr marL="537840" indent="-5371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Should have separate "test" files for each target, don't bundle them into one file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(tests.py)</a:t>
            </a:r>
            <a:endParaRPr b="0" lang="en-US" sz="2400" spc="-1" strike="noStrike">
              <a:latin typeface="Arial"/>
            </a:endParaRPr>
          </a:p>
          <a:p>
            <a:pPr marL="537840" indent="-5371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poor name.  Test what?  Don't use plural (no "s")!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10920" y="260280"/>
            <a:ext cx="7877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Design: Low Coupling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74640" y="1399680"/>
            <a:ext cx="7878240" cy="44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Good software design strives for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low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Especially,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no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between unrelated parts.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What features of Django reduce coupling?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 Django divides a project into self-contained "apps"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 {% url 'name' %} reduces coupling between URLS and templates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 ???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0920" y="260280"/>
            <a:ext cx="7877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Design: Portability and Reuse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74640" y="1399680"/>
            <a:ext cx="7878240" cy="44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Good software design enables portability and code reuse.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framework itself is both portable and reusable (we use it to create our own web app)!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does Django enable us to move or reuse our own web application code?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10920" y="260280"/>
            <a:ext cx="7877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and Git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7200" y="1400040"/>
            <a:ext cx="8228880" cy="48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commit your Django project to Git,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files should you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not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commit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Add them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.gitignore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If you don't know what to put in .gitignore, create a repo on Github and ask Github to create a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.gitignore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file for you.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*.pyc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 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*.py[cod]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?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10920" y="260280"/>
            <a:ext cx="786060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Is Django a Web Server?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74280" y="1399680"/>
            <a:ext cx="7860600" cy="44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[  ] Yes</a:t>
            </a:r>
            <a:endParaRPr b="0" lang="en-US" sz="32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[  ] No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10920" y="260280"/>
            <a:ext cx="786060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is Not a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736640" y="5616720"/>
            <a:ext cx="237744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457200" y="2492280"/>
            <a:ext cx="1188360" cy="3999960"/>
          </a:xfrm>
          <a:prstGeom prst="rect">
            <a:avLst/>
          </a:prstGeom>
          <a:ln>
            <a:noFill/>
          </a:ln>
        </p:spPr>
      </p:pic>
      <p:sp>
        <p:nvSpPr>
          <p:cNvPr id="238" name="CustomShape 3"/>
          <p:cNvSpPr/>
          <p:nvPr/>
        </p:nvSpPr>
        <p:spPr>
          <a:xfrm>
            <a:off x="2013120" y="1279440"/>
            <a:ext cx="6765120" cy="2342520"/>
          </a:xfrm>
          <a:prstGeom prst="cloudCallout">
            <a:avLst>
              <a:gd name="adj1" fmla="val -59041"/>
              <a:gd name="adj2" fmla="val 28796"/>
            </a:avLst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But I can type: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manage.py runserver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it works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out of the box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to you explain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0920" y="66600"/>
            <a:ext cx="7860600" cy="11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includes a "light-weight"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74280" y="1399680"/>
            <a:ext cx="7860600" cy="44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Intended for development only.</a:t>
            </a:r>
            <a:endParaRPr b="0" lang="en-US" sz="2800" spc="-1" strike="noStrike">
              <a:latin typeface="Arial"/>
            </a:endParaRPr>
          </a:p>
          <a:p>
            <a:pPr marL="342720" indent="-337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7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suitable for production (see Tutorial, part 1).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uses WSGI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11280" y="1371600"/>
            <a:ext cx="80748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WSGI (Web Server Gateway Interface)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a standard interface for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between a Python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9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3" name="Line 3"/>
          <p:cNvSpPr/>
          <p:nvPr/>
        </p:nvSpPr>
        <p:spPr>
          <a:xfrm>
            <a:off x="5797440" y="3530520"/>
            <a:ext cx="600120" cy="1800"/>
          </a:xfrm>
          <a:prstGeom prst="line">
            <a:avLst/>
          </a:prstGeom>
          <a:ln w="9360">
            <a:solidFill>
              <a:srgbClr val="00008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855720" y="301464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rcRect l="0" t="15174" r="0" b="10639"/>
          <a:stretch/>
        </p:blipFill>
        <p:spPr>
          <a:xfrm>
            <a:off x="2724120" y="3208320"/>
            <a:ext cx="953280" cy="639000"/>
          </a:xfrm>
          <a:prstGeom prst="rect">
            <a:avLst/>
          </a:prstGeom>
          <a:ln w="9360">
            <a:solidFill>
              <a:srgbClr val="008000"/>
            </a:solidFill>
            <a:round/>
          </a:ln>
        </p:spPr>
      </p:pic>
      <p:sp>
        <p:nvSpPr>
          <p:cNvPr id="246" name="Line 4"/>
          <p:cNvSpPr/>
          <p:nvPr/>
        </p:nvSpPr>
        <p:spPr>
          <a:xfrm>
            <a:off x="1917720" y="3546360"/>
            <a:ext cx="8222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" descr=""/>
          <p:cNvPicPr/>
          <p:nvPr/>
        </p:nvPicPr>
        <p:blipFill>
          <a:blip r:embed="rId3"/>
          <a:srcRect l="22392" t="5695" r="20011" b="0"/>
          <a:stretch/>
        </p:blipFill>
        <p:spPr>
          <a:xfrm>
            <a:off x="6265800" y="2751120"/>
            <a:ext cx="1645560" cy="150732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>
            <a:off x="2481120" y="3865680"/>
            <a:ext cx="1426680" cy="75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WSGI adapter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4751280" y="3259080"/>
            <a:ext cx="104544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WSGI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4330800" y="4051440"/>
            <a:ext cx="1793160" cy="10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Callable WSGI interface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Line 8"/>
          <p:cNvSpPr/>
          <p:nvPr/>
        </p:nvSpPr>
        <p:spPr>
          <a:xfrm>
            <a:off x="3746520" y="3533760"/>
            <a:ext cx="10065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9"/>
          <p:cNvSpPr/>
          <p:nvPr/>
        </p:nvSpPr>
        <p:spPr>
          <a:xfrm>
            <a:off x="639720" y="5303880"/>
            <a:ext cx="8074800" cy="146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15640" indent="-2120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run Django in any web server that:</a:t>
            </a:r>
            <a:endParaRPr b="0" lang="en-US" sz="2400" spc="-1" strike="noStrike">
              <a:latin typeface="Arial"/>
            </a:endParaRPr>
          </a:p>
          <a:p>
            <a:pPr marL="212400" indent="-211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supports WSGI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has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adapter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WSGI interface</a:t>
            </a:r>
            <a:endParaRPr b="0" lang="en-US" sz="2400" spc="-1" strike="noStrike">
              <a:latin typeface="Arial"/>
            </a:endParaRPr>
          </a:p>
          <a:p>
            <a:pPr marL="342720" indent="-329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Page Templates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4280" y="1399680"/>
            <a:ext cx="819540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you put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variables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inside {{ ... }}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{{question.id}}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is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{{question.question_text}}"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a template can invoke a method --&gt;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{{question.was_published_recently}}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Q1 is "What is your favorite food?"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1280" y="260280"/>
            <a:ext cx="787464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Rendering a Template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19280" y="1093320"/>
            <a:ext cx="78746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rendering engine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processes the template.</a:t>
            </a:r>
            <a:endParaRPr b="0" lang="en-US" sz="2400" spc="-1" strike="noStrike">
              <a:latin typeface="Arial"/>
            </a:endParaRPr>
          </a:p>
          <a:p>
            <a:pPr marL="342720" indent="-318240" algn="ctr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render( request, </a:t>
            </a:r>
            <a:r>
              <a:rPr b="1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template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600" spc="-1" strike="noStrike">
                <a:solidFill>
                  <a:srgbClr val="800080"/>
                </a:solidFill>
                <a:latin typeface="Courier New"/>
                <a:ea typeface="DejaVu Sans"/>
              </a:rPr>
              <a:t>context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 )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14400" y="3382920"/>
            <a:ext cx="146304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14400" y="5487840"/>
            <a:ext cx="146304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template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282840" y="3151080"/>
            <a:ext cx="1750320" cy="13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Rendering Engine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333600" y="3111480"/>
            <a:ext cx="1553760" cy="1463040"/>
          </a:xfrm>
          <a:prstGeom prst="ellipse">
            <a:avLst/>
          </a:prstGeom>
          <a:noFill/>
          <a:ln w="3600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"/>
          <p:cNvSpPr/>
          <p:nvPr/>
        </p:nvSpPr>
        <p:spPr>
          <a:xfrm flipH="1">
            <a:off x="4878360" y="3019320"/>
            <a:ext cx="1052640" cy="54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8"/>
          <p:cNvSpPr/>
          <p:nvPr/>
        </p:nvSpPr>
        <p:spPr>
          <a:xfrm>
            <a:off x="1646280" y="4295880"/>
            <a:ext cx="1440" cy="1191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9"/>
          <p:cNvSpPr/>
          <p:nvPr/>
        </p:nvSpPr>
        <p:spPr>
          <a:xfrm flipH="1">
            <a:off x="2367000" y="3840120"/>
            <a:ext cx="93672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>
            <a:off x="1636560" y="4694400"/>
            <a:ext cx="1188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includes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2071800" y="3440160"/>
            <a:ext cx="1338840" cy="4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process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6126120" y="4389480"/>
            <a:ext cx="2377440" cy="210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Page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created from template &amp; </a:t>
            </a:r>
            <a:r>
              <a:rPr b="0" lang="en-US" sz="2400" spc="-1" strike="noStrike">
                <a:solidFill>
                  <a:srgbClr val="800080"/>
                </a:solidFill>
                <a:latin typeface="Arial"/>
                <a:ea typeface="DejaVu Sans"/>
              </a:rPr>
              <a:t>context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3" name="Line 13"/>
          <p:cNvSpPr/>
          <p:nvPr/>
        </p:nvSpPr>
        <p:spPr>
          <a:xfrm>
            <a:off x="4754520" y="4297320"/>
            <a:ext cx="137160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5943600" y="2378160"/>
            <a:ext cx="2902680" cy="146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{ name: value,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name2: value2,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4479840" y="2602080"/>
            <a:ext cx="1485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data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4572000" y="4664160"/>
            <a:ext cx="1188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creates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Line 17"/>
          <p:cNvSpPr/>
          <p:nvPr/>
        </p:nvSpPr>
        <p:spPr>
          <a:xfrm flipH="1">
            <a:off x="1913040" y="2103480"/>
            <a:ext cx="2666880" cy="1189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8"/>
          <p:cNvSpPr/>
          <p:nvPr/>
        </p:nvSpPr>
        <p:spPr>
          <a:xfrm>
            <a:off x="7091280" y="1954080"/>
            <a:ext cx="1800" cy="45720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Explicitly invoke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39360" y="1308240"/>
            <a:ext cx="789084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 view method: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loader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loader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.get_template('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polls/details.html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')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Arial"/>
              </a:rPr>
              <a:t># context = key-values to use in template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html = template.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, request)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HttpResponse(html)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Shortcut for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74280" y="1399680"/>
            <a:ext cx="78908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django.shortcuts import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returns an HttpResponse object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(request,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polls/detail.html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', 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Template can access </a:t>
            </a:r>
            <a:r>
              <a:rPr b="1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74280" y="1399680"/>
            <a:ext cx="78908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can also access vars from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.is_authenticated %}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&lt;p&gt;Welcome, {{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.get_username }}.&lt;/p&gt;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else %}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&lt;p&gt;Welcome, web surfer.&lt;/p&gt;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endif %}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request.user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.get_username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request.user.get_username()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2024-08-27T16:01:04Z</dcterms:modified>
  <cp:revision>92</cp:revision>
  <dc:subject/>
  <dc:title>Django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