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_rels/notesSlide18.xml.rels" ContentType="application/vnd.openxmlformats-package.relationships+xml"/>
  <Override PartName="/ppt/notesSlides/_rels/notesSlide17.xml.rels" ContentType="application/vnd.openxmlformats-package.relationships+xml"/>
  <Override PartName="/ppt/notesSlides/_rels/notesSlide3.xml.rels" ContentType="application/vnd.openxmlformats-package.relationships+xml"/>
  <Override PartName="/ppt/notesSlides/_rels/notesSlide2.xml.rels" ContentType="application/vnd.openxmlformats-package.relationships+xml"/>
  <Override PartName="/ppt/notesSlides/_rels/notesSlide1.xml.rels" ContentType="application/vnd.openxmlformats-package.relationships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8.xml" ContentType="application/vnd.openxmlformats-officedocument.presentationml.slide+xml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.xml" ContentType="application/vnd.openxmlformats-officedocument.presentationml.slide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3.xml.rels" ContentType="application/vnd.openxmlformats-package.relationships+xml"/>
  <Override PartName="/ppt/slides/_rels/slide5.xml.rels" ContentType="application/vnd.openxmlformats-package.relationships+xml"/>
  <Override PartName="/ppt/slides/_rels/slide13.xml.rels" ContentType="application/vnd.openxmlformats-package.relationships+xml"/>
  <Override PartName="/ppt/slides/_rels/slide16.xml.rels" ContentType="application/vnd.openxmlformats-package.relationships+xml"/>
  <Override PartName="/ppt/slides/_rels/slide12.xml.rels" ContentType="application/vnd.openxmlformats-package.relationships+xml"/>
  <Override PartName="/ppt/slides/_rels/slide15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14.xml.rels" ContentType="application/vnd.openxmlformats-package.relationships+xml"/>
  <Override PartName="/ppt/slides/_rels/slide8.xml.rels" ContentType="application/vnd.openxmlformats-package.relationships+xml"/>
  <Override PartName="/ppt/slides/_rels/slide18.xml.rels" ContentType="application/vnd.openxmlformats-package.relationships+xml"/>
  <Override PartName="/ppt/slides/_rels/slide17.xml.rels" ContentType="application/vnd.openxmlformats-package.relationships+xml"/>
  <Override PartName="/ppt/slides/_rels/slide1.xml.rels" ContentType="application/vnd.openxmlformats-package.relationships+xml"/>
  <Override PartName="/ppt/slides/_rels/slide4.xml.rels" ContentType="application/vnd.openxmlformats-package.relationships+xml"/>
  <Override PartName="/ppt/slides/_rels/slide2.xml.rels" ContentType="application/vnd.openxmlformats-package.relationships+xml"/>
  <Override PartName="/ppt/slides/slide16.xml" ContentType="application/vnd.openxmlformats-officedocument.presentationml.slide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1"/>
          <p:cNvSpPr/>
          <p:nvPr/>
        </p:nvSpPr>
        <p:spPr>
          <a:xfrm>
            <a:off x="0" y="0"/>
            <a:ext cx="6858000" cy="9144000"/>
          </a:xfrm>
          <a:prstGeom prst="rect">
            <a:avLst/>
          </a:prstGeom>
          <a:solidFill>
            <a:srgbClr val="ffffff"/>
          </a:solidFill>
          <a:ln w="9360">
            <a:noFill/>
          </a:ln>
        </p:spPr>
      </p:sp>
      <p:sp>
        <p:nvSpPr>
          <p:cNvPr id="39" name="CustomShape 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0" name="CustomShape 3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1" name="CustomShape 4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2" name="CustomShape 5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3" name="CustomShape 6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4" name="CustomShape 7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5" name="CustomShape 8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6" name="CustomShape 9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7" name="CustomShape 10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8" name="CustomShape 11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49" name="CustomShape 12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0" name="CustomShape 13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1" name="CustomShape 14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2" name="CustomShape 15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3" name="CustomShape 16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4" name="CustomShape 17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5" name="CustomShape 18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6" name="CustomShape 19"/>
          <p:cNvSpPr/>
          <p:nvPr/>
        </p:nvSpPr>
        <p:spPr>
          <a:xfrm>
            <a:off x="0" y="0"/>
            <a:ext cx="6858000" cy="9144000"/>
          </a:xfrm>
          <a:custGeom>
            <a:avLst/>
            <a:gdLst/>
            <a:ahLst/>
            <a:rect l="0" t="0" r="r" b="b"/>
            <a:pathLst>
              <a:path w="19052" h="25402">
                <a:moveTo>
                  <a:pt x="4" y="0"/>
                </a:moveTo>
                <a:lnTo>
                  <a:pt x="4" y="0"/>
                </a:lnTo>
                <a:cubicBezTo>
                  <a:pt x="4" y="0"/>
                  <a:pt x="3" y="0"/>
                  <a:pt x="2" y="1"/>
                </a:cubicBezTo>
                <a:lnTo>
                  <a:pt x="1" y="2"/>
                </a:lnTo>
                <a:cubicBezTo>
                  <a:pt x="0" y="3"/>
                  <a:pt x="0" y="4"/>
                  <a:pt x="0" y="4"/>
                </a:cubicBezTo>
                <a:lnTo>
                  <a:pt x="0" y="25396"/>
                </a:lnTo>
                <a:lnTo>
                  <a:pt x="0" y="25397"/>
                </a:lnTo>
                <a:cubicBezTo>
                  <a:pt x="0" y="25397"/>
                  <a:pt x="0" y="25398"/>
                  <a:pt x="1" y="25399"/>
                </a:cubicBezTo>
                <a:lnTo>
                  <a:pt x="2" y="25400"/>
                </a:lnTo>
                <a:cubicBezTo>
                  <a:pt x="3" y="25401"/>
                  <a:pt x="4" y="25401"/>
                  <a:pt x="4" y="25401"/>
                </a:cubicBezTo>
                <a:lnTo>
                  <a:pt x="19046" y="25400"/>
                </a:lnTo>
                <a:lnTo>
                  <a:pt x="19047" y="25401"/>
                </a:lnTo>
                <a:cubicBezTo>
                  <a:pt x="19047" y="25401"/>
                  <a:pt x="19048" y="25401"/>
                  <a:pt x="19049" y="25400"/>
                </a:cubicBezTo>
                <a:lnTo>
                  <a:pt x="19050" y="25399"/>
                </a:lnTo>
                <a:cubicBezTo>
                  <a:pt x="19051" y="25398"/>
                  <a:pt x="19051" y="25397"/>
                  <a:pt x="19051" y="25397"/>
                </a:cubicBezTo>
                <a:lnTo>
                  <a:pt x="19051" y="4"/>
                </a:lnTo>
                <a:lnTo>
                  <a:pt x="19051" y="4"/>
                </a:lnTo>
                <a:lnTo>
                  <a:pt x="19051" y="4"/>
                </a:lnTo>
                <a:cubicBezTo>
                  <a:pt x="19051" y="4"/>
                  <a:pt x="19051" y="3"/>
                  <a:pt x="19050" y="2"/>
                </a:cubicBezTo>
                <a:lnTo>
                  <a:pt x="19049" y="1"/>
                </a:lnTo>
                <a:cubicBezTo>
                  <a:pt x="19048" y="0"/>
                  <a:pt x="19047" y="0"/>
                  <a:pt x="19047" y="0"/>
                </a:cubicBezTo>
                <a:lnTo>
                  <a:pt x="4" y="0"/>
                </a:lnTo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0"/>
          <a:fillRef idx="0"/>
          <a:effectRef idx="0"/>
          <a:fontRef idx="minor"/>
        </p:style>
      </p:sp>
      <p:sp>
        <p:nvSpPr>
          <p:cNvPr id="57" name="PlaceHolder 20"/>
          <p:cNvSpPr>
            <a:spLocks noGrp="1"/>
          </p:cNvSpPr>
          <p:nvPr>
            <p:ph type="sldImg"/>
          </p:nvPr>
        </p:nvSpPr>
        <p:spPr>
          <a:xfrm>
            <a:off x="-11798280" y="-11797200"/>
            <a:ext cx="11769840" cy="1246356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move the slide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8" name="PlaceHolder 21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56160" cy="408456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en-US" sz="1200" spc="-1" strike="noStrike">
                <a:solidFill>
                  <a:srgbClr val="000000"/>
                </a:solidFill>
                <a:latin typeface="Times New Roman"/>
              </a:rPr>
              <a:t>Click to edit the notes format</a:t>
            </a:r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_rels/notesSlide17.xml.rels><?xml version="1.0" encoding="UTF-8"?>
<Relationships xmlns="http://schemas.openxmlformats.org/package/2006/relationships"><Relationship Id="rId1" Type="http://schemas.openxmlformats.org/officeDocument/2006/relationships/slide" Target="../slides/slide17.xml"/><Relationship Id="rId2" Type="http://schemas.openxmlformats.org/officeDocument/2006/relationships/notesMaster" Target="../notesMasters/notesMaster1.xml"/>
</Relationships>
</file>

<file path=ppt/notesSlides/_rels/notesSlide18.xml.rels><?xml version="1.0" encoding="UTF-8"?>
<Relationships xmlns="http://schemas.openxmlformats.org/package/2006/relationships"><Relationship Id="rId1" Type="http://schemas.openxmlformats.org/officeDocument/2006/relationships/slide" Target="../slides/slide18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128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7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98280" cy="12492000"/>
          </a:xfrm>
          <a:prstGeom prst="rect">
            <a:avLst/>
          </a:prstGeom>
        </p:spPr>
      </p:sp>
      <p:sp>
        <p:nvSpPr>
          <p:cNvPr id="134" name="CustomShape 2"/>
          <p:cNvSpPr/>
          <p:nvPr/>
        </p:nvSpPr>
        <p:spPr>
          <a:xfrm>
            <a:off x="685800" y="4343400"/>
            <a:ext cx="5484960" cy="411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18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sldImg"/>
          </p:nvPr>
        </p:nvSpPr>
        <p:spPr>
          <a:xfrm>
            <a:off x="-11798280" y="-11796840"/>
            <a:ext cx="11798280" cy="12492000"/>
          </a:xfrm>
          <a:prstGeom prst="rect">
            <a:avLst/>
          </a:prstGeom>
        </p:spPr>
      </p:sp>
      <p:sp>
        <p:nvSpPr>
          <p:cNvPr id="136" name="CustomShape 2"/>
          <p:cNvSpPr/>
          <p:nvPr/>
        </p:nvSpPr>
        <p:spPr>
          <a:xfrm>
            <a:off x="685800" y="4343400"/>
            <a:ext cx="5484960" cy="4113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130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PlaceHolder 1"/>
          <p:cNvSpPr>
            <a:spLocks noGrp="1"/>
          </p:cNvSpPr>
          <p:nvPr>
            <p:ph type="sldImg"/>
          </p:nvPr>
        </p:nvSpPr>
        <p:spPr>
          <a:xfrm>
            <a:off x="2143080" y="695160"/>
            <a:ext cx="2571840" cy="3429000"/>
          </a:xfrm>
          <a:prstGeom prst="rect">
            <a:avLst/>
          </a:prstGeom>
        </p:spPr>
      </p:sp>
      <p:sp>
        <p:nvSpPr>
          <p:cNvPr id="132" name="CustomShape 2"/>
          <p:cNvSpPr/>
          <p:nvPr/>
        </p:nvSpPr>
        <p:spPr>
          <a:xfrm>
            <a:off x="685800" y="4343400"/>
            <a:ext cx="5486400" cy="4114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199360" cy="83808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457200" y="1371240"/>
            <a:ext cx="8199360" cy="234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457200" y="3942720"/>
            <a:ext cx="8199360" cy="234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199360" cy="83808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371240"/>
            <a:ext cx="4001040" cy="234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658760" y="1371240"/>
            <a:ext cx="4001040" cy="234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457200" y="3942720"/>
            <a:ext cx="4001040" cy="234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4658760" y="3942720"/>
            <a:ext cx="4001040" cy="234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199360" cy="83808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457200" y="1371240"/>
            <a:ext cx="2639880" cy="234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3229560" y="1371240"/>
            <a:ext cx="2639880" cy="234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6001560" y="1371240"/>
            <a:ext cx="2639880" cy="234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457200" y="3942720"/>
            <a:ext cx="2639880" cy="234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3229560" y="3942720"/>
            <a:ext cx="2639880" cy="234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6001560" y="3942720"/>
            <a:ext cx="2639880" cy="234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199360" cy="83808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457200" y="1371240"/>
            <a:ext cx="8199360" cy="492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59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199360" cy="83808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457200" y="1371240"/>
            <a:ext cx="8199360" cy="4923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199360" cy="83808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457200" y="1371240"/>
            <a:ext cx="4001040" cy="4923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4658760" y="1371240"/>
            <a:ext cx="4001040" cy="4923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199360" cy="83808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199360" cy="38862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marL="342720" indent="-342720" algn="ctr">
              <a:spcBef>
                <a:spcPts val="59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199360" cy="83808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457200" y="1371240"/>
            <a:ext cx="4001040" cy="234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4658760" y="1371240"/>
            <a:ext cx="4001040" cy="4923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457200" y="3942720"/>
            <a:ext cx="4001040" cy="234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199360" cy="83808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457200" y="1371240"/>
            <a:ext cx="4001040" cy="4923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4658760" y="1371240"/>
            <a:ext cx="4001040" cy="234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4658760" y="3942720"/>
            <a:ext cx="4001040" cy="234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199360" cy="83808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457200" y="1371240"/>
            <a:ext cx="4001040" cy="234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4658760" y="1371240"/>
            <a:ext cx="4001040" cy="234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457200" y="3942720"/>
            <a:ext cx="8199360" cy="234792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199360" cy="838080"/>
          </a:xfrm>
          <a:prstGeom prst="rect">
            <a:avLst/>
          </a:prstGeom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Click to edit the title text format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body"/>
          </p:nvPr>
        </p:nvSpPr>
        <p:spPr>
          <a:xfrm>
            <a:off x="457200" y="1371240"/>
            <a:ext cx="8199360" cy="4923000"/>
          </a:xfrm>
          <a:prstGeom prst="rect">
            <a:avLst/>
          </a:prstGeom>
        </p:spPr>
        <p:txBody>
          <a:bodyPr lIns="90000" rIns="90000" tIns="46800" bIns="46800">
            <a:normAutofit/>
          </a:bodyPr>
          <a:p>
            <a:pPr marL="342720" indent="-342720">
              <a:spcBef>
                <a:spcPts val="598"/>
              </a:spcBef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2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•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–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4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5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6" marL="342720" indent="-342720">
              <a:spcBef>
                <a:spcPts val="598"/>
              </a:spcBef>
              <a:buClr>
                <a:srgbClr val="000000"/>
              </a:buClr>
              <a:buFont typeface="Times New Roman"/>
              <a:buChar char="»"/>
              <a:tabLst>
                <a:tab algn="l" pos="0"/>
                <a:tab algn="l" pos="358560"/>
                <a:tab algn="l" pos="717480"/>
                <a:tab algn="l" pos="1076040"/>
                <a:tab algn="l" pos="1434960"/>
                <a:tab algn="l" pos="1793520"/>
                <a:tab algn="l" pos="2152440"/>
                <a:tab algn="l" pos="2511360"/>
                <a:tab algn="l" pos="2869920"/>
                <a:tab algn="l" pos="3228840"/>
                <a:tab algn="l" pos="3587400"/>
                <a:tab algn="l" pos="3946320"/>
                <a:tab algn="l" pos="4305240"/>
                <a:tab algn="l" pos="4663800"/>
                <a:tab algn="l" pos="5022720"/>
                <a:tab algn="l" pos="5381280"/>
                <a:tab algn="l" pos="5740200"/>
                <a:tab algn="l" pos="6099120"/>
                <a:tab algn="l" pos="6457680"/>
                <a:tab algn="l" pos="6816600"/>
                <a:tab algn="l" pos="717516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6.png"/><Relationship Id="rId3" Type="http://schemas.openxmlformats.org/officeDocument/2006/relationships/slideLayout" Target="../slideLayouts/slideLayout3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3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png"/><Relationship Id="rId5" Type="http://schemas.openxmlformats.org/officeDocument/2006/relationships/slideLayout" Target="../slideLayouts/slideLayout3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TextShape 1"/>
          <p:cNvSpPr txBox="1"/>
          <p:nvPr/>
        </p:nvSpPr>
        <p:spPr>
          <a:xfrm>
            <a:off x="685800" y="2130120"/>
            <a:ext cx="7772400" cy="1469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Authentication and Authorization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0" name="TextShape 2"/>
          <p:cNvSpPr txBox="1"/>
          <p:nvPr/>
        </p:nvSpPr>
        <p:spPr>
          <a:xfrm>
            <a:off x="1371600" y="3498840"/>
            <a:ext cx="6400800" cy="17524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ctr">
            <a:noAutofit/>
          </a:bodyPr>
          <a:p>
            <a:pPr marL="342720" indent="-325440" algn="ctr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Basic Concepts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TextShape 1"/>
          <p:cNvSpPr txBox="1"/>
          <p:nvPr/>
        </p:nvSpPr>
        <p:spPr>
          <a:xfrm>
            <a:off x="457200" y="274680"/>
            <a:ext cx="8207280" cy="84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Public-Private Key Algorithms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4" name="TextShape 2"/>
          <p:cNvSpPr txBox="1"/>
          <p:nvPr/>
        </p:nvSpPr>
        <p:spPr>
          <a:xfrm>
            <a:off x="457200" y="1371240"/>
            <a:ext cx="8207280" cy="824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53000"/>
          </a:bodyPr>
          <a:p>
            <a:pPr marL="342720" indent="-33480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Public-private key pairs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:  Uses RSA (large prime numbers) or Elliptic Curves (Ecliptic Curve Cryptography)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CustomShape 3"/>
          <p:cNvSpPr/>
          <p:nvPr/>
        </p:nvSpPr>
        <p:spPr>
          <a:xfrm>
            <a:off x="822240" y="2468520"/>
            <a:ext cx="2560680" cy="137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Private key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p(m)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CustomShape 4"/>
          <p:cNvSpPr/>
          <p:nvPr/>
        </p:nvSpPr>
        <p:spPr>
          <a:xfrm>
            <a:off x="5029200" y="2486160"/>
            <a:ext cx="2560680" cy="136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Public key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P(m)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CustomShape 5"/>
          <p:cNvSpPr/>
          <p:nvPr/>
        </p:nvSpPr>
        <p:spPr>
          <a:xfrm>
            <a:off x="457200" y="3556080"/>
            <a:ext cx="8137440" cy="17971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lnSpc>
                <a:spcPct val="100000"/>
              </a:lnSpc>
              <a:spcAft>
                <a:spcPts val="142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m = a 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message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to send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42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p(m) and P(m) are inverse: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42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P( p(m) ) --&gt; 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42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p( P(m) ) --&gt; m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Aft>
                <a:spcPts val="1423"/>
              </a:spcAft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PKI = public key infrastructure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TextShape 1"/>
          <p:cNvSpPr txBox="1"/>
          <p:nvPr/>
        </p:nvSpPr>
        <p:spPr>
          <a:xfrm>
            <a:off x="457200" y="274680"/>
            <a:ext cx="8207280" cy="8460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Public-Private Auth Example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9" name="TextShape 2"/>
          <p:cNvSpPr txBox="1"/>
          <p:nvPr/>
        </p:nvSpPr>
        <p:spPr>
          <a:xfrm>
            <a:off x="385920" y="1255320"/>
            <a:ext cx="8207280" cy="54198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480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 You connect to a server and give your username.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4800">
              <a:lnSpc>
                <a:spcPct val="100000"/>
              </a:lnSpc>
              <a:spcBef>
                <a:spcPts val="1449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Server looks up your public key (P) and chooses a </a:t>
            </a:r>
            <a:r>
              <a:rPr b="0" lang="en-US" sz="2400" spc="-1" strike="noStrike">
                <a:solidFill>
                  <a:srgbClr val="808080"/>
                </a:solidFill>
                <a:latin typeface="Arial"/>
              </a:rPr>
              <a:t>random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message:  </a:t>
            </a:r>
            <a:r>
              <a:rPr b="1" lang="en-US" sz="2400" spc="-1" strike="noStrike">
                <a:solidFill>
                  <a:srgbClr val="000000"/>
                </a:solidFill>
                <a:latin typeface="Arial"/>
              </a:rPr>
              <a:t>m1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4800">
              <a:lnSpc>
                <a:spcPct val="100000"/>
              </a:lnSpc>
              <a:spcBef>
                <a:spcPts val="1449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  <a:ea typeface="Angsana New"/>
              </a:rPr>
              <a:t>3. Server encrypts m1 with your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  <a:ea typeface="Angsana New"/>
              </a:rPr>
              <a:t>public key:</a:t>
            </a:r>
            <a:br/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challenge = P(m1)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4800">
              <a:lnSpc>
                <a:spcPct val="100000"/>
              </a:lnSpc>
              <a:spcBef>
                <a:spcPts val="1449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4. Server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sends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challenge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to you and says: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if this is </a:t>
            </a:r>
            <a:r>
              <a:rPr b="0" i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really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who you claim to be, then </a:t>
            </a:r>
            <a:br/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decrypt this challenge and send it back." 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4800">
              <a:lnSpc>
                <a:spcPct val="100000"/>
              </a:lnSpc>
              <a:spcBef>
                <a:spcPts val="1449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5. You decrypt the challenge: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m2 = p(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challenge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4800">
              <a:lnSpc>
                <a:spcPct val="100000"/>
              </a:lnSpc>
              <a:spcBef>
                <a:spcPts val="1449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5. You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encrypt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and return a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response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=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p(m2 + 1)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4800">
              <a:lnSpc>
                <a:spcPct val="100000"/>
              </a:lnSpc>
              <a:spcBef>
                <a:spcPts val="1449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6. Server checks response: 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P(response) == m1 + 1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 ??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0" name="CustomShape 3"/>
          <p:cNvSpPr/>
          <p:nvPr/>
        </p:nvSpPr>
        <p:spPr>
          <a:xfrm>
            <a:off x="457200" y="1220760"/>
            <a:ext cx="8137440" cy="13701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extShape 1"/>
          <p:cNvSpPr txBox="1"/>
          <p:nvPr/>
        </p:nvSpPr>
        <p:spPr>
          <a:xfrm>
            <a:off x="456840" y="274320"/>
            <a:ext cx="8211960" cy="85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OAuth &amp; OpenID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2" name="TextShape 2"/>
          <p:cNvSpPr txBox="1"/>
          <p:nvPr/>
        </p:nvSpPr>
        <p:spPr>
          <a:xfrm>
            <a:off x="456840" y="1371600"/>
            <a:ext cx="8211960" cy="49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0120" algn="ctr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Use a 3rd party to validate the user's identity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93" name="" descr=""/>
          <p:cNvPicPr/>
          <p:nvPr/>
        </p:nvPicPr>
        <p:blipFill>
          <a:blip r:embed="rId1"/>
          <a:stretch/>
        </p:blipFill>
        <p:spPr>
          <a:xfrm>
            <a:off x="4238640" y="2451240"/>
            <a:ext cx="4114800" cy="3963960"/>
          </a:xfrm>
          <a:prstGeom prst="rect">
            <a:avLst/>
          </a:prstGeom>
          <a:ln>
            <a:noFill/>
          </a:ln>
        </p:spPr>
      </p:pic>
      <p:pic>
        <p:nvPicPr>
          <p:cNvPr id="94" name="" descr=""/>
          <p:cNvPicPr/>
          <p:nvPr/>
        </p:nvPicPr>
        <p:blipFill>
          <a:blip r:embed="rId2"/>
          <a:stretch/>
        </p:blipFill>
        <p:spPr>
          <a:xfrm>
            <a:off x="5029200" y="1903320"/>
            <a:ext cx="2409840" cy="523800"/>
          </a:xfrm>
          <a:prstGeom prst="rect">
            <a:avLst/>
          </a:prstGeom>
          <a:ln>
            <a:noFill/>
          </a:ln>
        </p:spPr>
      </p:pic>
      <p:sp>
        <p:nvSpPr>
          <p:cNvPr id="95" name="CustomShape 3"/>
          <p:cNvSpPr/>
          <p:nvPr/>
        </p:nvSpPr>
        <p:spPr>
          <a:xfrm>
            <a:off x="3108240" y="5430960"/>
            <a:ext cx="639720" cy="274680"/>
          </a:xfrm>
          <a:custGeom>
            <a:avLst/>
            <a:gdLst/>
            <a:ahLst/>
            <a:rect l="0" t="0" r="r" b="b"/>
            <a:pathLst>
              <a:path w="1779" h="765">
                <a:moveTo>
                  <a:pt x="0" y="191"/>
                </a:moveTo>
                <a:lnTo>
                  <a:pt x="1333" y="191"/>
                </a:lnTo>
                <a:lnTo>
                  <a:pt x="1333" y="0"/>
                </a:lnTo>
                <a:lnTo>
                  <a:pt x="1778" y="382"/>
                </a:lnTo>
                <a:lnTo>
                  <a:pt x="1333" y="764"/>
                </a:lnTo>
                <a:lnTo>
                  <a:pt x="1333" y="573"/>
                </a:lnTo>
                <a:lnTo>
                  <a:pt x="0" y="573"/>
                </a:lnTo>
                <a:lnTo>
                  <a:pt x="0" y="191"/>
                </a:lnTo>
              </a:path>
            </a:pathLst>
          </a:custGeom>
          <a:solidFill>
            <a:srgbClr val="729fcf"/>
          </a:solidFill>
          <a:ln w="9360">
            <a:solidFill>
              <a:srgbClr val="3465a4"/>
            </a:solidFill>
            <a:round/>
          </a:ln>
        </p:spPr>
        <p:style>
          <a:lnRef idx="0"/>
          <a:fillRef idx="0"/>
          <a:effectRef idx="0"/>
          <a:fontRef idx="minor"/>
        </p:style>
      </p:sp>
      <p:sp>
        <p:nvSpPr>
          <p:cNvPr id="96" name="CustomShape 4"/>
          <p:cNvSpPr/>
          <p:nvPr/>
        </p:nvSpPr>
        <p:spPr>
          <a:xfrm>
            <a:off x="704880" y="5211720"/>
            <a:ext cx="2382840" cy="6699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wrap="none" lIns="90000" rIns="90000" tIns="45000" bIns="45000" anchor="ctr">
            <a:noAutofit/>
          </a:bodyPr>
          <a:p>
            <a:pPr algn="r"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OAuth providers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TextShape 1"/>
          <p:cNvSpPr txBox="1"/>
          <p:nvPr/>
        </p:nvSpPr>
        <p:spPr>
          <a:xfrm>
            <a:off x="456840" y="274320"/>
            <a:ext cx="8211960" cy="85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OAuth 2.0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98" name="TextShape 2"/>
          <p:cNvSpPr txBox="1"/>
          <p:nvPr/>
        </p:nvSpPr>
        <p:spPr>
          <a:xfrm>
            <a:off x="456840" y="1006560"/>
            <a:ext cx="8211960" cy="548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97000"/>
          </a:bodyPr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choose "Google".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Shopee </a:t>
            </a:r>
            <a:r>
              <a:rPr b="1" i="1" lang="en-US" sz="2400" spc="-1" strike="noStrike">
                <a:solidFill>
                  <a:srgbClr val="000080"/>
                </a:solidFill>
                <a:latin typeface="Arial"/>
              </a:rPr>
              <a:t>redirects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you to Google (may open a pop-up):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 algn="ctr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 algn="ctr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  tells Shopee who you are (grant access to your name &amp; email),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and </a:t>
            </a: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proves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that you have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authenticated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yourself to Google.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CustomShape 3"/>
          <p:cNvSpPr/>
          <p:nvPr/>
        </p:nvSpPr>
        <p:spPr>
          <a:xfrm>
            <a:off x="2378160" y="2119320"/>
            <a:ext cx="4022640" cy="254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2720" indent="-330120" algn="ctr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Google.com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 algn="ctr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shopee.co.th wants access to your name and email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CustomShape 4"/>
          <p:cNvSpPr/>
          <p:nvPr/>
        </p:nvSpPr>
        <p:spPr>
          <a:xfrm>
            <a:off x="2743200" y="3749760"/>
            <a:ext cx="118908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Agree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CustomShape 5"/>
          <p:cNvSpPr/>
          <p:nvPr/>
        </p:nvSpPr>
        <p:spPr>
          <a:xfrm>
            <a:off x="4664160" y="3749760"/>
            <a:ext cx="1279440" cy="54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Cancel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TextShape 1"/>
          <p:cNvSpPr txBox="1"/>
          <p:nvPr/>
        </p:nvSpPr>
        <p:spPr>
          <a:xfrm>
            <a:off x="456840" y="274320"/>
            <a:ext cx="8211960" cy="85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After You Approve...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3" name="TextShape 2"/>
          <p:cNvSpPr txBox="1"/>
          <p:nvPr/>
        </p:nvSpPr>
        <p:spPr>
          <a:xfrm>
            <a:off x="456840" y="1006560"/>
            <a:ext cx="8211960" cy="548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You are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redirected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back to Shopee (the client).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happened?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  Google gave your browser an 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authorization code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", &amp; redirected the browser to Shopee 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callback address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 Shopee used the "authorization code" to get an "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access token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 to access your resources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 Shopee uses Google API and the "access token" to get your name and email address.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104" name="" descr=""/>
          <p:cNvPicPr/>
          <p:nvPr/>
        </p:nvPicPr>
        <p:blipFill>
          <a:blip r:embed="rId1"/>
          <a:stretch/>
        </p:blipFill>
        <p:spPr>
          <a:xfrm>
            <a:off x="1933560" y="4397400"/>
            <a:ext cx="4467240" cy="2278080"/>
          </a:xfrm>
          <a:prstGeom prst="rect">
            <a:avLst/>
          </a:prstGeom>
          <a:ln>
            <a:noFill/>
          </a:ln>
        </p:spPr>
      </p:pic>
    </p:spTree>
  </p:cSld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TextShape 1"/>
          <p:cNvSpPr txBox="1"/>
          <p:nvPr/>
        </p:nvSpPr>
        <p:spPr>
          <a:xfrm>
            <a:off x="456840" y="274320"/>
            <a:ext cx="8211960" cy="85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OAuth is for Authorization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06" name="TextShape 2"/>
          <p:cNvSpPr txBox="1"/>
          <p:nvPr/>
        </p:nvSpPr>
        <p:spPr>
          <a:xfrm>
            <a:off x="456840" y="1006560"/>
            <a:ext cx="8211960" cy="54864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OAuth is </a:t>
            </a:r>
            <a:r>
              <a:rPr b="0" i="1" lang="en-US" sz="2400" spc="-1" strike="noStrike" u="sng">
                <a:solidFill>
                  <a:srgbClr val="000000"/>
                </a:solidFill>
                <a:uFillTx/>
                <a:latin typeface="Arial"/>
              </a:rPr>
              <a:t>really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about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granting access to resources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But, as a side effect, you confirm your identity.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 algn="ctr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 algn="ctr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CustomShape 3"/>
          <p:cNvSpPr/>
          <p:nvPr/>
        </p:nvSpPr>
        <p:spPr>
          <a:xfrm>
            <a:off x="2378160" y="2119320"/>
            <a:ext cx="4022640" cy="2543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8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marL="342720" indent="-330120" algn="ctr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Google.com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 algn="ctr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shopee.co.th wants access to your </a:t>
            </a:r>
            <a:r>
              <a:rPr b="1" i="1" lang="en-US" sz="2400" spc="-1" strike="noStrike">
                <a:solidFill>
                  <a:srgbClr val="ff0000"/>
                </a:solidFill>
                <a:latin typeface="Arial"/>
              </a:rPr>
              <a:t>name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 and </a:t>
            </a:r>
            <a:r>
              <a:rPr b="1" i="1" lang="en-US" sz="2400" spc="-1" strike="noStrike">
                <a:solidFill>
                  <a:srgbClr val="ff0000"/>
                </a:solidFill>
                <a:latin typeface="Arial"/>
              </a:rPr>
              <a:t>email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CustomShape 4"/>
          <p:cNvSpPr/>
          <p:nvPr/>
        </p:nvSpPr>
        <p:spPr>
          <a:xfrm>
            <a:off x="2743200" y="3749760"/>
            <a:ext cx="1189080" cy="51732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Agree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CustomShape 5"/>
          <p:cNvSpPr/>
          <p:nvPr/>
        </p:nvSpPr>
        <p:spPr>
          <a:xfrm>
            <a:off x="4664160" y="3749760"/>
            <a:ext cx="1279440" cy="54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Cancel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TextShape 1"/>
          <p:cNvSpPr txBox="1"/>
          <p:nvPr/>
        </p:nvSpPr>
        <p:spPr>
          <a:xfrm>
            <a:off x="456840" y="274320"/>
            <a:ext cx="8204040" cy="84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92468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What Happened?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1" name="TextShape 2"/>
          <p:cNvSpPr txBox="1"/>
          <p:nvPr/>
        </p:nvSpPr>
        <p:spPr>
          <a:xfrm>
            <a:off x="456840" y="1371600"/>
            <a:ext cx="8204040" cy="4927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8040" algn="ctr">
              <a:spcBef>
                <a:spcPts val="598"/>
              </a:spcBef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92468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When you click "Login with Google", 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what happens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behind the scene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?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 algn="ctr">
              <a:spcBef>
                <a:spcPts val="598"/>
              </a:spcBef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92468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 algn="ctr">
              <a:spcBef>
                <a:spcPts val="598"/>
              </a:spcBef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92468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details in OAuth presentation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show="0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TextShape 1"/>
          <p:cNvSpPr txBox="1"/>
          <p:nvPr/>
        </p:nvSpPr>
        <p:spPr>
          <a:xfrm>
            <a:off x="457200" y="274680"/>
            <a:ext cx="8228160" cy="866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Authorization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3" name="TextShape 2"/>
          <p:cNvSpPr txBox="1"/>
          <p:nvPr/>
        </p:nvSpPr>
        <p:spPr>
          <a:xfrm>
            <a:off x="457200" y="1371600"/>
            <a:ext cx="8228160" cy="495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Specify what rights or access a user has.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800" spc="-1" strike="noStrike">
                <a:solidFill>
                  <a:srgbClr val="000080"/>
                </a:solidFill>
                <a:latin typeface="Arial"/>
              </a:rPr>
              <a:t>Access rules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apply to: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resources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- can read a file?  modify a file?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functionality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- create a new poll question?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TextShape 1"/>
          <p:cNvSpPr txBox="1"/>
          <p:nvPr/>
        </p:nvSpPr>
        <p:spPr>
          <a:xfrm>
            <a:off x="457200" y="274680"/>
            <a:ext cx="8228160" cy="8668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Role Based Authorization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115" name="TextShape 2"/>
          <p:cNvSpPr txBox="1"/>
          <p:nvPr/>
        </p:nvSpPr>
        <p:spPr>
          <a:xfrm>
            <a:off x="457200" y="1371600"/>
            <a:ext cx="8228160" cy="49514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14280">
              <a:lnSpc>
                <a:spcPct val="100000"/>
              </a:lnSpc>
              <a:spcAft>
                <a:spcPts val="2835"/>
              </a:spcAft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000080"/>
                </a:solidFill>
                <a:latin typeface="Arial"/>
              </a:rPr>
              <a:t>Permissions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are based on the </a:t>
            </a:r>
            <a:r>
              <a:rPr b="1" i="1" lang="en-US" sz="2400" spc="-1" strike="noStrike">
                <a:solidFill>
                  <a:srgbClr val="000080"/>
                </a:solidFill>
                <a:latin typeface="Arial"/>
              </a:rPr>
              <a:t>roles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user possesses.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Aft>
                <a:spcPts val="2835"/>
              </a:spcAft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 user may have many roles.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Aft>
                <a:spcPts val="2835"/>
              </a:spcAft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Example: “joe” has roles “voter” and “administrator”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CustomShape 3"/>
          <p:cNvSpPr/>
          <p:nvPr/>
        </p:nvSpPr>
        <p:spPr>
          <a:xfrm>
            <a:off x="3418920" y="3670200"/>
            <a:ext cx="1646280" cy="136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Principal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CustomShape 4"/>
          <p:cNvSpPr/>
          <p:nvPr/>
        </p:nvSpPr>
        <p:spPr>
          <a:xfrm>
            <a:off x="493200" y="3670200"/>
            <a:ext cx="1463760" cy="136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Subject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(user)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Line 5"/>
          <p:cNvSpPr/>
          <p:nvPr/>
        </p:nvSpPr>
        <p:spPr>
          <a:xfrm>
            <a:off x="1956960" y="4402080"/>
            <a:ext cx="1463760" cy="1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19" name="CustomShape 6"/>
          <p:cNvSpPr/>
          <p:nvPr/>
        </p:nvSpPr>
        <p:spPr>
          <a:xfrm>
            <a:off x="6528960" y="3670200"/>
            <a:ext cx="1646280" cy="136980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Role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0" name="CustomShape 7"/>
          <p:cNvSpPr/>
          <p:nvPr/>
        </p:nvSpPr>
        <p:spPr>
          <a:xfrm>
            <a:off x="2047320" y="4035240"/>
            <a:ext cx="137160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identifies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CustomShape 8"/>
          <p:cNvSpPr/>
          <p:nvPr/>
        </p:nvSpPr>
        <p:spPr>
          <a:xfrm>
            <a:off x="2047320" y="4492440"/>
            <a:ext cx="137160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1..*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Line 9"/>
          <p:cNvSpPr/>
          <p:nvPr/>
        </p:nvSpPr>
        <p:spPr>
          <a:xfrm>
            <a:off x="5065200" y="4402080"/>
            <a:ext cx="1463760" cy="144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  <p:sp>
        <p:nvSpPr>
          <p:cNvPr id="123" name="CustomShape 10"/>
          <p:cNvSpPr/>
          <p:nvPr/>
        </p:nvSpPr>
        <p:spPr>
          <a:xfrm>
            <a:off x="5157360" y="4492440"/>
            <a:ext cx="137160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r"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*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CustomShape 11"/>
          <p:cNvSpPr/>
          <p:nvPr/>
        </p:nvSpPr>
        <p:spPr>
          <a:xfrm>
            <a:off x="5065200" y="4035240"/>
            <a:ext cx="137160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 algn="ctr"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1800" spc="-1" strike="noStrike">
                <a:solidFill>
                  <a:srgbClr val="000000"/>
                </a:solidFill>
                <a:latin typeface="Arial"/>
              </a:rPr>
              <a:t>has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5" name="CustomShape 12"/>
          <p:cNvSpPr/>
          <p:nvPr/>
        </p:nvSpPr>
        <p:spPr>
          <a:xfrm>
            <a:off x="6254280" y="5437080"/>
            <a:ext cx="2193840" cy="9428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 w="9360">
            <a:solidFill>
              <a:srgbClr val="000000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Permissions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Line 13"/>
          <p:cNvSpPr/>
          <p:nvPr/>
        </p:nvSpPr>
        <p:spPr>
          <a:xfrm>
            <a:off x="7351200" y="5038560"/>
            <a:ext cx="1440" cy="396720"/>
          </a:xfrm>
          <a:prstGeom prst="line">
            <a:avLst/>
          </a:prstGeom>
          <a:ln w="9360">
            <a:solidFill>
              <a:srgbClr val="000000"/>
            </a:solidFill>
            <a:round/>
            <a:tailEnd len="med" type="triangle" w="med"/>
          </a:ln>
        </p:spPr>
        <p:style>
          <a:lnRef idx="0"/>
          <a:fillRef idx="0"/>
          <a:effectRef idx="0"/>
          <a:fontRef idx="minor"/>
        </p:style>
      </p:sp>
    </p:spTree>
  </p:cSld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TextShape 1"/>
          <p:cNvSpPr txBox="1"/>
          <p:nvPr/>
        </p:nvSpPr>
        <p:spPr>
          <a:xfrm>
            <a:off x="457200" y="274680"/>
            <a:ext cx="8229600" cy="86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Authenticate &amp; Authorize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2" name="TextShape 2"/>
          <p:cNvSpPr txBox="1"/>
          <p:nvPr/>
        </p:nvSpPr>
        <p:spPr>
          <a:xfrm>
            <a:off x="457200" y="1371600"/>
            <a:ext cx="8229600" cy="509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12480" indent="-312480">
              <a:spcBef>
                <a:spcPts val="59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312480"/>
                <a:tab algn="l" pos="326880"/>
                <a:tab algn="l" pos="685800"/>
                <a:tab algn="l" pos="1044360"/>
                <a:tab algn="l" pos="1403280"/>
                <a:tab algn="l" pos="1761840"/>
                <a:tab algn="l" pos="2120760"/>
                <a:tab algn="l" pos="2479320"/>
                <a:tab algn="l" pos="2838240"/>
                <a:tab algn="l" pos="3200400"/>
                <a:tab algn="l" pos="3555720"/>
                <a:tab algn="l" pos="3914640"/>
                <a:tab algn="l" pos="4273200"/>
                <a:tab algn="l" pos="4632120"/>
                <a:tab algn="l" pos="4991040"/>
                <a:tab algn="l" pos="5349600"/>
                <a:tab algn="l" pos="5715000"/>
                <a:tab algn="l" pos="6067080"/>
                <a:tab algn="l" pos="6426000"/>
                <a:tab algn="l" pos="6784920"/>
                <a:tab algn="l" pos="714348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Authentication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validate the identity of a "user", agent,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or process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12480" indent="-312480">
              <a:spcBef>
                <a:spcPts val="59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312480"/>
                <a:tab algn="l" pos="326880"/>
                <a:tab algn="l" pos="685800"/>
                <a:tab algn="l" pos="1044360"/>
                <a:tab algn="l" pos="1403280"/>
                <a:tab algn="l" pos="1761840"/>
                <a:tab algn="l" pos="2120760"/>
                <a:tab algn="l" pos="2479320"/>
                <a:tab algn="l" pos="2838240"/>
                <a:tab algn="l" pos="3200400"/>
                <a:tab algn="l" pos="3555720"/>
                <a:tab algn="l" pos="3914640"/>
                <a:tab algn="l" pos="4273200"/>
                <a:tab algn="l" pos="4632120"/>
                <a:tab algn="l" pos="4991040"/>
                <a:tab algn="l" pos="5349600"/>
                <a:tab algn="l" pos="5715000"/>
                <a:tab algn="l" pos="6067080"/>
                <a:tab algn="l" pos="6426000"/>
                <a:tab algn="l" pos="6784920"/>
                <a:tab algn="l" pos="714348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1" lang="en-US" sz="2400" spc="-1" strike="noStrike">
                <a:solidFill>
                  <a:srgbClr val="333399"/>
                </a:solidFill>
                <a:latin typeface="Arial"/>
              </a:rPr>
              <a:t>Authorization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specifying rights to access a resource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spcBef>
                <a:spcPts val="598"/>
              </a:spcBef>
              <a:tabLst>
                <a:tab algn="l" pos="0"/>
                <a:tab algn="l" pos="312480"/>
                <a:tab algn="l" pos="326880"/>
                <a:tab algn="l" pos="685800"/>
                <a:tab algn="l" pos="1044360"/>
                <a:tab algn="l" pos="1403280"/>
                <a:tab algn="l" pos="1761840"/>
                <a:tab algn="l" pos="2120760"/>
                <a:tab algn="l" pos="2479320"/>
                <a:tab algn="l" pos="2838240"/>
                <a:tab algn="l" pos="3200400"/>
                <a:tab algn="l" pos="3555720"/>
                <a:tab algn="l" pos="3914640"/>
                <a:tab algn="l" pos="4273200"/>
                <a:tab algn="l" pos="4632120"/>
                <a:tab algn="l" pos="4991040"/>
                <a:tab algn="l" pos="5349600"/>
                <a:tab algn="l" pos="5715000"/>
                <a:tab algn="l" pos="6067080"/>
                <a:tab algn="l" pos="6426000"/>
                <a:tab algn="l" pos="6784920"/>
                <a:tab algn="l" pos="714348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12480"/>
                <a:tab algn="l" pos="326880"/>
                <a:tab algn="l" pos="685800"/>
                <a:tab algn="l" pos="1044360"/>
                <a:tab algn="l" pos="1403280"/>
                <a:tab algn="l" pos="1761840"/>
                <a:tab algn="l" pos="2120760"/>
                <a:tab algn="l" pos="2479320"/>
                <a:tab algn="l" pos="2838240"/>
                <a:tab algn="l" pos="3200400"/>
                <a:tab algn="l" pos="3555720"/>
                <a:tab algn="l" pos="3914640"/>
                <a:tab algn="l" pos="4273200"/>
                <a:tab algn="l" pos="4632120"/>
                <a:tab algn="l" pos="4991040"/>
                <a:tab algn="l" pos="5349600"/>
                <a:tab algn="l" pos="5715000"/>
                <a:tab algn="l" pos="6067080"/>
                <a:tab algn="l" pos="6426000"/>
                <a:tab algn="l" pos="6784920"/>
                <a:tab algn="l" pos="714348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Authentication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responsible for identifying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who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user is.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1428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12480"/>
                <a:tab algn="l" pos="326880"/>
                <a:tab algn="l" pos="685800"/>
                <a:tab algn="l" pos="1044360"/>
                <a:tab algn="l" pos="1403280"/>
                <a:tab algn="l" pos="1761840"/>
                <a:tab algn="l" pos="2120760"/>
                <a:tab algn="l" pos="2479320"/>
                <a:tab algn="l" pos="2838240"/>
                <a:tab algn="l" pos="3200400"/>
                <a:tab algn="l" pos="3555720"/>
                <a:tab algn="l" pos="3914640"/>
                <a:tab algn="l" pos="4273200"/>
                <a:tab algn="l" pos="4632120"/>
                <a:tab algn="l" pos="4991040"/>
                <a:tab algn="l" pos="5349600"/>
                <a:tab algn="l" pos="5715000"/>
                <a:tab algn="l" pos="6067080"/>
                <a:tab algn="l" pos="6426000"/>
                <a:tab algn="l" pos="6784920"/>
                <a:tab algn="l" pos="714348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12480"/>
                <a:tab algn="l" pos="326880"/>
                <a:tab algn="l" pos="685800"/>
                <a:tab algn="l" pos="1044360"/>
                <a:tab algn="l" pos="1403280"/>
                <a:tab algn="l" pos="1761840"/>
                <a:tab algn="l" pos="2120760"/>
                <a:tab algn="l" pos="2479320"/>
                <a:tab algn="l" pos="2838240"/>
                <a:tab algn="l" pos="3200400"/>
                <a:tab algn="l" pos="3555720"/>
                <a:tab algn="l" pos="3914640"/>
                <a:tab algn="l" pos="4273200"/>
                <a:tab algn="l" pos="4632120"/>
                <a:tab algn="l" pos="4991040"/>
                <a:tab algn="l" pos="5349600"/>
                <a:tab algn="l" pos="5715000"/>
                <a:tab algn="l" pos="6067080"/>
                <a:tab algn="l" pos="6426000"/>
                <a:tab algn="l" pos="6784920"/>
                <a:tab algn="l" pos="714348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Authorization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is responsible for deciding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what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the user has </a:t>
            </a:r>
            <a:r>
              <a:rPr b="0" lang="en-US" sz="2400" spc="-1" strike="noStrike">
                <a:solidFill>
                  <a:srgbClr val="ff0000"/>
                </a:solidFill>
                <a:latin typeface="Arial"/>
              </a:rPr>
              <a:t>permission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to do.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12480"/>
                <a:tab algn="l" pos="326880"/>
                <a:tab algn="l" pos="685800"/>
                <a:tab algn="l" pos="1044360"/>
                <a:tab algn="l" pos="1403280"/>
                <a:tab algn="l" pos="1761840"/>
                <a:tab algn="l" pos="2120760"/>
                <a:tab algn="l" pos="2479320"/>
                <a:tab algn="l" pos="2838240"/>
                <a:tab algn="l" pos="3200400"/>
                <a:tab algn="l" pos="3555720"/>
                <a:tab algn="l" pos="3914640"/>
                <a:tab algn="l" pos="4273200"/>
                <a:tab algn="l" pos="4632120"/>
                <a:tab algn="l" pos="4991040"/>
                <a:tab algn="l" pos="5349600"/>
                <a:tab algn="l" pos="5715000"/>
                <a:tab algn="l" pos="6067080"/>
                <a:tab algn="l" pos="6426000"/>
                <a:tab algn="l" pos="6784920"/>
                <a:tab algn="l" pos="714348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12480"/>
                <a:tab algn="l" pos="326880"/>
                <a:tab algn="l" pos="685800"/>
                <a:tab algn="l" pos="1044360"/>
                <a:tab algn="l" pos="1403280"/>
                <a:tab algn="l" pos="1761840"/>
                <a:tab algn="l" pos="2120760"/>
                <a:tab algn="l" pos="2479320"/>
                <a:tab algn="l" pos="2838240"/>
                <a:tab algn="l" pos="3200400"/>
                <a:tab algn="l" pos="3555720"/>
                <a:tab algn="l" pos="3914640"/>
                <a:tab algn="l" pos="4273200"/>
                <a:tab algn="l" pos="4632120"/>
                <a:tab algn="l" pos="4991040"/>
                <a:tab algn="l" pos="5349600"/>
                <a:tab algn="l" pos="5715000"/>
                <a:tab algn="l" pos="6067080"/>
                <a:tab algn="l" pos="6426000"/>
                <a:tab algn="l" pos="6784920"/>
                <a:tab algn="l" pos="714348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12480"/>
                <a:tab algn="l" pos="326880"/>
                <a:tab algn="l" pos="685800"/>
                <a:tab algn="l" pos="1044360"/>
                <a:tab algn="l" pos="1403280"/>
                <a:tab algn="l" pos="1761840"/>
                <a:tab algn="l" pos="2120760"/>
                <a:tab algn="l" pos="2479320"/>
                <a:tab algn="l" pos="2838240"/>
                <a:tab algn="l" pos="3200400"/>
                <a:tab algn="l" pos="3555720"/>
                <a:tab algn="l" pos="3914640"/>
                <a:tab algn="l" pos="4273200"/>
                <a:tab algn="l" pos="4632120"/>
                <a:tab algn="l" pos="4991040"/>
                <a:tab algn="l" pos="5349600"/>
                <a:tab algn="l" pos="5715000"/>
                <a:tab algn="l" pos="6067080"/>
                <a:tab algn="l" pos="6426000"/>
                <a:tab algn="l" pos="6784920"/>
                <a:tab algn="l" pos="714348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12480"/>
                <a:tab algn="l" pos="326880"/>
                <a:tab algn="l" pos="685800"/>
                <a:tab algn="l" pos="1044360"/>
                <a:tab algn="l" pos="1403280"/>
                <a:tab algn="l" pos="1761840"/>
                <a:tab algn="l" pos="2120760"/>
                <a:tab algn="l" pos="2479320"/>
                <a:tab algn="l" pos="2838240"/>
                <a:tab algn="l" pos="3200400"/>
                <a:tab algn="l" pos="3555720"/>
                <a:tab algn="l" pos="3914640"/>
                <a:tab algn="l" pos="4273200"/>
                <a:tab algn="l" pos="4632120"/>
                <a:tab algn="l" pos="4991040"/>
                <a:tab algn="l" pos="5349600"/>
                <a:tab algn="l" pos="5715000"/>
                <a:tab algn="l" pos="6067080"/>
                <a:tab algn="l" pos="6426000"/>
                <a:tab algn="l" pos="6784920"/>
                <a:tab algn="l" pos="714348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12480"/>
                <a:tab algn="l" pos="326880"/>
                <a:tab algn="l" pos="685800"/>
                <a:tab algn="l" pos="1044360"/>
                <a:tab algn="l" pos="1403280"/>
                <a:tab algn="l" pos="1761840"/>
                <a:tab algn="l" pos="2120760"/>
                <a:tab algn="l" pos="2479320"/>
                <a:tab algn="l" pos="2838240"/>
                <a:tab algn="l" pos="3200400"/>
                <a:tab algn="l" pos="3555720"/>
                <a:tab algn="l" pos="3914640"/>
                <a:tab algn="l" pos="4273200"/>
                <a:tab algn="l" pos="4632120"/>
                <a:tab algn="l" pos="4991040"/>
                <a:tab algn="l" pos="5349600"/>
                <a:tab algn="l" pos="5715000"/>
                <a:tab algn="l" pos="6067080"/>
                <a:tab algn="l" pos="6426000"/>
                <a:tab algn="l" pos="6784920"/>
                <a:tab algn="l" pos="714348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31284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12480"/>
                <a:tab algn="l" pos="326880"/>
                <a:tab algn="l" pos="685800"/>
                <a:tab algn="l" pos="1044360"/>
                <a:tab algn="l" pos="1403280"/>
                <a:tab algn="l" pos="1761840"/>
                <a:tab algn="l" pos="2120760"/>
                <a:tab algn="l" pos="2479320"/>
                <a:tab algn="l" pos="2838240"/>
                <a:tab algn="l" pos="3200400"/>
                <a:tab algn="l" pos="3555720"/>
                <a:tab algn="l" pos="3914640"/>
                <a:tab algn="l" pos="4273200"/>
                <a:tab algn="l" pos="4632120"/>
                <a:tab algn="l" pos="4991040"/>
                <a:tab algn="l" pos="5349600"/>
                <a:tab algn="l" pos="5715000"/>
                <a:tab algn="l" pos="6067080"/>
                <a:tab algn="l" pos="6426000"/>
                <a:tab algn="l" pos="6784920"/>
                <a:tab algn="l" pos="714348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TextShape 1"/>
          <p:cNvSpPr txBox="1"/>
          <p:nvPr/>
        </p:nvSpPr>
        <p:spPr>
          <a:xfrm>
            <a:off x="457200" y="274680"/>
            <a:ext cx="8229600" cy="8683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Other Aspects of Security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4" name="TextShape 2"/>
          <p:cNvSpPr txBox="1"/>
          <p:nvPr/>
        </p:nvSpPr>
        <p:spPr>
          <a:xfrm>
            <a:off x="457200" y="1371600"/>
            <a:ext cx="8229600" cy="509112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12480" indent="-312480">
              <a:spcBef>
                <a:spcPts val="598"/>
              </a:spcBef>
              <a:buClr>
                <a:srgbClr val="333399"/>
              </a:buClr>
              <a:buFont typeface="Wingdings" charset="2"/>
              <a:buChar char=""/>
              <a:tabLst>
                <a:tab algn="l" pos="312480"/>
                <a:tab algn="l" pos="326880"/>
                <a:tab algn="l" pos="685800"/>
                <a:tab algn="l" pos="1044360"/>
                <a:tab algn="l" pos="1403280"/>
                <a:tab algn="l" pos="1761840"/>
                <a:tab algn="l" pos="2120760"/>
                <a:tab algn="l" pos="2479320"/>
                <a:tab algn="l" pos="2838240"/>
                <a:tab algn="l" pos="3200400"/>
                <a:tab algn="l" pos="3555720"/>
                <a:tab algn="l" pos="3914640"/>
                <a:tab algn="l" pos="4273200"/>
                <a:tab algn="l" pos="4632120"/>
                <a:tab algn="l" pos="4991040"/>
                <a:tab algn="l" pos="5349600"/>
                <a:tab algn="l" pos="5715000"/>
                <a:tab algn="l" pos="6067080"/>
                <a:tab algn="l" pos="6426000"/>
                <a:tab algn="l" pos="6784920"/>
                <a:tab algn="l" pos="714348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Access Control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- controls access to resources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12480" indent="-312480">
              <a:spcBef>
                <a:spcPts val="1423"/>
              </a:spcBef>
              <a:buClr>
                <a:srgbClr val="333399"/>
              </a:buClr>
              <a:buFont typeface="Wingdings" charset="2"/>
              <a:buChar char=""/>
              <a:tabLst>
                <a:tab algn="l" pos="312480"/>
                <a:tab algn="l" pos="326880"/>
                <a:tab algn="l" pos="685800"/>
                <a:tab algn="l" pos="1044360"/>
                <a:tab algn="l" pos="1403280"/>
                <a:tab algn="l" pos="1761840"/>
                <a:tab algn="l" pos="2120760"/>
                <a:tab algn="l" pos="2479320"/>
                <a:tab algn="l" pos="2838240"/>
                <a:tab algn="l" pos="3200400"/>
                <a:tab algn="l" pos="3555720"/>
                <a:tab algn="l" pos="3914640"/>
                <a:tab algn="l" pos="4273200"/>
                <a:tab algn="l" pos="4632120"/>
                <a:tab algn="l" pos="4991040"/>
                <a:tab algn="l" pos="5349600"/>
                <a:tab algn="l" pos="5715000"/>
                <a:tab algn="l" pos="6067080"/>
                <a:tab algn="l" pos="6426000"/>
                <a:tab algn="l" pos="6784920"/>
                <a:tab algn="l" pos="714348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Data Integrity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prevent data from being modified or corrupted, and </a:t>
            </a:r>
            <a:r>
              <a:rPr b="0" i="1" lang="en-US" sz="2400" spc="-1" strike="noStrike">
                <a:solidFill>
                  <a:srgbClr val="000080"/>
                </a:solidFill>
                <a:latin typeface="Arial"/>
              </a:rPr>
              <a:t>prove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that data hasn't been modified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12480" indent="-312480">
              <a:spcBef>
                <a:spcPts val="1423"/>
              </a:spcBef>
              <a:buClr>
                <a:srgbClr val="333399"/>
              </a:buClr>
              <a:buFont typeface="Wingdings" charset="2"/>
              <a:buChar char=""/>
              <a:tabLst>
                <a:tab algn="l" pos="312480"/>
                <a:tab algn="l" pos="326880"/>
                <a:tab algn="l" pos="685800"/>
                <a:tab algn="l" pos="1044360"/>
                <a:tab algn="l" pos="1403280"/>
                <a:tab algn="l" pos="1761840"/>
                <a:tab algn="l" pos="2120760"/>
                <a:tab algn="l" pos="2479320"/>
                <a:tab algn="l" pos="2838240"/>
                <a:tab algn="l" pos="3200400"/>
                <a:tab algn="l" pos="3555720"/>
                <a:tab algn="l" pos="3914640"/>
                <a:tab algn="l" pos="4273200"/>
                <a:tab algn="l" pos="4632120"/>
                <a:tab algn="l" pos="4991040"/>
                <a:tab algn="l" pos="5349600"/>
                <a:tab algn="l" pos="5715000"/>
                <a:tab algn="l" pos="6067080"/>
                <a:tab algn="l" pos="6426000"/>
                <a:tab algn="l" pos="6784920"/>
                <a:tab algn="l" pos="714348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Confidentiality &amp; Privacy - 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privacy is about people, confidentiality is about data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12480" indent="-312480">
              <a:spcBef>
                <a:spcPts val="1423"/>
              </a:spcBef>
              <a:buClr>
                <a:srgbClr val="333399"/>
              </a:buClr>
              <a:buFont typeface="Wingdings" charset="2"/>
              <a:buChar char=""/>
              <a:tabLst>
                <a:tab algn="l" pos="312480"/>
                <a:tab algn="l" pos="326880"/>
                <a:tab algn="l" pos="685800"/>
                <a:tab algn="l" pos="1044360"/>
                <a:tab algn="l" pos="1403280"/>
                <a:tab algn="l" pos="1761840"/>
                <a:tab algn="l" pos="2120760"/>
                <a:tab algn="l" pos="2479320"/>
                <a:tab algn="l" pos="2838240"/>
                <a:tab algn="l" pos="3200400"/>
                <a:tab algn="l" pos="3555720"/>
                <a:tab algn="l" pos="3914640"/>
                <a:tab algn="l" pos="4273200"/>
                <a:tab algn="l" pos="4632120"/>
                <a:tab algn="l" pos="4991040"/>
                <a:tab algn="l" pos="5349600"/>
                <a:tab algn="l" pos="5715000"/>
                <a:tab algn="l" pos="6067080"/>
                <a:tab algn="l" pos="6426000"/>
                <a:tab algn="l" pos="6784920"/>
                <a:tab algn="l" pos="714348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Non-repudiation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prove that user has made a request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712440" indent="-255240">
              <a:spcBef>
                <a:spcPts val="1423"/>
              </a:spcBef>
              <a:buClr>
                <a:srgbClr val="333399"/>
              </a:buClr>
              <a:buFont typeface="Arial"/>
              <a:buChar char="•"/>
              <a:tabLst>
                <a:tab algn="l" pos="312480"/>
                <a:tab algn="l" pos="326880"/>
                <a:tab algn="l" pos="685800"/>
                <a:tab algn="l" pos="1044360"/>
                <a:tab algn="l" pos="1403280"/>
                <a:tab algn="l" pos="1761840"/>
                <a:tab algn="l" pos="2120760"/>
                <a:tab algn="l" pos="2479320"/>
                <a:tab algn="l" pos="2838240"/>
                <a:tab algn="l" pos="3200400"/>
                <a:tab algn="l" pos="3555720"/>
                <a:tab algn="l" pos="3914640"/>
                <a:tab algn="l" pos="4273200"/>
                <a:tab algn="l" pos="4632120"/>
                <a:tab algn="l" pos="4991040"/>
                <a:tab algn="l" pos="5349600"/>
                <a:tab algn="l" pos="5715000"/>
                <a:tab algn="l" pos="6067080"/>
                <a:tab algn="l" pos="6426000"/>
                <a:tab algn="l" pos="6784920"/>
                <a:tab algn="l" pos="714348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</a:t>
            </a: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repudiate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 means to </a:t>
            </a:r>
            <a:r>
              <a:rPr b="0" i="1" lang="en-US" sz="2400" spc="-1" strike="noStrike">
                <a:solidFill>
                  <a:srgbClr val="000000"/>
                </a:solidFill>
                <a:latin typeface="Arial"/>
              </a:rPr>
              <a:t>deny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having done something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12480" indent="-312480">
              <a:spcBef>
                <a:spcPts val="1423"/>
              </a:spcBef>
              <a:buClr>
                <a:srgbClr val="333399"/>
              </a:buClr>
              <a:buFont typeface="Wingdings" charset="2"/>
              <a:buChar char=""/>
              <a:tabLst>
                <a:tab algn="l" pos="312480"/>
                <a:tab algn="l" pos="326880"/>
                <a:tab algn="l" pos="685800"/>
                <a:tab algn="l" pos="1044360"/>
                <a:tab algn="l" pos="1403280"/>
                <a:tab algn="l" pos="1761840"/>
                <a:tab algn="l" pos="2120760"/>
                <a:tab algn="l" pos="2479320"/>
                <a:tab algn="l" pos="2838240"/>
                <a:tab algn="l" pos="3200400"/>
                <a:tab algn="l" pos="3555720"/>
                <a:tab algn="l" pos="3914640"/>
                <a:tab algn="l" pos="4273200"/>
                <a:tab algn="l" pos="4632120"/>
                <a:tab algn="l" pos="4991040"/>
                <a:tab algn="l" pos="5349600"/>
                <a:tab algn="l" pos="5715000"/>
                <a:tab algn="l" pos="6067080"/>
                <a:tab algn="l" pos="6426000"/>
                <a:tab algn="l" pos="6784920"/>
                <a:tab algn="l" pos="714348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333399"/>
                </a:solidFill>
                <a:latin typeface="Arial"/>
              </a:rPr>
              <a:t>Auditing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make a tamper-resistant record of security related events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1280" indent="-312840">
              <a:spcBef>
                <a:spcPts val="598"/>
              </a:spcBef>
              <a:tabLst>
                <a:tab algn="l" pos="0"/>
                <a:tab algn="l" pos="312480"/>
                <a:tab algn="l" pos="326880"/>
                <a:tab algn="l" pos="685800"/>
                <a:tab algn="l" pos="1044360"/>
                <a:tab algn="l" pos="1403280"/>
                <a:tab algn="l" pos="1761840"/>
                <a:tab algn="l" pos="2120760"/>
                <a:tab algn="l" pos="2479320"/>
                <a:tab algn="l" pos="2838240"/>
                <a:tab algn="l" pos="3200400"/>
                <a:tab algn="l" pos="3555720"/>
                <a:tab algn="l" pos="3914640"/>
                <a:tab algn="l" pos="4273200"/>
                <a:tab algn="l" pos="4632120"/>
                <a:tab algn="l" pos="4991040"/>
                <a:tab algn="l" pos="5349600"/>
                <a:tab algn="l" pos="5715000"/>
                <a:tab algn="l" pos="6067080"/>
                <a:tab algn="l" pos="6426000"/>
                <a:tab algn="l" pos="6784920"/>
                <a:tab algn="l" pos="714348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TextShape 1"/>
          <p:cNvSpPr txBox="1"/>
          <p:nvPr/>
        </p:nvSpPr>
        <p:spPr>
          <a:xfrm>
            <a:off x="457200" y="274680"/>
            <a:ext cx="8213760" cy="8524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Authentication Methods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6" name="TextShape 2"/>
          <p:cNvSpPr txBox="1"/>
          <p:nvPr/>
        </p:nvSpPr>
        <p:spPr>
          <a:xfrm>
            <a:off x="401760" y="1170000"/>
            <a:ext cx="8213760" cy="493704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 fontScale="77000"/>
          </a:bodyPr>
          <a:p>
            <a:pPr marL="342720" indent="-32868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Authentication methods for humans: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8680">
              <a:spcBef>
                <a:spcPts val="2273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1.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Username &amp; password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8680">
              <a:spcBef>
                <a:spcPts val="2273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2. Username &amp;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one-time password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(TOTP, codes, SMS)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8680">
              <a:spcBef>
                <a:spcPts val="2273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3.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Biometrics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fingerprint, facial recognition,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iris scan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8680">
              <a:spcBef>
                <a:spcPts val="2273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4.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Trusted 3rd Party - OAuth and OpenID</a:t>
            </a:r>
            <a:br/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"Login with Google" or "Login with Facebook"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8680">
              <a:spcBef>
                <a:spcPts val="2273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5.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Public-Private Keys 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8680">
              <a:spcBef>
                <a:spcPts val="2273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6. 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Passkeys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8680">
              <a:spcBef>
                <a:spcPts val="2273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7.</a:t>
            </a:r>
            <a:r>
              <a:rPr b="0" lang="en-US" sz="2400" spc="-1" strike="noStrike">
                <a:solidFill>
                  <a:srgbClr val="000080"/>
                </a:solidFill>
                <a:latin typeface="Arial"/>
              </a:rPr>
              <a:t> SQRL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- similar to Passkeys (maybe better), by Steve Gibson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868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marL="342720" indent="-32868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TextShape 1"/>
          <p:cNvSpPr txBox="1"/>
          <p:nvPr/>
        </p:nvSpPr>
        <p:spPr>
          <a:xfrm>
            <a:off x="456840" y="274320"/>
            <a:ext cx="8204040" cy="8427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3880"/>
                <a:tab algn="l" pos="712440"/>
                <a:tab algn="l" pos="1071360"/>
                <a:tab algn="l" pos="1430280"/>
                <a:tab algn="l" pos="1788840"/>
                <a:tab algn="l" pos="2147760"/>
                <a:tab algn="l" pos="2506320"/>
                <a:tab algn="l" pos="2865240"/>
                <a:tab algn="l" pos="3224160"/>
                <a:tab algn="l" pos="3582720"/>
                <a:tab algn="l" pos="3941640"/>
                <a:tab algn="l" pos="4300200"/>
                <a:tab algn="l" pos="4659120"/>
                <a:tab algn="l" pos="5018040"/>
                <a:tab algn="l" pos="5376600"/>
                <a:tab algn="l" pos="5735520"/>
                <a:tab algn="l" pos="6094080"/>
                <a:tab algn="l" pos="6453000"/>
                <a:tab algn="l" pos="6811920"/>
                <a:tab algn="l" pos="7170480"/>
                <a:tab algn="l" pos="7203960"/>
                <a:tab algn="l" pos="7564320"/>
                <a:tab algn="l" pos="792468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Mantra of Authentication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68" name="TextShape 2"/>
          <p:cNvSpPr txBox="1"/>
          <p:nvPr/>
        </p:nvSpPr>
        <p:spPr>
          <a:xfrm>
            <a:off x="456840" y="1371600"/>
            <a:ext cx="8204040" cy="4927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8040" algn="ctr">
              <a:spcBef>
                <a:spcPts val="1449"/>
              </a:spcBef>
              <a:tabLst>
                <a:tab algn="l" pos="0"/>
                <a:tab algn="l" pos="40464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564320"/>
                <a:tab algn="l" pos="792468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i="1" lang="en-US" sz="3200" spc="-1" strike="noStrike">
                <a:solidFill>
                  <a:srgbClr val="000080"/>
                </a:solidFill>
                <a:latin typeface="Arial"/>
              </a:rPr>
              <a:t>Use at least 2 of these...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spcBef>
                <a:spcPts val="1449"/>
              </a:spcBef>
              <a:tabLst>
                <a:tab algn="l" pos="0"/>
                <a:tab algn="l" pos="40464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564320"/>
                <a:tab algn="l" pos="792468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000080"/>
                </a:solidFill>
                <a:latin typeface="Arial"/>
              </a:rPr>
              <a:t>Something you </a:t>
            </a:r>
            <a:r>
              <a:rPr b="0" lang="en-US" sz="3200" spc="-1" strike="noStrike" u="sng">
                <a:solidFill>
                  <a:srgbClr val="000080"/>
                </a:solidFill>
                <a:uFillTx/>
                <a:latin typeface="Arial"/>
              </a:rPr>
              <a:t>                  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0800">
              <a:spcBef>
                <a:spcPts val="1449"/>
              </a:spcBef>
              <a:tabLst>
                <a:tab algn="l" pos="0"/>
                <a:tab algn="l" pos="40464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564320"/>
                <a:tab algn="l" pos="792468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- </a:t>
            </a: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a username and password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lnSpc>
                <a:spcPct val="100000"/>
              </a:lnSpc>
              <a:spcBef>
                <a:spcPts val="1449"/>
              </a:spcBef>
              <a:tabLst>
                <a:tab algn="l" pos="0"/>
                <a:tab algn="l" pos="40464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564320"/>
                <a:tab algn="l" pos="792468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i="1" lang="en-US" sz="3200" spc="-1" strike="noStrike">
                <a:solidFill>
                  <a:srgbClr val="000080"/>
                </a:solidFill>
                <a:latin typeface="Arial"/>
              </a:rPr>
              <a:t>Something you </a:t>
            </a:r>
            <a:r>
              <a:rPr b="0" i="1" lang="en-US" sz="3200" spc="-1" strike="noStrike" u="sng">
                <a:solidFill>
                  <a:srgbClr val="000080"/>
                </a:solidFill>
                <a:uFillTx/>
                <a:latin typeface="Arial"/>
              </a:rPr>
              <a:t>                  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0800">
              <a:lnSpc>
                <a:spcPct val="100000"/>
              </a:lnSpc>
              <a:spcBef>
                <a:spcPts val="1449"/>
              </a:spcBef>
              <a:tabLst>
                <a:tab algn="l" pos="0"/>
                <a:tab algn="l" pos="40464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564320"/>
                <a:tab algn="l" pos="792468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- key card, registered mobile phone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38040">
              <a:lnSpc>
                <a:spcPct val="100000"/>
              </a:lnSpc>
              <a:spcBef>
                <a:spcPts val="1449"/>
              </a:spcBef>
              <a:tabLst>
                <a:tab algn="l" pos="0"/>
                <a:tab algn="l" pos="40464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564320"/>
                <a:tab algn="l" pos="792468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i="1" lang="en-US" sz="3200" spc="-1" strike="noStrike">
                <a:solidFill>
                  <a:srgbClr val="000080"/>
                </a:solidFill>
                <a:latin typeface="Arial"/>
              </a:rPr>
              <a:t>Something you </a:t>
            </a:r>
            <a:r>
              <a:rPr b="0" i="1" lang="en-US" sz="3200" spc="-1" strike="noStrike" u="sng">
                <a:solidFill>
                  <a:srgbClr val="000080"/>
                </a:solidFill>
                <a:uFillTx/>
                <a:latin typeface="Arial"/>
              </a:rPr>
              <a:t>                    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742680" indent="-280800">
              <a:lnSpc>
                <a:spcPct val="100000"/>
              </a:lnSpc>
              <a:spcBef>
                <a:spcPts val="1449"/>
              </a:spcBef>
              <a:tabLst>
                <a:tab algn="l" pos="0"/>
                <a:tab algn="l" pos="404640"/>
                <a:tab algn="l" pos="717480"/>
                <a:tab algn="l" pos="1077840"/>
                <a:tab algn="l" pos="1438200"/>
                <a:tab algn="l" pos="1798560"/>
                <a:tab algn="l" pos="2158920"/>
                <a:tab algn="l" pos="2519280"/>
                <a:tab algn="l" pos="2879640"/>
                <a:tab algn="l" pos="3240000"/>
                <a:tab algn="l" pos="3600360"/>
                <a:tab algn="l" pos="3960720"/>
                <a:tab algn="l" pos="4321080"/>
                <a:tab algn="l" pos="4681440"/>
                <a:tab algn="l" pos="5041800"/>
                <a:tab algn="l" pos="5402160"/>
                <a:tab algn="l" pos="5762520"/>
                <a:tab algn="l" pos="6122880"/>
                <a:tab algn="l" pos="6483240"/>
                <a:tab algn="l" pos="6843600"/>
                <a:tab algn="l" pos="7203960"/>
                <a:tab algn="l" pos="7564320"/>
                <a:tab algn="l" pos="7924680"/>
                <a:tab algn="l" pos="8248320"/>
                <a:tab algn="l" pos="8607240"/>
                <a:tab algn="l" pos="8966160"/>
                <a:tab algn="l" pos="9324720"/>
                <a:tab algn="l" pos="9683640"/>
                <a:tab algn="l" pos="10042200"/>
                <a:tab algn="l" pos="10401120"/>
                <a:tab algn="l" pos="10760040"/>
                <a:tab algn="l" pos="10761480"/>
                <a:tab algn="l" pos="10762920"/>
              </a:tabLst>
            </a:pPr>
            <a:r>
              <a:rPr b="0" i="1" lang="en-US" sz="3200" spc="-1" strike="noStrike">
                <a:solidFill>
                  <a:srgbClr val="000000"/>
                </a:solidFill>
                <a:latin typeface="Arial"/>
              </a:rPr>
              <a:t>- finger print, face, iris pattern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TextShape 1"/>
          <p:cNvSpPr txBox="1"/>
          <p:nvPr/>
        </p:nvSpPr>
        <p:spPr>
          <a:xfrm>
            <a:off x="456840" y="274320"/>
            <a:ext cx="8211960" cy="85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Username &amp; Password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0" name="TextShape 2"/>
          <p:cNvSpPr txBox="1"/>
          <p:nvPr/>
        </p:nvSpPr>
        <p:spPr>
          <a:xfrm>
            <a:off x="456840" y="1371600"/>
            <a:ext cx="8211960" cy="54936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The oldest and one of the </a:t>
            </a:r>
            <a:r>
              <a:rPr b="0" lang="en-US" sz="2800" spc="-1" strike="noStrike">
                <a:solidFill>
                  <a:srgbClr val="dd4814"/>
                </a:solidFill>
                <a:latin typeface="Arial"/>
              </a:rPr>
              <a:t>worst</a:t>
            </a: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 authentication methods.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1" name="" descr=""/>
          <p:cNvPicPr/>
          <p:nvPr/>
        </p:nvPicPr>
        <p:blipFill>
          <a:blip r:embed="rId1"/>
          <a:stretch/>
        </p:blipFill>
        <p:spPr>
          <a:xfrm>
            <a:off x="731880" y="2550960"/>
            <a:ext cx="2047680" cy="1846080"/>
          </a:xfrm>
          <a:prstGeom prst="rect">
            <a:avLst/>
          </a:prstGeom>
          <a:ln>
            <a:noFill/>
          </a:ln>
        </p:spPr>
      </p:pic>
      <p:pic>
        <p:nvPicPr>
          <p:cNvPr id="72" name="" descr=""/>
          <p:cNvPicPr/>
          <p:nvPr/>
        </p:nvPicPr>
        <p:blipFill>
          <a:blip r:embed="rId2"/>
          <a:stretch/>
        </p:blipFill>
        <p:spPr>
          <a:xfrm>
            <a:off x="3263760" y="2193840"/>
            <a:ext cx="2130480" cy="2847960"/>
          </a:xfrm>
          <a:prstGeom prst="rect">
            <a:avLst/>
          </a:prstGeom>
          <a:ln>
            <a:noFill/>
          </a:ln>
        </p:spPr>
      </p:pic>
      <p:pic>
        <p:nvPicPr>
          <p:cNvPr id="73" name="" descr=""/>
          <p:cNvPicPr/>
          <p:nvPr/>
        </p:nvPicPr>
        <p:blipFill>
          <a:blip r:embed="rId3"/>
          <a:stretch/>
        </p:blipFill>
        <p:spPr>
          <a:xfrm>
            <a:off x="6184800" y="2651040"/>
            <a:ext cx="1776600" cy="1425600"/>
          </a:xfrm>
          <a:prstGeom prst="rect">
            <a:avLst/>
          </a:prstGeom>
          <a:ln>
            <a:noFill/>
          </a:ln>
        </p:spPr>
      </p:pic>
      <p:pic>
        <p:nvPicPr>
          <p:cNvPr id="74" name="" descr=""/>
          <p:cNvPicPr/>
          <p:nvPr/>
        </p:nvPicPr>
        <p:blipFill>
          <a:blip r:embed="rId4"/>
          <a:stretch/>
        </p:blipFill>
        <p:spPr>
          <a:xfrm>
            <a:off x="6176880" y="4338720"/>
            <a:ext cx="1870200" cy="1330200"/>
          </a:xfrm>
          <a:prstGeom prst="rect">
            <a:avLst/>
          </a:prstGeom>
          <a:ln>
            <a:noFill/>
          </a:ln>
        </p:spPr>
      </p:pic>
      <p:sp>
        <p:nvSpPr>
          <p:cNvPr id="75" name="CustomShape 3"/>
          <p:cNvSpPr/>
          <p:nvPr/>
        </p:nvSpPr>
        <p:spPr>
          <a:xfrm>
            <a:off x="6218280" y="2193840"/>
            <a:ext cx="2011320" cy="36504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169040"/>
                <a:tab algn="l" pos="7527600"/>
                <a:tab algn="l" pos="788652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Two page design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CustomShape 4"/>
          <p:cNvSpPr/>
          <p:nvPr/>
        </p:nvSpPr>
        <p:spPr>
          <a:xfrm>
            <a:off x="1407960" y="2106360"/>
            <a:ext cx="731880" cy="549360"/>
          </a:xfrm>
          <a:custGeom>
            <a:avLst/>
            <a:gdLst/>
            <a:ahLst/>
            <a:rect l="l" t="t" r="r" b="b"/>
            <a:pathLst>
              <a:path w="21600" h="21600">
                <a:moveTo>
                  <a:pt x="0" y="0"/>
                </a:moveTo>
                <a:lnTo>
                  <a:pt x="21600" y="0"/>
                </a:lnTo>
                <a:lnTo>
                  <a:pt x="21600" y="21600"/>
                </a:lnTo>
                <a:lnTo>
                  <a:pt x="0" y="21600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>
            <a:noAutofit/>
          </a:bodyPr>
          <a:p>
            <a:pPr>
              <a:tabLst>
                <a:tab algn="l" pos="0"/>
                <a:tab algn="l" pos="352080"/>
                <a:tab algn="l" pos="711000"/>
                <a:tab algn="l" pos="1069920"/>
                <a:tab algn="l" pos="1428480"/>
                <a:tab algn="l" pos="1787400"/>
                <a:tab algn="l" pos="2145960"/>
                <a:tab algn="l" pos="2504880"/>
                <a:tab algn="l" pos="2863800"/>
                <a:tab algn="l" pos="3222360"/>
                <a:tab algn="l" pos="3581280"/>
                <a:tab algn="l" pos="3939840"/>
                <a:tab algn="l" pos="4298760"/>
                <a:tab algn="l" pos="4657680"/>
                <a:tab algn="l" pos="5016240"/>
                <a:tab algn="l" pos="5375160"/>
                <a:tab algn="l" pos="5733720"/>
                <a:tab algn="l" pos="6092640"/>
                <a:tab algn="l" pos="6451560"/>
                <a:tab algn="l" pos="6810120"/>
                <a:tab algn="l" pos="7169040"/>
                <a:tab algn="l" pos="7170480"/>
                <a:tab algn="l" pos="7529400"/>
                <a:tab algn="l" pos="7887960"/>
                <a:tab algn="l" pos="8246880"/>
                <a:tab algn="l" pos="8605800"/>
                <a:tab algn="l" pos="8964360"/>
                <a:tab algn="l" pos="9323280"/>
                <a:tab algn="l" pos="9681840"/>
                <a:tab algn="l" pos="10040760"/>
                <a:tab algn="l" pos="1039968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 u="sng">
                <a:solidFill>
                  <a:srgbClr val="008000"/>
                </a:solidFill>
                <a:uFillTx/>
                <a:latin typeface="Arial"/>
              </a:rPr>
              <a:t>KU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TextShape 1"/>
          <p:cNvSpPr txBox="1"/>
          <p:nvPr/>
        </p:nvSpPr>
        <p:spPr>
          <a:xfrm>
            <a:off x="456840" y="274320"/>
            <a:ext cx="8211960" cy="85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Username &amp; Password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78" name="TextShape 2"/>
          <p:cNvSpPr txBox="1"/>
          <p:nvPr/>
        </p:nvSpPr>
        <p:spPr>
          <a:xfrm>
            <a:off x="456840" y="1371600"/>
            <a:ext cx="8211960" cy="49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0120">
              <a:spcBef>
                <a:spcPts val="2837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Passwords are not secure (obviously)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47560" indent="-547560">
              <a:spcBef>
                <a:spcPts val="28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can be stolen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47560" indent="-547560">
              <a:spcBef>
                <a:spcPts val="28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can be guessed or "brute forced"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47560" indent="-547560">
              <a:spcBef>
                <a:spcPts val="28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vulnerable to man-in-the-middle &amp; replay attack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547560" indent="-547560">
              <a:spcBef>
                <a:spcPts val="28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people reuse passwords or use weak passwords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TextShape 1"/>
          <p:cNvSpPr txBox="1"/>
          <p:nvPr/>
        </p:nvSpPr>
        <p:spPr>
          <a:xfrm>
            <a:off x="456840" y="274320"/>
            <a:ext cx="8211960" cy="85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Exercise: Have You Been Pwned?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0" name="TextShape 2"/>
          <p:cNvSpPr txBox="1"/>
          <p:nvPr/>
        </p:nvSpPr>
        <p:spPr>
          <a:xfrm>
            <a:off x="456840" y="1371600"/>
            <a:ext cx="8504280" cy="49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Has your email address (and data) been stolen?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3200" spc="-1" strike="noStrike">
                <a:solidFill>
                  <a:srgbClr val="000000"/>
                </a:solidFill>
                <a:latin typeface="Courier New"/>
              </a:rPr>
              <a:t>https://haveibeenpwned.com/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Has your </a:t>
            </a:r>
            <a:r>
              <a:rPr b="1" lang="en-US" sz="2800" spc="-1" strike="noStrike">
                <a:solidFill>
                  <a:srgbClr val="000080"/>
                </a:solidFill>
                <a:latin typeface="Arial"/>
              </a:rPr>
              <a:t>password</a:t>
            </a:r>
            <a:r>
              <a:rPr b="0" lang="en-US" sz="2800" spc="-1" strike="noStrike">
                <a:solidFill>
                  <a:srgbClr val="000080"/>
                </a:solidFill>
                <a:latin typeface="Arial"/>
              </a:rPr>
              <a:t> been seen in a data breach?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  </a:t>
            </a:r>
            <a:r>
              <a:rPr b="0" lang="en-US" sz="2800" spc="-1" strike="noStrike">
                <a:solidFill>
                  <a:srgbClr val="000000"/>
                </a:solidFill>
                <a:latin typeface="Courier New"/>
              </a:rPr>
              <a:t>https://haveibeenpwned.com/Passwords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8180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Shape 1"/>
          <p:cNvSpPr txBox="1"/>
          <p:nvPr/>
        </p:nvSpPr>
        <p:spPr>
          <a:xfrm>
            <a:off x="456840" y="274320"/>
            <a:ext cx="8211960" cy="85068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 anchor="ctr">
            <a:noAutofit/>
          </a:bodyPr>
          <a:p>
            <a:pPr algn="ctr">
              <a:tabLst>
                <a:tab algn="l" pos="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3600" spc="-1" strike="noStrike">
                <a:solidFill>
                  <a:srgbClr val="333399"/>
                </a:solidFill>
                <a:latin typeface="Arial"/>
              </a:rPr>
              <a:t>Key Observation about Passwords</a:t>
            </a:r>
            <a:endParaRPr b="0" lang="en-US" sz="3600" spc="-1" strike="noStrike">
              <a:solidFill>
                <a:srgbClr val="333399"/>
              </a:solidFill>
              <a:latin typeface="Arial"/>
            </a:endParaRPr>
          </a:p>
        </p:txBody>
      </p:sp>
      <p:sp>
        <p:nvSpPr>
          <p:cNvPr id="82" name="TextShape 2"/>
          <p:cNvSpPr txBox="1"/>
          <p:nvPr/>
        </p:nvSpPr>
        <p:spPr>
          <a:xfrm>
            <a:off x="456840" y="1371600"/>
            <a:ext cx="8211960" cy="4935600"/>
          </a:xfrm>
          <a:prstGeom prst="rect">
            <a:avLst/>
          </a:prstGeom>
          <a:noFill/>
          <a:ln>
            <a:noFill/>
          </a:ln>
        </p:spPr>
        <p:txBody>
          <a:bodyPr lIns="90000" rIns="90000" tIns="46800" bIns="46800">
            <a:normAutofit/>
          </a:bodyPr>
          <a:p>
            <a:pPr marL="210960" indent="-210960">
              <a:lnSpc>
                <a:spcPct val="100000"/>
              </a:lnSpc>
              <a:spcBef>
                <a:spcPts val="28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password is </a:t>
            </a:r>
            <a:r>
              <a:rPr b="0" lang="en-US" sz="2800" spc="-1" strike="noStrike" u="sng">
                <a:solidFill>
                  <a:srgbClr val="000000"/>
                </a:solidFill>
                <a:uFillTx/>
                <a:latin typeface="Arial"/>
              </a:rPr>
              <a:t>not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using the 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computational ability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of the user's device. It's just a fixed string.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0960" indent="-210960">
              <a:lnSpc>
                <a:spcPct val="100000"/>
              </a:lnSpc>
              <a:spcBef>
                <a:spcPts val="2837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with just </a:t>
            </a:r>
            <a:r>
              <a:rPr b="0" i="1" lang="en-US" sz="2800" spc="-1" strike="noStrike">
                <a:solidFill>
                  <a:srgbClr val="000000"/>
                </a:solidFill>
                <a:latin typeface="Arial"/>
              </a:rPr>
              <a:t>a </a:t>
            </a:r>
            <a:r>
              <a:rPr b="0" i="1" lang="en-US" sz="2800" spc="-1" strike="noStrike">
                <a:solidFill>
                  <a:srgbClr val="000080"/>
                </a:solidFill>
                <a:latin typeface="Arial"/>
              </a:rPr>
              <a:t>little computation ability</a:t>
            </a: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 we can create a much more secure protocols</a:t>
            </a:r>
            <a:br/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(like challenge - response)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342720" indent="-330120">
              <a:lnSpc>
                <a:spcPct val="100000"/>
              </a:lnSpc>
              <a:spcBef>
                <a:spcPts val="598"/>
              </a:spcBef>
              <a:tabLst>
                <a:tab algn="l" pos="0"/>
                <a:tab algn="l" pos="336240"/>
                <a:tab algn="l" pos="350640"/>
                <a:tab algn="l" pos="709560"/>
                <a:tab algn="l" pos="1068120"/>
                <a:tab algn="l" pos="1427040"/>
                <a:tab algn="l" pos="1785600"/>
                <a:tab algn="l" pos="2144520"/>
                <a:tab algn="l" pos="2503440"/>
                <a:tab algn="l" pos="2862000"/>
                <a:tab algn="l" pos="3220920"/>
                <a:tab algn="l" pos="3579480"/>
                <a:tab algn="l" pos="3938400"/>
                <a:tab algn="l" pos="4297320"/>
                <a:tab algn="l" pos="4655880"/>
                <a:tab algn="l" pos="5014800"/>
                <a:tab algn="l" pos="5373360"/>
                <a:tab algn="l" pos="5732280"/>
                <a:tab algn="l" pos="6091200"/>
                <a:tab algn="l" pos="6449760"/>
                <a:tab algn="l" pos="6808680"/>
                <a:tab algn="l" pos="7167240"/>
                <a:tab algn="l" pos="7200720"/>
                <a:tab algn="l" pos="7561080"/>
                <a:tab algn="l" pos="7921440"/>
                <a:tab algn="l" pos="8245440"/>
                <a:tab algn="l" pos="8604000"/>
                <a:tab algn="l" pos="8962920"/>
                <a:tab algn="l" pos="9321480"/>
                <a:tab algn="l" pos="9680400"/>
                <a:tab algn="l" pos="10039320"/>
                <a:tab algn="l" pos="10397880"/>
                <a:tab algn="l" pos="10756800"/>
                <a:tab algn="l" pos="10758240"/>
                <a:tab algn="l" pos="10760040"/>
                <a:tab algn="l" pos="10761480"/>
                <a:tab algn="l" pos="1076292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7405</TotalTime>
  <Application>LibreOffice/6.4.7.2$Linux_X86_64 LibreOffice_project/40$Build-2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2012-08-19T11:34:56Z</dcterms:created>
  <dc:creator>James Brucker</dc:creator>
  <dc:description/>
  <dc:language>en-US</dc:language>
  <cp:lastModifiedBy/>
  <dcterms:modified xsi:type="dcterms:W3CDTF">2024-10-27T13:56:00Z</dcterms:modified>
  <cp:revision>72</cp:revision>
  <dc:subject/>
  <dc:title>Authentication</dc:title>
</cp:coreProperties>
</file>