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</a:t>
            </a:r>
            <a:r>
              <a:rPr b="0" lang="en-US" sz="2000" spc="-1" strike="noStrike">
                <a:latin typeface="Arial"/>
              </a:rPr>
              <a:t>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56C01CB-5874-4D6A-9EF9-B6EDA40D52A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120" cy="3426120"/>
          </a:xfrm>
          <a:prstGeom prst="rect">
            <a:avLst/>
          </a:prstGeom>
        </p:spPr>
      </p:sp>
      <p:sp>
        <p:nvSpPr>
          <p:cNvPr id="134" name="CustomShape 2"/>
          <p:cNvSpPr/>
          <p:nvPr/>
        </p:nvSpPr>
        <p:spPr>
          <a:xfrm>
            <a:off x="685800" y="4343400"/>
            <a:ext cx="5483520" cy="411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88840" cy="1032120"/>
            <a:chOff x="0" y="2438280"/>
            <a:chExt cx="8988840" cy="103212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90840" cy="454320"/>
              <a:chOff x="290520" y="2546280"/>
              <a:chExt cx="690840" cy="4543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17960" cy="4543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08160" cy="4543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17480" cy="454320"/>
              <a:chOff x="414360" y="2968560"/>
              <a:chExt cx="717480" cy="4543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18680" cy="4543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48480" cy="4543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40000" cy="4021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11520" cy="1032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0440"/>
              <a:ext cx="8672760" cy="34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05840" cy="1032120"/>
            <a:chOff x="189000" y="368280"/>
            <a:chExt cx="8205840" cy="103212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11520" cy="1032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05840" cy="115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settings/applications/new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0" y="1676160"/>
            <a:ext cx="7312320" cy="14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OAuth Concepts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397920" cy="17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400" spc="-1" strike="noStrike">
                <a:latin typeface="Arial"/>
              </a:rPr>
              <a:t>OAuth Use Cases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6840" y="1371600"/>
            <a:ext cx="8211960" cy="49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Server-side web app</a:t>
            </a:r>
            <a:r>
              <a:rPr b="0" lang="en-US" sz="2800" spc="-1" strike="noStrike">
                <a:latin typeface="Arial"/>
              </a:rPr>
              <a:t>:  The server-side can securely store secrets.</a:t>
            </a:r>
            <a:endParaRPr b="0" lang="en-US" sz="2800" spc="-1" strike="noStrike"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Single Page Web App</a:t>
            </a:r>
            <a:r>
              <a:rPr b="0" lang="en-US" sz="2800" spc="-1" strike="noStrike">
                <a:latin typeface="Arial"/>
              </a:rPr>
              <a:t>: Javascript code running in web browser.  Cannot keep a secret.</a:t>
            </a:r>
            <a:endParaRPr b="0" lang="en-US" sz="2800" spc="-1" strike="noStrike"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Mobile App</a:t>
            </a:r>
            <a:r>
              <a:rPr b="0" lang="en-US" sz="2800" spc="-1" strike="noStrike">
                <a:latin typeface="Arial"/>
              </a:rPr>
              <a:t>:  storing a client secret is difficult or impossible.</a:t>
            </a:r>
            <a:endParaRPr b="0" lang="en-US" sz="2800" spc="-1" strike="noStrike"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5"/>
              </a:spcAft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Server-to-server apps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with no user interaction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3600"/>
            <a:ext cx="85028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OAuth Use Cases &amp; Grant Flows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548640" y="1605960"/>
          <a:ext cx="8263800" cy="3599280"/>
        </p:xfrm>
        <a:graphic>
          <a:graphicData uri="http://schemas.openxmlformats.org/drawingml/2006/table">
            <a:tbl>
              <a:tblPr/>
              <a:tblGrid>
                <a:gridCol w="2015280"/>
                <a:gridCol w="4273200"/>
                <a:gridCol w="197568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latin typeface="Arial"/>
                        </a:rPr>
                        <a:t>Grant Flow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latin typeface="Arial"/>
                        </a:rPr>
                        <a:t>Use Case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latin typeface="Arial"/>
                        </a:rPr>
                        <a:t>Security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Authorization Code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Web app where back-end securely stores secrets.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Times New Roman"/>
                        </a:rPr>
                        <a:t>High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Authorization Code + PKCE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SPA web apps &amp; mobile apps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Medium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Client Credentials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Server-to-server apps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High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21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Resource Owner Password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First-party &amp; trusted apps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latin typeface="Arial"/>
                        </a:rPr>
                        <a:t>Moderate</a:t>
                      </a:r>
                      <a:br/>
                      <a:r>
                        <a:rPr b="0" lang="en-US" sz="2000" spc="-1" strike="noStrike">
                          <a:latin typeface="Arial"/>
                        </a:rPr>
                        <a:t>(not recommended)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7" name="CustomShape 3"/>
          <p:cNvSpPr/>
          <p:nvPr/>
        </p:nvSpPr>
        <p:spPr>
          <a:xfrm>
            <a:off x="548640" y="5486400"/>
            <a:ext cx="8137080" cy="10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2268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PKCE = Proof Key for Code Exchange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JP"/>
              </a:rPr>
              <a:t>"Implicit Grant" flow is deprecated. Use Auth Code + PKCE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3600"/>
            <a:ext cx="822816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48640" y="1554480"/>
            <a:ext cx="795456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My Intro to OAuth has links to resources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 avoid duplication, I don't repeat them here.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https://cpske.github.io/ISP/authentication/oauth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3600"/>
            <a:ext cx="822816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Exercise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48640" y="1554480"/>
            <a:ext cx="795456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sites use Google to authenticate you?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Go to https://accounts.google.com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Choose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Security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Look under "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Your connections to third-party apps &amp; services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How many are there?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Any that you do not use (or want)?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3600"/>
            <a:ext cx="822816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Exercise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48640" y="1554480"/>
            <a:ext cx="7954560" cy="16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data do you share with other apps?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This may also be in same place.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5040" y="101520"/>
            <a:ext cx="8321760" cy="119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latin typeface="Arial"/>
              </a:rPr>
              <a:t>What Privileges (access) do sites have?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096920"/>
            <a:ext cx="8205840" cy="182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1000"/>
          </a:bodyPr>
          <a:p>
            <a:pPr marL="342720" indent="-336600" algn="ctr">
              <a:spcBef>
                <a:spcPts val="598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latin typeface="Arial"/>
              </a:rPr>
              <a:t>When a site requests OAuth access to your account, it specifies the privileges (</a:t>
            </a:r>
            <a:r>
              <a:rPr b="1" lang="en-US" sz="3200" spc="-1" strike="noStrike">
                <a:solidFill>
                  <a:srgbClr val="000080"/>
                </a:solidFill>
                <a:latin typeface="Arial"/>
              </a:rPr>
              <a:t>scope</a:t>
            </a:r>
            <a:r>
              <a:rPr b="0" lang="en-US" sz="3200" spc="-1" strike="noStrike">
                <a:latin typeface="Arial"/>
              </a:rPr>
              <a:t>) it wants.</a:t>
            </a:r>
            <a:endParaRPr b="0" lang="en-US" sz="3200" spc="-1" strike="noStrike">
              <a:latin typeface="Arial"/>
            </a:endParaRPr>
          </a:p>
          <a:p>
            <a:pPr marL="342720" indent="-336600">
              <a:spcBef>
                <a:spcPts val="598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Click</a:t>
            </a:r>
            <a:r>
              <a:rPr b="0" lang="en-US" sz="2800" spc="-1" strike="noStrike">
                <a:latin typeface="Arial"/>
              </a:rPr>
              <a:t> on a site name to view details: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55480" y="3017880"/>
            <a:ext cx="8039160" cy="350028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400" spc="-1" strike="noStrike">
                <a:latin typeface="Arial"/>
              </a:rPr>
              <a:t>Hands on: OAuth Playground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82320" y="1088640"/>
            <a:ext cx="821196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latin typeface="Courier New"/>
              </a:rPr>
              <a:t>https://www.oauth.com/playground/</a:t>
            </a:r>
            <a:endParaRPr b="0" lang="en-US" sz="2800" spc="-1" strike="noStrike"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rcRect l="0" t="0" r="0" b="39009"/>
          <a:stretch/>
        </p:blipFill>
        <p:spPr>
          <a:xfrm>
            <a:off x="2376360" y="2651040"/>
            <a:ext cx="4664160" cy="18604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908000" y="4664160"/>
            <a:ext cx="5316840" cy="182556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1463760" y="5303880"/>
            <a:ext cx="2651040" cy="822240"/>
          </a:xfrm>
          <a:prstGeom prst="ellipse">
            <a:avLst/>
          </a:prstGeom>
          <a:noFill/>
          <a:ln w="7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"/>
          <p:cNvSpPr/>
          <p:nvPr/>
        </p:nvSpPr>
        <p:spPr>
          <a:xfrm>
            <a:off x="1079640" y="1527120"/>
            <a:ext cx="7223040" cy="109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latin typeface="Arial"/>
              </a:rPr>
              <a:t>Choose "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Authorization Code</a:t>
            </a:r>
            <a:r>
              <a:rPr b="0" lang="en-US" sz="2800" spc="-1" strike="noStrike">
                <a:latin typeface="Arial"/>
              </a:rPr>
              <a:t>" Flow </a:t>
            </a:r>
            <a:br/>
            <a:r>
              <a:rPr b="0" lang="en-US" sz="2800" spc="-1" strike="noStrike">
                <a:latin typeface="Arial"/>
              </a:rPr>
              <a:t>and work through the exercise</a:t>
            </a:r>
            <a:endParaRPr b="0" lang="en-US" sz="2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73600"/>
            <a:ext cx="82281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What is OAuth for?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4520"/>
            <a:ext cx="822816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b="1" lang="en-US" sz="3200" spc="-1" strike="noStrike">
                <a:solidFill>
                  <a:srgbClr val="000080"/>
                </a:solidFill>
                <a:latin typeface="Arial"/>
                <a:ea typeface="DejaVu Sans"/>
              </a:rPr>
              <a:t>authorization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protocol to allow an application to access a user's resources on a different system.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Analogy: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ATS authorization at bank to allow AIS or True to debit your mobile phone bill.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th-TH" sz="3200" spc="-1" strike="noStrike">
                <a:solidFill>
                  <a:srgbClr val="000000"/>
                </a:solidFill>
                <a:latin typeface="Arial"/>
                <a:cs typeface="DejaVu Sans"/>
              </a:rPr>
              <a:t>หนังสือมอบอำนาจ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(power of attorney) to authorize someone else to view your tax records.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3600"/>
            <a:ext cx="82281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Counter-example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Email client apps require you to input your username &amp; password for the mail server.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client app can do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anything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you can do.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Your password is stored in the app.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Difficult to revoke.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3600"/>
            <a:ext cx="82281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OAuth Roles (the Players)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548640" y="1442520"/>
          <a:ext cx="7699320" cy="3597840"/>
        </p:xfrm>
        <a:graphic>
          <a:graphicData uri="http://schemas.openxmlformats.org/drawingml/2006/table">
            <a:tbl>
              <a:tblPr/>
              <a:tblGrid>
                <a:gridCol w="2953440"/>
                <a:gridCol w="474624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Resource Owner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Arial"/>
                        </a:rPr>
                        <a:t>User who owns the resource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Client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Arial"/>
                        </a:rPr>
                        <a:t>Application that wants to access the resource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Authorization Server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Arial"/>
                        </a:rPr>
                        <a:t>Server that authenticates Resource Owner and grants access to Client. </a:t>
                      </a:r>
                      <a:br/>
                      <a:r>
                        <a:rPr b="0" lang="en-US" sz="2400" spc="-1" strike="noStrike">
                          <a:latin typeface="Arial"/>
                        </a:rPr>
                        <a:t>Does this using an Authorization Code and Access Token.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Resource Server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Arial"/>
                        </a:rPr>
                        <a:t>Hosts the resource(s) and manages access to it.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User Agent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latin typeface="Arial"/>
                        </a:rPr>
                        <a:t>software used by the user to interact with client, such as a web browser.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3600"/>
            <a:ext cx="822816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04" name="Table 2"/>
          <p:cNvGraphicFramePr/>
          <p:nvPr/>
        </p:nvGraphicFramePr>
        <p:xfrm>
          <a:off x="548640" y="1622520"/>
          <a:ext cx="7699320" cy="2878200"/>
        </p:xfrm>
        <a:graphic>
          <a:graphicData uri="http://schemas.openxmlformats.org/drawingml/2006/table">
            <a:tbl>
              <a:tblPr/>
              <a:tblGrid>
                <a:gridCol w="2953440"/>
                <a:gridCol w="474624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Resource Owner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Client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Authorization Server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80"/>
                          </a:solidFill>
                          <a:latin typeface="Arial"/>
                        </a:rPr>
                        <a:t>Resource Server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  <a:tc>
                  <a:tcPr marL="90000" marR="90000">
                    <a:lnL w="720">
                      <a:solidFill>
                        <a:srgbClr val="000080"/>
                      </a:solidFill>
                    </a:lnL>
                    <a:lnR w="720">
                      <a:solidFill>
                        <a:srgbClr val="000080"/>
                      </a:solidFill>
                    </a:lnR>
                    <a:lnT w="720">
                      <a:solidFill>
                        <a:srgbClr val="000080"/>
                      </a:solidFill>
                    </a:lnT>
                    <a:lnB w="720">
                      <a:solidFill>
                        <a:srgbClr val="00008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The Steps in Using OAuth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49000" y="1513080"/>
            <a:ext cx="8228160" cy="49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80"/>
                </a:solidFill>
                <a:latin typeface="Arial"/>
                <a:ea typeface="DejaVu Sans"/>
              </a:rPr>
              <a:t>Prerequisite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: Client </a:t>
            </a:r>
            <a:r>
              <a:rPr b="1" lang="en-US" sz="3200" spc="-1" strike="noStrike">
                <a:solidFill>
                  <a:srgbClr val="000080"/>
                </a:solidFill>
                <a:latin typeface="Arial"/>
                <a:ea typeface="DejaVu Sans"/>
              </a:rPr>
              <a:t>registers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the application on the Authorization Server.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    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https://github.com/settings/applications/new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Client provides: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KU Polls Example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App Name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KU Polls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Homepage URL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http://localhost:8000/polls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App Description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Polls for KU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Scopes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what you want to access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Callback URL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http://127.0.0.1:8000/accounts/github/login/callback/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Client Registration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49000" y="1513080"/>
            <a:ext cx="8228160" cy="49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Client application receives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KU Polls Example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client_id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Ov23liFqvTsWsOScBptr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client_secret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bab2ca077c6daa534bc437b66b52767e7eaea951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key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(not used on Github)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authorization Url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(where to send User Agent)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https://github.com/login/oauth/authorize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Using OAuth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9000" y="1513080"/>
            <a:ext cx="8228160" cy="49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When user of Client wants to authenticate or access his resources...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 Client requests authorization by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redirecting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the User Agent (browser) to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Auth Server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with an "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Authorization Request"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for resource it wants to access.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2. User (Resource Owner) authenticates himself and agrees to grant access to Client app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3. Auth Server gives User Agent a temporary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authorization code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&amp; redirects him back to Client.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Using OAuth (cont.)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513080"/>
            <a:ext cx="7953840" cy="49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2835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4. User Agent gives Auth Server the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authorization code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along with Client's credentials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5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5. Auth Server gives Client an Access Token. This grants access to specified resources.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2835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6. Client includes the Access Token in each request it sends to Resource Server.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Resource Server checks validity before granting access (in case the token has been revoked or Client's credential were revoked)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2022-10-30T15:21:15Z</dcterms:created>
  <dc:creator/>
  <dc:description/>
  <dc:language>en-US</dc:language>
  <cp:lastModifiedBy/>
  <dcterms:modified xsi:type="dcterms:W3CDTF">2024-10-27T13:57:59Z</dcterms:modified>
  <cp:revision>11</cp:revision>
  <dc:subject/>
  <dc:title>OAuth Concepts</dc:title>
</cp:coreProperties>
</file>