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41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6792912" cy="99329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818B403-BDC5-4A0D-BAE1-618A880DD85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920" cy="3723840"/>
          </a:xfrm>
          <a:prstGeom prst="rect">
            <a:avLst/>
          </a:prstGeom>
        </p:spPr>
      </p:sp>
      <p:sp>
        <p:nvSpPr>
          <p:cNvPr id="275" name="CustomShape 2"/>
          <p:cNvSpPr/>
          <p:nvPr/>
        </p:nvSpPr>
        <p:spPr>
          <a:xfrm>
            <a:off x="679320" y="4718160"/>
            <a:ext cx="5433840" cy="44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920" cy="3723840"/>
          </a:xfrm>
          <a:prstGeom prst="rect">
            <a:avLst/>
          </a:prstGeom>
        </p:spPr>
      </p:sp>
      <p:sp>
        <p:nvSpPr>
          <p:cNvPr id="277" name="CustomShape 2"/>
          <p:cNvSpPr/>
          <p:nvPr/>
        </p:nvSpPr>
        <p:spPr>
          <a:xfrm>
            <a:off x="679320" y="4718160"/>
            <a:ext cx="5433840" cy="44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920" cy="3723840"/>
          </a:xfrm>
          <a:prstGeom prst="rect">
            <a:avLst/>
          </a:prstGeom>
        </p:spPr>
      </p:sp>
      <p:sp>
        <p:nvSpPr>
          <p:cNvPr id="287" name="CustomShape 2"/>
          <p:cNvSpPr/>
          <p:nvPr/>
        </p:nvSpPr>
        <p:spPr>
          <a:xfrm>
            <a:off x="679320" y="4718160"/>
            <a:ext cx="5433840" cy="44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920" cy="3723840"/>
          </a:xfrm>
          <a:prstGeom prst="rect">
            <a:avLst/>
          </a:prstGeom>
        </p:spPr>
      </p:sp>
      <p:sp>
        <p:nvSpPr>
          <p:cNvPr id="289" name="CustomShape 2"/>
          <p:cNvSpPr/>
          <p:nvPr/>
        </p:nvSpPr>
        <p:spPr>
          <a:xfrm>
            <a:off x="679320" y="4718160"/>
            <a:ext cx="5433840" cy="44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920" cy="3723840"/>
          </a:xfrm>
          <a:prstGeom prst="rect">
            <a:avLst/>
          </a:prstGeom>
        </p:spPr>
      </p:sp>
      <p:sp>
        <p:nvSpPr>
          <p:cNvPr id="291" name="CustomShape 2"/>
          <p:cNvSpPr/>
          <p:nvPr/>
        </p:nvSpPr>
        <p:spPr>
          <a:xfrm>
            <a:off x="679320" y="4718160"/>
            <a:ext cx="5433840" cy="44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920" cy="3723840"/>
          </a:xfrm>
          <a:prstGeom prst="rect">
            <a:avLst/>
          </a:prstGeom>
        </p:spPr>
      </p:sp>
      <p:sp>
        <p:nvSpPr>
          <p:cNvPr id="293" name="CustomShape 2"/>
          <p:cNvSpPr/>
          <p:nvPr/>
        </p:nvSpPr>
        <p:spPr>
          <a:xfrm>
            <a:off x="679320" y="4718160"/>
            <a:ext cx="5433840" cy="44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920" cy="3723840"/>
          </a:xfrm>
          <a:prstGeom prst="rect">
            <a:avLst/>
          </a:prstGeom>
        </p:spPr>
      </p:sp>
      <p:sp>
        <p:nvSpPr>
          <p:cNvPr id="295" name="CustomShape 2"/>
          <p:cNvSpPr/>
          <p:nvPr/>
        </p:nvSpPr>
        <p:spPr>
          <a:xfrm>
            <a:off x="679320" y="4718160"/>
            <a:ext cx="5433840" cy="44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920" cy="3723840"/>
          </a:xfrm>
          <a:prstGeom prst="rect">
            <a:avLst/>
          </a:prstGeom>
        </p:spPr>
      </p:sp>
      <p:sp>
        <p:nvSpPr>
          <p:cNvPr id="297" name="CustomShape 2"/>
          <p:cNvSpPr/>
          <p:nvPr/>
        </p:nvSpPr>
        <p:spPr>
          <a:xfrm>
            <a:off x="679320" y="4718160"/>
            <a:ext cx="5433840" cy="44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920" cy="3723840"/>
          </a:xfrm>
          <a:prstGeom prst="rect">
            <a:avLst/>
          </a:prstGeom>
        </p:spPr>
      </p:sp>
      <p:sp>
        <p:nvSpPr>
          <p:cNvPr id="279" name="CustomShape 2"/>
          <p:cNvSpPr/>
          <p:nvPr/>
        </p:nvSpPr>
        <p:spPr>
          <a:xfrm>
            <a:off x="679320" y="4718160"/>
            <a:ext cx="5433840" cy="44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920" cy="3723840"/>
          </a:xfrm>
          <a:prstGeom prst="rect">
            <a:avLst/>
          </a:prstGeom>
        </p:spPr>
      </p:sp>
      <p:sp>
        <p:nvSpPr>
          <p:cNvPr id="299" name="CustomShape 2"/>
          <p:cNvSpPr/>
          <p:nvPr/>
        </p:nvSpPr>
        <p:spPr>
          <a:xfrm>
            <a:off x="679320" y="4718160"/>
            <a:ext cx="5433840" cy="44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920" cy="3723840"/>
          </a:xfrm>
          <a:prstGeom prst="rect">
            <a:avLst/>
          </a:prstGeom>
        </p:spPr>
      </p:sp>
      <p:sp>
        <p:nvSpPr>
          <p:cNvPr id="281" name="CustomShape 2"/>
          <p:cNvSpPr/>
          <p:nvPr/>
        </p:nvSpPr>
        <p:spPr>
          <a:xfrm>
            <a:off x="679320" y="4718160"/>
            <a:ext cx="5433840" cy="44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920" cy="3723840"/>
          </a:xfrm>
          <a:prstGeom prst="rect">
            <a:avLst/>
          </a:prstGeom>
        </p:spPr>
      </p:sp>
      <p:sp>
        <p:nvSpPr>
          <p:cNvPr id="283" name="CustomShape 2"/>
          <p:cNvSpPr/>
          <p:nvPr/>
        </p:nvSpPr>
        <p:spPr>
          <a:xfrm>
            <a:off x="679320" y="4718160"/>
            <a:ext cx="5433840" cy="44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5920" cy="3723840"/>
          </a:xfrm>
          <a:prstGeom prst="rect">
            <a:avLst/>
          </a:prstGeom>
        </p:spPr>
      </p:sp>
      <p:sp>
        <p:nvSpPr>
          <p:cNvPr id="285" name="CustomShape 2"/>
          <p:cNvSpPr/>
          <p:nvPr/>
        </p:nvSpPr>
        <p:spPr>
          <a:xfrm>
            <a:off x="679320" y="4718160"/>
            <a:ext cx="5433840" cy="446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768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9360" y="3987000"/>
            <a:ext cx="78768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39360" y="398700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5680" y="398700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302640" y="139176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966280" y="139176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39360" y="398700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302640" y="398700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966280" y="398700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39360" y="1391760"/>
            <a:ext cx="7876800" cy="496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7680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76800" cy="380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39360" y="398700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39360" y="1391760"/>
            <a:ext cx="7876800" cy="496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5680" y="398700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9360" y="3987000"/>
            <a:ext cx="78768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768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9360" y="3987000"/>
            <a:ext cx="78768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39360" y="398700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5680" y="398700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302640" y="139176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66280" y="139176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39360" y="398700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302640" y="398700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66280" y="398700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39360" y="1391760"/>
            <a:ext cx="7876800" cy="496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7680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7680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76800" cy="380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39360" y="398700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5680" y="398700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39360" y="3987000"/>
            <a:ext cx="78768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768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39360" y="3987000"/>
            <a:ext cx="78768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39360" y="398700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5680" y="398700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302640" y="139176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966280" y="139176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39360" y="398700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302640" y="398700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5966280" y="3987000"/>
            <a:ext cx="25362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76800" cy="380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39360" y="398700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496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5680" y="398700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39360" y="3987000"/>
            <a:ext cx="7876800" cy="236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64360" cy="1008000"/>
            <a:chOff x="0" y="2438280"/>
            <a:chExt cx="8964360" cy="100800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66360" cy="429840"/>
              <a:chOff x="290520" y="2546280"/>
              <a:chExt cx="666360" cy="42984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393480" cy="42984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283680" cy="4298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693000" cy="429840"/>
              <a:chOff x="414360" y="2968560"/>
              <a:chExt cx="693000" cy="42984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200" cy="42984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24000" cy="4298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15520" cy="37764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60" cy="10080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9440"/>
              <a:ext cx="8648280" cy="10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6800" cy="8204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76800" cy="4968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90720" y="1676160"/>
            <a:ext cx="71622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Unit Testing in Python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James Brucker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Write two </a:t>
            </a:r>
            <a:r>
              <a:rPr b="0" lang="en-US" sz="3600" spc="-1" strike="noStrike">
                <a:solidFill>
                  <a:srgbClr val="ff0000"/>
                </a:solidFill>
                <a:latin typeface="Arial"/>
              </a:rPr>
              <a:t>Failing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74680" y="1376280"/>
            <a:ext cx="8411760" cy="415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math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MathTest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# This answer is WRONG. Test should fail.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test_wrong_sqrt(self):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self.assertEqual(10.0, math.sqrt(100.000001))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# This is ILLEGAL.  Cannot sqrt a negative value.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test_sqrt_of_negative(self):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self.assertEqual(-4, math.sqrt(-16))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Run the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39720" y="1391760"/>
            <a:ext cx="79023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Run on the command line: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65040" y="1998720"/>
            <a:ext cx="8411760" cy="449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python -m unittest math_test.py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..EF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===================================================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ERROR: test_sqrt_of_negative (math_test.MathTest)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---------------------------------------------------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Traceback (most recent call last):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File "test_math.py", line 10, in test_sqrt_negative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self.assertEqual(4, math.sqrt(-16))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ValueError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: math domain error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===================================================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FAIL: test_wrong_sqrt (test_math.MathTest)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Trackback (most recent call last):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AssertionError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: 1 != 5.0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0" y="2981160"/>
            <a:ext cx="1736280" cy="549000"/>
          </a:xfrm>
          <a:prstGeom prst="ellipse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"/>
          <p:cNvSpPr/>
          <p:nvPr/>
        </p:nvSpPr>
        <p:spPr>
          <a:xfrm>
            <a:off x="0" y="5303880"/>
            <a:ext cx="1736280" cy="549000"/>
          </a:xfrm>
          <a:prstGeom prst="ellipse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6"/>
          <p:cNvSpPr/>
          <p:nvPr/>
        </p:nvSpPr>
        <p:spPr>
          <a:xfrm>
            <a:off x="-90360" y="2286000"/>
            <a:ext cx="1736280" cy="549000"/>
          </a:xfrm>
          <a:prstGeom prst="ellipse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Results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39720" y="1391760"/>
            <a:ext cx="79023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At the end, unittest prints: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65040" y="1998720"/>
            <a:ext cx="8411760" cy="73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Ran 4 tests in 0.001s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FAILED (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failures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=1,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errors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=1)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01560" y="3017880"/>
            <a:ext cx="7902360" cy="338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1716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Arial"/>
              </a:rPr>
              <a:t>How are "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failure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Arial"/>
              </a:rPr>
              <a:t>" and "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error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Arial"/>
              </a:rPr>
              <a:t>" different?</a:t>
            </a:r>
            <a:endParaRPr b="0" lang="en-US" sz="2800" spc="-1" strike="noStrike">
              <a:latin typeface="Arial"/>
            </a:endParaRPr>
          </a:p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Failure means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 test condition (assertion) failed</a:t>
            </a:r>
            <a:endParaRPr b="0" lang="en-US" sz="2800" spc="-1" strike="noStrike">
              <a:latin typeface="Arial"/>
            </a:endParaRPr>
          </a:p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assertEquals( except, actual)</a:t>
            </a:r>
            <a:endParaRPr b="0" lang="en-US" sz="2200" spc="-1" strike="noStrike">
              <a:latin typeface="Arial"/>
            </a:endParaRPr>
          </a:p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fail("it didn't work")</a:t>
            </a:r>
            <a:endParaRPr b="0" lang="en-US" sz="2200" spc="-1" strike="noStrike">
              <a:latin typeface="Arial"/>
            </a:endParaRPr>
          </a:p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expected an exception, but exception not raised</a:t>
            </a:r>
            <a:endParaRPr b="0" lang="en-US" sz="2200" spc="-1" strike="noStrike">
              <a:latin typeface="Arial"/>
            </a:endParaRPr>
          </a:p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Error means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some code caused an error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Tests Outcomes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39720" y="1391760"/>
            <a:ext cx="7902360" cy="49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Arial"/>
              </a:rPr>
              <a:t>Success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passes all "assert"</a:t>
            </a:r>
            <a:endParaRPr b="0" lang="en-US" sz="2400" spc="-1" strike="noStrike">
              <a:latin typeface="Arial"/>
            </a:endParaRPr>
          </a:p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800080"/>
                </a:solidFill>
                <a:latin typeface="Arial"/>
              </a:rPr>
              <a:t>Failure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fails an "assert" but code runs OK</a:t>
            </a:r>
            <a:endParaRPr b="0" lang="en-US" sz="2400" spc="-1" strike="noStrike">
              <a:latin typeface="Arial"/>
            </a:endParaRPr>
          </a:p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Error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error while running test, such as exception raised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Can You assert?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49360" y="1279440"/>
            <a:ext cx="8229240" cy="399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assertTrue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gcd(-3,-5) &gt; 0 )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assertFalse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"hello".isupper()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assertEqual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( 9,  math.pow(3,2))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assertNotEqual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"a", "b")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assertIsNone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(a)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test "a is None"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assertIsNotNone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(a)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test "a is not None"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assertIn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(a, list)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test "a in list"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assertIsInstance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(3, int)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test 3 in an "int"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assertListEqual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(list1, list2)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all elements equal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49360" y="5394240"/>
            <a:ext cx="822924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Many more!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See "unittest" in the Python Library docs.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 the Correct assert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49360" y="2233440"/>
            <a:ext cx="8229240" cy="138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assertEqual( 5, math.sqrt(25))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assertGreater( math.pi, 3.14159)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assertNotIn('a', ['yes','no','maybe'])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11280" y="1109520"/>
            <a:ext cx="816732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 the 'assert' that matches what you </a:t>
            </a:r>
            <a:r>
              <a:rPr b="0" lang="en-US" sz="28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want to test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Good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asserts (matches what you want to verify):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639720" y="4022640"/>
            <a:ext cx="393192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Don't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write this: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531720" y="4594320"/>
            <a:ext cx="8229240" cy="186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assertTrue(5 == math.sqrt(25))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assertIs(math.pi &gt; 3.14159, True)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assertTrue( math.pi &gt; 3.14159 )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assertFalse('a' in ['yes','no','maybe'])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involving Floating Point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49360" y="2801880"/>
            <a:ext cx="8229240" cy="90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&gt;&gt;&gt; 2.0 - 1.1 == 0.9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True or False?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1280" y="1109520"/>
            <a:ext cx="816732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Calculations using floating point often result in  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rounding error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or 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precision error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Try this: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Tests for Floating Point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054080" y="2728800"/>
            <a:ext cx="7679880" cy="90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self.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assertAlmostEqual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1.33333, 4.0/3.0,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places=5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11280" y="1128600"/>
            <a:ext cx="816732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ngsana New"/>
              </a:rPr>
              <a:t>Use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assertAlmostEqual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to test a result which may have </a:t>
            </a:r>
            <a:r>
              <a:rPr b="0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rounding error: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1) assertAlmostEqual(a, b, places=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)  tests  | a - b | &lt; 10</a:t>
            </a:r>
            <a:r>
              <a:rPr b="0" lang="en-US" sz="2800" spc="-1" strike="noStrike" baseline="33000">
                <a:solidFill>
                  <a:srgbClr val="000080"/>
                </a:solidFill>
                <a:latin typeface="Arial"/>
                <a:ea typeface="DejaVu Sans"/>
              </a:rPr>
              <a:t>-</a:t>
            </a:r>
            <a:r>
              <a:rPr b="0" lang="en-US" sz="2800" spc="-1" strike="noStrike" baseline="33000">
                <a:solidFill>
                  <a:srgbClr val="ff0000"/>
                </a:solidFill>
                <a:latin typeface="Arial"/>
                <a:ea typeface="DejaVu Sans"/>
              </a:rPr>
              <a:t>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2) assertAlmostEqual(a, b, delta=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)  tests  | a - b | &lt;=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1096920" y="4633920"/>
            <a:ext cx="7589520" cy="138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# delta = allowed difference in values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self.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assertAlmostEqual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0.33333, 1.0/3.0,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delta=0.00001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Skip a Test or Fail a Test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49360" y="1279440"/>
            <a:ext cx="8229240" cy="426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import unittest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MyTest(unittest.TestCase):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@unittest.skip("Not done yet")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test_add_fractions(self):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pass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test_fraction_constructor(self):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self.fail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"Write this test!"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for Exception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49360" y="1920960"/>
            <a:ext cx="8229240" cy="234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 self 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"""sqrt of a negative number </a:t>
            </a:r>
            <a:r>
              <a:rPr b="1" lang="en-US" sz="2200" spc="-1" strike="noStrike" u="sng">
                <a:solidFill>
                  <a:srgbClr val="008000"/>
                </a:solidFill>
                <a:uFillTx/>
                <a:latin typeface="Courier New"/>
                <a:ea typeface="Courier New"/>
              </a:rPr>
              <a:t>should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throw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ValueError.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"""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self.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Courier New"/>
              </a:rPr>
              <a:t>assert????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 math.sqrt(-1) 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1280" y="1109520"/>
            <a:ext cx="816732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if your code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should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throw an exception?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11280" y="259920"/>
            <a:ext cx="7895880" cy="83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 Unit Test Libraries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39720" y="1392120"/>
            <a:ext cx="8138160" cy="50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Doctest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- testable examples in docstring comments</a:t>
            </a:r>
            <a:endParaRPr b="0" lang="en-US" sz="26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Unittest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- the standard test library, based on JUnit</a:t>
            </a:r>
            <a:endParaRPr b="0" lang="en-US" sz="26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Pytest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- simple yet powerful package for concise tests. Can execute doctests &amp; unittests, too.</a:t>
            </a:r>
            <a:endParaRPr b="0" lang="en-US" sz="26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for Exception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49360" y="2521080"/>
            <a:ext cx="8229240" cy="147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Courier New"/>
              </a:rPr>
              <a:t>with self.assertRaises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x = math.sqrt(-1)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11280" y="1109520"/>
            <a:ext cx="816732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expects a block of code to raise an exception: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use </a:t>
            </a:r>
            <a:r>
              <a:rPr b="1" lang="en-US" sz="3600" spc="-1" strike="noStrike">
                <a:solidFill>
                  <a:srgbClr val="333399"/>
                </a:solidFill>
                <a:latin typeface="Courier New"/>
              </a:rPr>
              <a:t>assertRaises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49360" y="2521080"/>
            <a:ext cx="8319600" cy="19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Courier New"/>
              </a:rPr>
              <a:t>with self.assertRaises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result =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math.sqrt(-1)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result2 = math.log(-4)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Courier New"/>
              </a:rPr>
              <a:t># not reached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11280" y="1109520"/>
            <a:ext cx="816732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expects to your sqrt test: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Can we do this?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49360" y="1995480"/>
            <a:ext cx="8229240" cy="138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Courier New"/>
              </a:rPr>
              <a:t>self.assertRaises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(ValueError, math.sqrt(-1))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11280" y="1109520"/>
            <a:ext cx="816732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with extra argument: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639720" y="3840120"/>
            <a:ext cx="804672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doesn't work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ValueError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exception is thrown (the test fails).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Which Operation is Done 1st, 2nd, ..?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49360" y="1279440"/>
            <a:ext cx="8229240" cy="49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print("sqrt 5 + 1 is", 1 + math.sqrt(5))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Which operation is done first?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49360" y="1995480"/>
            <a:ext cx="8229240" cy="138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Courier New"/>
              </a:rPr>
              <a:t>self.assertRaises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(ValueError,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math.sqrt(-1)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11280" y="1109520"/>
            <a:ext cx="816732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639720" y="3840120"/>
            <a:ext cx="804672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 evaluates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math.sqrt(-1)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before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calling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 it raises an uncaught exception.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Python Docs State: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6840" y="3129120"/>
            <a:ext cx="789120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is a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callable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28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Something that you can call. :-)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a function, a lambda expression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65040" y="1461960"/>
            <a:ext cx="8229240" cy="11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assertRaises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(exception,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callable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*args, **kwargs)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 a callable in assertRaises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5040" y="2305080"/>
            <a:ext cx="8413560" cy="138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Courier New"/>
              </a:rPr>
              <a:t>self.assertRaises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(ValueError, math.sqrt, -1)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611280" y="1109520"/>
            <a:ext cx="816732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with callable: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389480" y="4114800"/>
            <a:ext cx="4389120" cy="54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*args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passed to the callable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5" name="Line 5"/>
          <p:cNvSpPr/>
          <p:nvPr/>
        </p:nvSpPr>
        <p:spPr>
          <a:xfrm flipV="1">
            <a:off x="7864560" y="3095280"/>
            <a:ext cx="274680" cy="9399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11280" y="475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Don't test multiple exceptions in one "assertRaises" block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49360" y="3924360"/>
            <a:ext cx="8319600" cy="19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test_cash_constructor(self):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Courier New"/>
              </a:rPr>
              <a:t>with self.assertRaises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c1 = Cash(-1, "Baht")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c2 = Cash(10, "")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11280" y="1109520"/>
            <a:ext cx="816732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Cash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class constructor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should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raise exception if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a) value (1st param) is negative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b) currency (2nd param) is an empty string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test will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fail to detect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some errors.  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Why?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10920" y="260280"/>
            <a:ext cx="790056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to Name Your Tests?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39360" y="1391760"/>
            <a:ext cx="7900560" cy="49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Test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 methods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begin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test_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use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snake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def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sqrt(self)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def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sqrt_of_negative_value(self)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Test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 class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either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starts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 Test (Python style) or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ends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 "Test" (JUnit style). Use CamelCase.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class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Test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Math(unittest.TestCase)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class Math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Test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(unittest.TestCase)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10920" y="260280"/>
            <a:ext cx="790056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to Name Your Tests?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39360" y="1391760"/>
            <a:ext cx="7900560" cy="51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Test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Arial"/>
              </a:rPr>
              <a:t>filename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should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start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with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test_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&amp; use snake case 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math.py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list_util.py or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listutil.py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Note: 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if test filename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ends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with _test like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math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_test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.py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then Python's "test discovery" feature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won't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discover the tests unless you use -p ("pattern"):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python -m unittest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-p "*_test.py"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Libraries to Enhance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6840" y="1279440"/>
            <a:ext cx="841176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Mock 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"fake" objects for external components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also called "test doubles"</a:t>
            </a:r>
            <a:endParaRPr b="0" lang="en-US" sz="2400" spc="-1" strike="noStrike">
              <a:latin typeface="Arial"/>
            </a:endParaRPr>
          </a:p>
          <a:p>
            <a:pPr marL="226800" indent="-182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Hamcrest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declarative rules of "intent" to help write readable, powerful matching rules for tests.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setUp for a Stack test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11280" y="1371600"/>
            <a:ext cx="792108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Stack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implements common stack data structure.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Throws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StackException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if you do something stupid.</a:t>
            </a:r>
            <a:endParaRPr b="0" lang="en-US" sz="2400" spc="-1" strike="noStrike">
              <a:latin typeface="Arial"/>
            </a:endParaRPr>
          </a:p>
          <a:p>
            <a:pPr marL="225360" indent="-182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235" name="Group 3"/>
          <p:cNvGrpSpPr/>
          <p:nvPr/>
        </p:nvGrpSpPr>
        <p:grpSpPr>
          <a:xfrm>
            <a:off x="914400" y="3105000"/>
            <a:ext cx="4793760" cy="3278520"/>
            <a:chOff x="914400" y="3105000"/>
            <a:chExt cx="4793760" cy="3278520"/>
          </a:xfrm>
        </p:grpSpPr>
        <p:sp>
          <p:nvSpPr>
            <p:cNvPr id="236" name="CustomShape 4"/>
            <p:cNvSpPr/>
            <p:nvPr/>
          </p:nvSpPr>
          <p:spPr>
            <a:xfrm>
              <a:off x="914400" y="3105000"/>
              <a:ext cx="4793760" cy="327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908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748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Stack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Stack( capacity 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capacity( ): int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size( ): int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isEmpty( ): boolean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isFull( ): boolean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push( T ): void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pop( ): 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peek( ): 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7" name="Line 5"/>
            <p:cNvSpPr/>
            <p:nvPr/>
          </p:nvSpPr>
          <p:spPr>
            <a:xfrm>
              <a:off x="914400" y="3486240"/>
              <a:ext cx="4793760" cy="0"/>
            </a:xfrm>
            <a:prstGeom prst="line">
              <a:avLst/>
            </a:prstGeom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11280" y="259920"/>
            <a:ext cx="78973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Stack Tests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all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Need a Stack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39720" y="1392120"/>
            <a:ext cx="7897320" cy="21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18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each 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creates a new stack.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That's a lot of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duplicate code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18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to eliminate duplicate code?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2680" y="3081240"/>
            <a:ext cx="8411760" cy="31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test_new_stack_is_empty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stack = Stack(5)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self.assertTrue( stack.isEmpty()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test_push_and_pop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stack = Stack(5)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stack.push("foo")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self.assertEqual("foo", stack.pop()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self.assertTrue( stack.isEmpty() 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 setUp() to create </a:t>
            </a:r>
            <a:r>
              <a:rPr b="0" lang="en-US" sz="3600" spc="-1" strike="noStrike">
                <a:solidFill>
                  <a:srgbClr val="b80047"/>
                </a:solidFill>
                <a:latin typeface="Arial"/>
              </a:rPr>
              <a:t>test fixture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06360" y="1955880"/>
            <a:ext cx="8411760" cy="449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StackTest(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#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Create a new test fixture before </a:t>
            </a:r>
            <a:r>
              <a:rPr b="1" lang="en-US" sz="2000" spc="-1" strike="noStrike" u="sng">
                <a:solidFill>
                  <a:srgbClr val="008000"/>
                </a:solidFill>
                <a:uFillTx/>
                <a:latin typeface="Courier New"/>
                <a:ea typeface="Arial"/>
              </a:rPr>
              <a:t>each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test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setUp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self.capacity = 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self.stack = Stack(capacity)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_new_stack_is_empty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self.assertTrue( self.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stack.isEmpty()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self.assertFalse( self.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stack.isFull()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self.assertEqual( 0, self.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stack.size()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31880" y="3371760"/>
            <a:ext cx="5851080" cy="109656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365040" y="1204920"/>
            <a:ext cx="832140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setUp() is called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before </a:t>
            </a:r>
            <a:r>
              <a:rPr b="1" lang="en-US" sz="2800" spc="-1" strike="noStrike" u="sng">
                <a:solidFill>
                  <a:srgbClr val="ce181e"/>
                </a:solidFill>
                <a:uFillTx/>
                <a:latin typeface="Arial"/>
                <a:ea typeface="DejaVu Sans"/>
              </a:rPr>
              <a:t>each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test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11280" y="259920"/>
            <a:ext cx="78973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 unit testing, what is </a:t>
            </a:r>
            <a:r>
              <a:rPr b="0" lang="en-US" sz="3600" spc="-1" strike="noStrike">
                <a:solidFill>
                  <a:srgbClr val="333399"/>
                </a:solidFill>
                <a:latin typeface="Courier New"/>
              </a:rPr>
              <a:t>setUp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() 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639720" y="1392120"/>
            <a:ext cx="7897320" cy="49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purpose of setUp?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 create a "test fixture" containing objects or whatever your tests need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 avoids redundant code in many tests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 TestCase invokes setUp before each test.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 "setUp" (or equivalent) is available in Unittest, Pytest, JUnit, and other xUnit frameworks.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11280" y="259920"/>
            <a:ext cx="78973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to clean up after each test 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39720" y="1392120"/>
            <a:ext cx="7897320" cy="49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you read test data from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should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close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file after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each 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your tests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write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data to a file.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want to delete the file after each test.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Solution: 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tearDown(self)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called after each test.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59920"/>
            <a:ext cx="822924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 tearDown() to clean up after test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03200" y="2552760"/>
            <a:ext cx="8411760" cy="38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FileTest(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setUp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open file containing test 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self.file = open("testdata", "r")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tearDown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try: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self.file.close()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except Exception: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pass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274680" y="5851440"/>
            <a:ext cx="832140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365040" y="1279440"/>
            <a:ext cx="8321400" cy="93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tearDown() is called </a:t>
            </a:r>
            <a:r>
              <a:rPr b="0" lang="en-US" sz="2800" spc="-1" strike="noStrike">
                <a:solidFill>
                  <a:srgbClr val="dd4814"/>
                </a:solidFill>
                <a:latin typeface="Arial"/>
                <a:ea typeface="DejaVu Sans"/>
              </a:rPr>
              <a:t>after </a:t>
            </a:r>
            <a:r>
              <a:rPr b="0" lang="en-US" sz="2800" spc="-1" strike="noStrike" u="sng">
                <a:solidFill>
                  <a:srgbClr val="dd4814"/>
                </a:solidFill>
                <a:uFillTx/>
                <a:latin typeface="Arial"/>
                <a:ea typeface="DejaVu Sans"/>
              </a:rPr>
              <a:t>each</a:t>
            </a:r>
            <a:r>
              <a:rPr b="0" lang="en-US" sz="2800" spc="-1" strike="noStrike">
                <a:solidFill>
                  <a:srgbClr val="dd4814"/>
                </a:solidFill>
                <a:latin typeface="Arial"/>
                <a:ea typeface="DejaVu Sans"/>
              </a:rPr>
              <a:t> test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  Its not usually needed, since setUp will re-initialize a test fixture.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814320" y="4468680"/>
            <a:ext cx="6400440" cy="189540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11280" y="259920"/>
            <a:ext cx="78973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setUp Done Once Per Run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39720" y="1392120"/>
            <a:ext cx="7897320" cy="49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is a method you can use to initialize the TestCase class before any tests are run.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is done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only once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its a class method.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open a database or network connection one time before running any of the tests.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method?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@classmethod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def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setUpClass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(cls):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# perform initialization for this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# test suite.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Doctest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65040" y="2975040"/>
            <a:ext cx="8411760" cy="31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average(lst):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"""Return the average of a list of numbers.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average([2, 4, 0, 4])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2.5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average([5])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5.0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return sum(lst)/len(lst)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65040" y="1279440"/>
            <a:ext cx="8229240" cy="48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Include runnable code inside Python DocStrings.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Provides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  <a:ea typeface="DejaVu Sans"/>
              </a:rPr>
              <a:t>example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of how to use the code </a:t>
            </a:r>
            <a:br/>
            <a:r>
              <a:rPr b="0" lang="en-US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and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  <a:ea typeface="DejaVu Sans"/>
              </a:rPr>
              <a:t>executable tests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731880" y="3932280"/>
            <a:ext cx="5303520" cy="1463400"/>
          </a:xfrm>
          <a:prstGeom prst="rect">
            <a:avLst/>
          </a:prstGeom>
          <a:noFill/>
          <a:ln w="9360">
            <a:solidFill>
              <a:srgbClr val="ff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5"/>
          <p:cNvSpPr/>
          <p:nvPr/>
        </p:nvSpPr>
        <p:spPr>
          <a:xfrm>
            <a:off x="6126120" y="3932280"/>
            <a:ext cx="2377800" cy="82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doctest comments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Running Doctest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57200" y="4281480"/>
            <a:ext cx="8411760" cy="108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if __name__ == "__main__":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doctest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doctest.testmod(verbose=True)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65040" y="1279440"/>
            <a:ext cx="8229240" cy="48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Run doctest using command line: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Or run doctest in the code: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398520" y="3224160"/>
            <a:ext cx="508752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457200" y="4086360"/>
            <a:ext cx="8229240" cy="4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457200" y="1865160"/>
            <a:ext cx="8411760" cy="148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python -m doctest -v listutil.py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2 tests in 5 items.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2 passed and 0 failed.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 passed.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Doctest for Exception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65040" y="2471040"/>
            <a:ext cx="8411760" cy="38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average(lst):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"""Return average of a list of numbers.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average([])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Traceback (most recent call last):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ValueError: list must not be empty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if len(lst) == 0: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raise ValueError(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"list must not be empty"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return sum(lst)/len(lst)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65040" y="1279440"/>
            <a:ext cx="8229240" cy="48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Use "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 to indicate omitted lines of output.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test </a:t>
            </a:r>
            <a:r>
              <a:rPr b="0" lang="en-US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passes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if the exception is raised.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unittest 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5040" y="1316160"/>
            <a:ext cx="8411760" cy="483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TestBuiltins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"""Test some python built-in methods"""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_len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(5, len("hello"))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(7, len(" el lo "))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(0, len(""))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edge case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_isupper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assertTrue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 "ABC".isupper()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assertFalse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 "ABc".isupper()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197320" y="1274760"/>
            <a:ext cx="3216240" cy="39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class extends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TestCase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Line 4"/>
          <p:cNvSpPr/>
          <p:nvPr/>
        </p:nvSpPr>
        <p:spPr>
          <a:xfrm flipH="1">
            <a:off x="5200560" y="1673280"/>
            <a:ext cx="479520" cy="430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4754520" y="2560680"/>
            <a:ext cx="3931920" cy="82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Test method name must begin with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test_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Line 6"/>
          <p:cNvSpPr/>
          <p:nvPr/>
        </p:nvSpPr>
        <p:spPr>
          <a:xfrm flipH="1">
            <a:off x="3736800" y="2925720"/>
            <a:ext cx="1028880" cy="182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Testing is Not So Easy!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39360" y="1392120"/>
            <a:ext cx="7905600" cy="49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3000"/>
          </a:bodyPr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These examples are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trivial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tests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to show the syntax.</a:t>
            </a: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Real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tests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are more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thoughtful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demanding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Designing good tests makes you </a:t>
            </a: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think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about what the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code </a:t>
            </a:r>
            <a:r>
              <a:rPr b="0" lang="en-US" sz="2800" spc="-1" strike="noStrike" u="sng">
                <a:solidFill>
                  <a:srgbClr val="000080"/>
                </a:solidFill>
                <a:uFillTx/>
                <a:latin typeface="Arial"/>
              </a:rPr>
              <a:t>should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 do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and what may go wrong.</a:t>
            </a: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39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Good tests are often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... but many of them.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65040" y="1279440"/>
            <a:ext cx="87786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5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Python Official Docs - easy to read, many examples</a:t>
            </a:r>
            <a:endParaRPr b="0" lang="en-US" sz="2400" spc="-1" strike="noStrike">
              <a:latin typeface="Arial"/>
            </a:endParaRPr>
          </a:p>
          <a:p>
            <a:pPr marL="226800" indent="-182160">
              <a:lnSpc>
                <a:spcPct val="100000"/>
              </a:lnSpc>
              <a:spcBef>
                <a:spcPts val="2835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https://docs.python.org/3/library/unittest.html</a:t>
            </a:r>
            <a:endParaRPr b="0" lang="en-US" sz="2200" spc="-1" strike="noStrike">
              <a:latin typeface="Arial"/>
            </a:endParaRPr>
          </a:p>
          <a:p>
            <a:pPr marL="342720" indent="-310680">
              <a:lnSpc>
                <a:spcPct val="100000"/>
              </a:lnSpc>
              <a:spcBef>
                <a:spcPts val="2835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Good article &amp; how to run unit tests in an IDE</a:t>
            </a:r>
            <a:endParaRPr b="0" lang="en-US" sz="2400" spc="-1" strike="noStrike">
              <a:latin typeface="Arial"/>
            </a:endParaRPr>
          </a:p>
          <a:p>
            <a:pPr marL="226800" indent="-182160">
              <a:lnSpc>
                <a:spcPct val="100000"/>
              </a:lnSpc>
              <a:spcBef>
                <a:spcPts val="2835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https://realpython.com/python-testing/</a:t>
            </a:r>
            <a:endParaRPr b="0" lang="en-US" sz="2400" spc="-1" strike="noStrike">
              <a:latin typeface="Arial"/>
            </a:endParaRPr>
          </a:p>
          <a:p>
            <a:pPr marL="226800" indent="-182160">
              <a:lnSpc>
                <a:spcPct val="100000"/>
              </a:lnSpc>
              <a:spcBef>
                <a:spcPts val="2835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Video shows how to use unittest</a:t>
            </a:r>
            <a:endParaRPr b="0" lang="en-US" sz="2400" spc="-1" strike="noStrike">
              <a:latin typeface="Arial"/>
            </a:endParaRPr>
          </a:p>
          <a:p>
            <a:pPr marL="226800" indent="-182160">
              <a:lnSpc>
                <a:spcPct val="100000"/>
              </a:lnSpc>
              <a:spcBef>
                <a:spcPts val="2835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https://youtu.be/6tNS--WetLI</a:t>
            </a:r>
            <a:endParaRPr b="0" lang="en-US" sz="2400" spc="-1" strike="noStrike">
              <a:latin typeface="Arial"/>
            </a:endParaRPr>
          </a:p>
          <a:p>
            <a:pPr marL="226800" indent="-1821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to Write an "assert"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74680" y="2108160"/>
            <a:ext cx="8411760" cy="347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_len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"""length of a string is number of chars"""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(5, len("hello"))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_isupper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assertTrue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 "ABC".isupper()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assertFalse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 "ABc".isupper()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200400" y="1371600"/>
            <a:ext cx="228564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expected result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Line 4"/>
          <p:cNvSpPr/>
          <p:nvPr/>
        </p:nvSpPr>
        <p:spPr>
          <a:xfrm>
            <a:off x="4206960" y="1736640"/>
            <a:ext cx="92160" cy="1096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5668920" y="1368360"/>
            <a:ext cx="228564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actual result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Line 6"/>
          <p:cNvSpPr/>
          <p:nvPr/>
        </p:nvSpPr>
        <p:spPr>
          <a:xfrm flipH="1">
            <a:off x="5109840" y="1828800"/>
            <a:ext cx="1119240" cy="1096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7"/>
          <p:cNvSpPr/>
          <p:nvPr/>
        </p:nvSpPr>
        <p:spPr>
          <a:xfrm>
            <a:off x="5578560" y="3475080"/>
            <a:ext cx="28350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should be True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Line 8"/>
          <p:cNvSpPr/>
          <p:nvPr/>
        </p:nvSpPr>
        <p:spPr>
          <a:xfrm flipH="1">
            <a:off x="5567400" y="3932280"/>
            <a:ext cx="844560" cy="365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9"/>
          <p:cNvSpPr/>
          <p:nvPr/>
        </p:nvSpPr>
        <p:spPr>
          <a:xfrm>
            <a:off x="5211720" y="5757840"/>
            <a:ext cx="28350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should be False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Line 10"/>
          <p:cNvSpPr/>
          <p:nvPr/>
        </p:nvSpPr>
        <p:spPr>
          <a:xfrm flipH="1" flipV="1">
            <a:off x="5200560" y="5108040"/>
            <a:ext cx="571680" cy="754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1"/>
          <p:cNvSpPr/>
          <p:nvPr/>
        </p:nvSpPr>
        <p:spPr>
          <a:xfrm>
            <a:off x="182520" y="1125360"/>
            <a:ext cx="283500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docstring will be shown on test 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Line 12"/>
          <p:cNvSpPr/>
          <p:nvPr/>
        </p:nvSpPr>
        <p:spPr>
          <a:xfrm>
            <a:off x="731880" y="1828800"/>
            <a:ext cx="822240" cy="8222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Run tests from the command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65040" y="1995480"/>
            <a:ext cx="8411760" cy="415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 test_module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 tests/test_module.py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print verbose test results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 -v test_module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auto-discovery: run all test_*.py files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print help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 -h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65040" y="1279440"/>
            <a:ext cx="8229240" cy="48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Run all tests or just specific tests.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Other Ways to Run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06360" y="3097080"/>
            <a:ext cx="8411760" cy="210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if __name__ == "__main__":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unittest.main()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or unittest.main(verbose=2)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65040" y="1279440"/>
            <a:ext cx="8229240" cy="14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1. Use your IDE run the tests.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2. Use a test script or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  <a:ea typeface="DejaVu Sans"/>
              </a:rPr>
              <a:t>build tool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3. Add a "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main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" block to your Test file...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Try it Yourself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39720" y="1391760"/>
            <a:ext cx="79023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 math.sqrt() and math.pow().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65040" y="2108160"/>
            <a:ext cx="8411760" cy="38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math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MathTest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test_sqrt(self):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self.assertEqual(5, math.sqrt(25))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self.assertEqual(0, math.sqrt(0))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#edge case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test_pow(self):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TODO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Write 1 or 2 tests of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math.pow(x,n)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Run Your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39720" y="1391760"/>
            <a:ext cx="79023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Run on the command line: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65040" y="2108160"/>
            <a:ext cx="8411760" cy="142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python -m unittest test_math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----------------------------------------------------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Ran 2 tests in 0.001s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639720" y="3840120"/>
            <a:ext cx="7902360" cy="62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171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Run with verbose (-v) output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366840" y="4429080"/>
            <a:ext cx="8411760" cy="176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python -m unittest -v test_math.py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test_sqrt (test_math.MathTest) ... ok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test_pow (test_math.MathTest) ... ok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----------------------------------------------------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Ran 2 tests in 0.001s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2006-08-07T09:57:57Z</dcterms:created>
  <dc:creator>James Brucker</dc:creator>
  <dc:description/>
  <dc:language>en-US</dc:language>
  <cp:lastModifiedBy/>
  <dcterms:modified xsi:type="dcterms:W3CDTF">2023-11-19T09:56:38Z</dcterms:modified>
  <cp:revision>147</cp:revision>
  <dc:subject/>
  <dc:title>Python Unit Testing</dc:title>
</cp:coreProperties>
</file>