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13"/>
          <p:cNvSpPr>
            <a:spLocks noGrp="1"/>
          </p:cNvSpPr>
          <p:nvPr>
            <p:ph type="hdr"/>
          </p:nvPr>
        </p:nvSpPr>
        <p:spPr>
          <a:xfrm>
            <a:off x="0" y="-360"/>
            <a:ext cx="2954160" cy="439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&lt;header&gt;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14"/>
          <p:cNvSpPr>
            <a:spLocks noGrp="1"/>
          </p:cNvSpPr>
          <p:nvPr>
            <p:ph type="dt"/>
          </p:nvPr>
        </p:nvSpPr>
        <p:spPr>
          <a:xfrm>
            <a:off x="3884760" y="-360"/>
            <a:ext cx="2954160" cy="439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9800" algn="r"/>
            <a:r>
              <a:rPr b="0" lang="th-TH" sz="1200" spc="-1" strike="noStrike">
                <a:latin typeface="Times New Roman"/>
                <a:ea typeface="DejaVu San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PlaceHolder 15"/>
          <p:cNvSpPr>
            <a:spLocks noGrp="1"/>
          </p:cNvSpPr>
          <p:nvPr>
            <p:ph type="sldImg"/>
          </p:nvPr>
        </p:nvSpPr>
        <p:spPr>
          <a:xfrm>
            <a:off x="1142640" y="685800"/>
            <a:ext cx="4554360" cy="341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17"/>
          <p:cNvSpPr>
            <a:spLocks noGrp="1"/>
          </p:cNvSpPr>
          <p:nvPr>
            <p:ph type="ftr"/>
          </p:nvPr>
        </p:nvSpPr>
        <p:spPr>
          <a:xfrm>
            <a:off x="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PlaceHolder 18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5640" indent="-199800" algn="r"/>
            <a:fld id="{87DFF080-DD64-4D31-B4EF-34DD2B758931}" type="slidenum">
              <a:rPr b="0" lang="en-US" sz="1200" spc="-1" strike="noStrike">
                <a:latin typeface="Times New Roman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1200" cy="3690720"/>
          </a:xfrm>
          <a:prstGeom prst="rect">
            <a:avLst/>
          </a:prstGeom>
        </p:spPr>
      </p:sp>
      <p:sp>
        <p:nvSpPr>
          <p:cNvPr id="271" name="CustomShape 2"/>
          <p:cNvSpPr/>
          <p:nvPr/>
        </p:nvSpPr>
        <p:spPr>
          <a:xfrm>
            <a:off x="900000" y="4675320"/>
            <a:ext cx="4954680" cy="44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1200" cy="3690720"/>
          </a:xfrm>
          <a:prstGeom prst="rect">
            <a:avLst/>
          </a:prstGeom>
        </p:spPr>
      </p:sp>
      <p:sp>
        <p:nvSpPr>
          <p:cNvPr id="273" name="CustomShape 2"/>
          <p:cNvSpPr/>
          <p:nvPr/>
        </p:nvSpPr>
        <p:spPr>
          <a:xfrm>
            <a:off x="900000" y="4675320"/>
            <a:ext cx="4954680" cy="44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8720" cy="1035000"/>
            <a:chOff x="189000" y="368280"/>
            <a:chExt cx="8208720" cy="10350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08720" cy="14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5720"/>
            <a:ext cx="188748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7820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5720"/>
            <a:ext cx="188748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54DA71F6-9113-4D60-92C7-9B7518A26B23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91720" cy="1035000"/>
            <a:chOff x="0" y="2438280"/>
            <a:chExt cx="8991720" cy="103500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693720" cy="457200"/>
              <a:chOff x="290520" y="2546280"/>
              <a:chExt cx="693720" cy="45720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20840" cy="4572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1104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20360" cy="457200"/>
              <a:chOff x="414360" y="2968560"/>
              <a:chExt cx="720360" cy="45720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572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5136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42880" cy="4050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46120"/>
              <a:ext cx="8675640" cy="37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54760" cy="1444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7820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9B1DF33D-52A0-4313-955B-E1A8A9C97AD4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2438280"/>
            <a:ext cx="8988480" cy="1032120"/>
            <a:chOff x="0" y="2438280"/>
            <a:chExt cx="8988480" cy="1032120"/>
          </a:xfrm>
        </p:grpSpPr>
        <p:grpSp>
          <p:nvGrpSpPr>
            <p:cNvPr id="96" name="Group 2"/>
            <p:cNvGrpSpPr/>
            <p:nvPr/>
          </p:nvGrpSpPr>
          <p:grpSpPr>
            <a:xfrm>
              <a:off x="290520" y="2546280"/>
              <a:ext cx="690480" cy="453960"/>
              <a:chOff x="290520" y="2546280"/>
              <a:chExt cx="690480" cy="453960"/>
            </a:xfrm>
          </p:grpSpPr>
          <p:sp>
            <p:nvSpPr>
              <p:cNvPr id="97" name="CustomShape 3"/>
              <p:cNvSpPr/>
              <p:nvPr/>
            </p:nvSpPr>
            <p:spPr>
              <a:xfrm>
                <a:off x="290520" y="2546280"/>
                <a:ext cx="417600" cy="453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4"/>
              <p:cNvSpPr/>
              <p:nvPr/>
            </p:nvSpPr>
            <p:spPr>
              <a:xfrm>
                <a:off x="673200" y="2546280"/>
                <a:ext cx="30780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" name="Group 5"/>
            <p:cNvGrpSpPr/>
            <p:nvPr/>
          </p:nvGrpSpPr>
          <p:grpSpPr>
            <a:xfrm>
              <a:off x="414360" y="2968560"/>
              <a:ext cx="717120" cy="453960"/>
              <a:chOff x="414360" y="2968560"/>
              <a:chExt cx="717120" cy="453960"/>
            </a:xfrm>
          </p:grpSpPr>
          <p:sp>
            <p:nvSpPr>
              <p:cNvPr id="100" name="CustomShape 6"/>
              <p:cNvSpPr/>
              <p:nvPr/>
            </p:nvSpPr>
            <p:spPr>
              <a:xfrm>
                <a:off x="414360" y="2968560"/>
                <a:ext cx="421560" cy="453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7"/>
              <p:cNvSpPr/>
              <p:nvPr/>
            </p:nvSpPr>
            <p:spPr>
              <a:xfrm>
                <a:off x="783360" y="2968560"/>
                <a:ext cx="34812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" name="CustomShape 8"/>
            <p:cNvSpPr/>
            <p:nvPr/>
          </p:nvSpPr>
          <p:spPr>
            <a:xfrm>
              <a:off x="0" y="2895480"/>
              <a:ext cx="539640" cy="401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9"/>
            <p:cNvSpPr/>
            <p:nvPr/>
          </p:nvSpPr>
          <p:spPr>
            <a:xfrm>
              <a:off x="635040" y="2438280"/>
              <a:ext cx="11160" cy="1032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"/>
            <p:cNvSpPr/>
            <p:nvPr/>
          </p:nvSpPr>
          <p:spPr>
            <a:xfrm flipV="1">
              <a:off x="316080" y="3246120"/>
              <a:ext cx="8672400" cy="34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51520" cy="1441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7496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D460ACE0-B9D2-4E4F-83C5-411CF26BA07C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4400" y="1676160"/>
            <a:ext cx="73152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Type Checking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Static versus Dynamic Binding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Binding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refers to association of names with particular pieces of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binding of function names to function implementation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binding of variable references to memory 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Static Binding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 name is "bound" to particular code in an unchanging (static) 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Dynamic Binding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 name is "bound" to code in a dynamic, changing way (at run-time).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@staticmethod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 Fraction: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@staticmethod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gcd( m, n):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"""greatest common divisor"""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# use Euclid's algorithm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gcd can be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statically bound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We know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exactly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what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will be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invoked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even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before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program is run!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x = Fraction.gcd(60, 75)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Dynamic binding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400040"/>
            <a:ext cx="8321040" cy="518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lst = [Fraction(2,3), "hello", date.today()]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 x in lst: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str(x)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800080"/>
                </a:solidFill>
                <a:latin typeface="Courier New"/>
              </a:rPr>
              <a:t>2/3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800080"/>
                </a:solidFill>
                <a:latin typeface="Courier New"/>
              </a:rPr>
              <a:t>hello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800080"/>
                </a:solidFill>
                <a:latin typeface="Courier New"/>
              </a:rPr>
              <a:t>2021-11-01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str(x)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dynamically bound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the __str__() method of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particular 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(Fraction, string, datetime).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don't know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until run-time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what kind of object x refers to, or which class's __str__() method will be invoked.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Dynamic Binding and Polymorphism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Dynamic binding is needed to enable polymorphism.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example from previous slide uses polymorphism.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731520" y="2926080"/>
            <a:ext cx="7847280" cy="3396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lst = [Fraction(2,3), "hello",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datetime.now()]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 x in lst: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str(x)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2/3        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  __str__ of Fraction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ngsana New"/>
              </a:rPr>
              <a:t>hello      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ngsana New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__str__ of string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2019-11-17 15:50:34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ngsana New"/>
              </a:rPr>
              <a:t>             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__str__ of datetime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-83520"/>
            <a:ext cx="8321040" cy="11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Static Checking &amp; Software Correctness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want our software to be correct.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Static type checking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finds programming errors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before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the program is run.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type errors may also indicate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logic errors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Simple Static Type Checking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74640" y="1400040"/>
            <a:ext cx="7904160" cy="518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1000"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Specify that "add" only accepts string parameters: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add(x: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str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, y: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str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 -&gt;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str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x + 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 __name__ == '__main__':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 =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 = "hello"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 add(a,b)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"mypy"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static type checking tool.  Run it: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6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mypy add.py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85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Line 7: error: Argument 1 to "join" has incompatible type "int"; expected "str"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Example: Type Hints &amp; Code Completion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8320" y="1371600"/>
            <a:ext cx="7904160" cy="52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def print_full_name(first, last):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full_name = first + " " + last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print(full_name)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use 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title()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method on first and last, so the output of print_full_name('joe', 'biden') is: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'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Joe Biden'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an IDE, put the cursor after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first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type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full_name = first.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then press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CTRL + SPACEBAR.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What methods does the IDE suggest?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Nothing!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Simple Example with Type Hints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9760" y="1371600"/>
            <a:ext cx="7904160" cy="52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def print_full_name(first: </a:t>
            </a:r>
            <a:r>
              <a:rPr b="0" lang="en-US" sz="2200" spc="-1" strike="noStrike">
                <a:solidFill>
                  <a:srgbClr val="000080"/>
                </a:solidFill>
                <a:latin typeface="Courier New"/>
              </a:rPr>
              <a:t>str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, last: </a:t>
            </a:r>
            <a:r>
              <a:rPr b="0" lang="en-US" sz="2200" spc="-1" strike="noStrike">
                <a:solidFill>
                  <a:srgbClr val="000080"/>
                </a:solidFill>
                <a:latin typeface="Courier New"/>
              </a:rPr>
              <a:t>str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full_name = first + " " + last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print(full_name)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Now type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after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first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full_name = first.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then press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CTRL + SPACEBAR.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Now the IDE suggests the string methods!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(A smart IDE suggests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only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methods that return a string)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4640" y="1188720"/>
            <a:ext cx="790416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42000"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 Scorecard: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"""Accumulate scores and compute their average."""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__init__(self):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self.scores = []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add_score(self, score):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self.scores.append(score)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average(self):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"""return average of all scores"""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sum(self.scores)/max(1,len(self.scores))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 __name__ == "__main__":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scores = Scorecard()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 = input("input a score: 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scores.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add_score(n)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 = input("input another score: 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scores.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add_score(n)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print("The average is " + scores.average())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5760720" y="1920240"/>
            <a:ext cx="3108960" cy="128016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This code contains 2 distinct errors.  Most IDE won't detect them.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- part 1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674640" y="1400040"/>
            <a:ext cx="790416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Download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scorecard.py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an empty directory.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Open it in your favorite 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Does the IDE show any errors?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Add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type hints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--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one at a time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 you can see the effect.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"hint" the parameter: add_score(self, score: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What happens?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Does the IDE suggest there is an error in __main__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Type Checking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74640" y="1400040"/>
            <a:ext cx="790416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Verify that the rules for using data types are obeyed, and that the correct types are used in function calls, assignments, and other program elements.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lst = [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</a:rPr>
              <a:t>"cat", "dog", "rat"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sum( lst )               #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type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for x in range(1.0,4.0):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#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type error: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print(x)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#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int required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- part 2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74640" y="1400040"/>
            <a:ext cx="790416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 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"hint" the return type: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average(self) -&gt;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What happens?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Does IDE detect an error in code?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- part 3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674640" y="1400040"/>
            <a:ext cx="790416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Hint 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Hint the type of items in the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from typing import List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self.scores: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List[float]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= []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Does the IDE detect another error?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add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List[float]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hint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self.scores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the IDE detects errors even without Hint 2 (return type)!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Tools for Static Type Checking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74640" y="1400040"/>
            <a:ext cx="8103600" cy="48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mypy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https://mypy.readthedocs.io/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360000">
              <a:spcBef>
                <a:spcPts val="1417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installation: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pip install mypy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360000">
              <a:spcBef>
                <a:spcPts val="1417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check a file: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mypy filename.py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360000">
              <a:spcBef>
                <a:spcPts val="1417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strict checking: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mypy --strict filename.py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1417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Getting Started Guide has many examples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https://mypy.readthedocs.io/en/latest/getting_started.html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PyCharm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has built-in static type checking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VS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Pylance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extension does static type checking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Typing and Encapsulation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74640" y="1400040"/>
            <a:ext cx="7904160" cy="244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Scorecard, the scores are assumed to be numbers.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Can we allow scores to be objects?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score = Score("Quiz 1", 10.0)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Scorecard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we could write: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731520" y="3840120"/>
            <a:ext cx="7589520" cy="190296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pPr marL="342720" indent="-342720">
              <a:lnSpc>
                <a:spcPct val="100000"/>
              </a:lnSpc>
              <a:spcBef>
                <a:spcPts val="56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def average(self):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6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# add the </a:t>
            </a:r>
            <a:r>
              <a:rPr b="0" lang="en-US" sz="2000" spc="-1" strike="noStrike" u="sng">
                <a:solidFill>
                  <a:srgbClr val="008000"/>
                </a:solidFill>
                <a:uFillTx/>
                <a:latin typeface="Courier New"/>
              </a:rPr>
              <a:t>values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 of the score objects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6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total = sum(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float(x)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for x in self.scores)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6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# don't divide by zero if no scores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total/max(1, len(self.scores))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Typing and Encapsulation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74640" y="1400040"/>
            <a:ext cx="8469360" cy="244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required behavior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 that Scorecard can call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float(score)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any score?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add_score(self, score: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    ?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5760720" y="4929120"/>
            <a:ext cx="2834640" cy="1371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Score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name: string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score: float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Line 4"/>
          <p:cNvSpPr/>
          <p:nvPr/>
        </p:nvSpPr>
        <p:spPr>
          <a:xfrm flipV="1">
            <a:off x="7223760" y="4314240"/>
            <a:ext cx="0" cy="61488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5"/>
          <p:cNvSpPr txBox="1"/>
          <p:nvPr/>
        </p:nvSpPr>
        <p:spPr>
          <a:xfrm>
            <a:off x="5760720" y="3340440"/>
            <a:ext cx="2834640" cy="943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       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???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        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Has a float value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TextShape 6"/>
          <p:cNvSpPr txBox="1"/>
          <p:nvPr/>
        </p:nvSpPr>
        <p:spPr>
          <a:xfrm>
            <a:off x="548640" y="3918240"/>
            <a:ext cx="3840480" cy="257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What "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type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" specifies: "this object has a float value, and you can call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float(x)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to get it"?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See: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typing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package.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Line 7"/>
          <p:cNvSpPr/>
          <p:nvPr/>
        </p:nvSpPr>
        <p:spPr>
          <a:xfrm flipV="1">
            <a:off x="4206240" y="3826800"/>
            <a:ext cx="15544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Float-able Type?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Answer: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from typing import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SupportsFloat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 Score(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SupportsFloat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Revised Score class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from typing import SupportsFloat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 Score(SupportsFloat):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__init__(self, name: str,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value: float)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self.name = 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self.value = value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def __float__(self) -&gt; float: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self.value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457200" y="5975280"/>
            <a:ext cx="7863840" cy="45612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quiz1 = Score("Quiz 1", 9.0)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Typing and Behavior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74640" y="1400040"/>
            <a:ext cx="7904160" cy="44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required behavior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 Scorecard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use Scorecard as data in a for loop?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scorecard = Scorecard()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can this </a:t>
            </a:r>
            <a:r>
              <a:rPr b="1" i="1" lang="en-US" sz="2400" spc="-1" strike="noStrike">
                <a:solidFill>
                  <a:srgbClr val="008000"/>
                </a:solidFill>
                <a:latin typeface="Courier New"/>
              </a:rPr>
              <a:t>possibly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work?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score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in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scorecard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score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5760720" y="4749120"/>
            <a:ext cx="3017520" cy="1371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Scorecard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scores: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List[Score]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Line 4"/>
          <p:cNvSpPr/>
          <p:nvPr/>
        </p:nvSpPr>
        <p:spPr>
          <a:xfrm flipV="1">
            <a:off x="7223760" y="4026600"/>
            <a:ext cx="0" cy="72252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5"/>
          <p:cNvSpPr txBox="1"/>
          <p:nvPr/>
        </p:nvSpPr>
        <p:spPr>
          <a:xfrm>
            <a:off x="5577840" y="2656440"/>
            <a:ext cx="320040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   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???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    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__iter__():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creates an iterator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 loop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674640" y="1400040"/>
            <a:ext cx="7904160" cy="50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1000"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kind of objects can be used as data in a "for" loop?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in </a:t>
            </a:r>
            <a:r>
              <a:rPr b="1" lang="en-US" sz="2400" spc="-1" strike="noStrike" u="sng">
                <a:solidFill>
                  <a:srgbClr val="ff0000"/>
                </a:solidFill>
                <a:uFillTx/>
                <a:latin typeface="Courier New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Courier New"/>
              </a:rPr>
              <a:t>data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can be: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string (str)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range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tuple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5580720" y="4749120"/>
            <a:ext cx="2834640" cy="1371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Line 4"/>
          <p:cNvSpPr/>
          <p:nvPr/>
        </p:nvSpPr>
        <p:spPr>
          <a:xfrm flipV="1">
            <a:off x="7043760" y="4026600"/>
            <a:ext cx="0" cy="72252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97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Shape 5"/>
          <p:cNvSpPr txBox="1"/>
          <p:nvPr/>
        </p:nvSpPr>
        <p:spPr>
          <a:xfrm>
            <a:off x="5394960" y="2656440"/>
            <a:ext cx="318384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Iterable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__iter__():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Iterator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Line 6"/>
          <p:cNvSpPr/>
          <p:nvPr/>
        </p:nvSpPr>
        <p:spPr>
          <a:xfrm flipH="1">
            <a:off x="2834640" y="1828800"/>
            <a:ext cx="3657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Iterable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74640" y="1400040"/>
            <a:ext cx="7904160" cy="5183640"/>
          </a:xfrm>
          <a:prstGeom prst="rect">
            <a:avLst/>
          </a:prstGeom>
          <a:noFill/>
          <a:ln>
            <a:solidFill>
              <a:srgbClr val="3465a4"/>
            </a:solidFill>
            <a:custDash>
              <a:ds d="197000" sp="197000"/>
            </a:custDash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 type of object (usually a collection) that provides a method for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creating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</a:t>
            </a:r>
            <a:r>
              <a:rPr b="0" i="1" lang="en-US" sz="2400" spc="-1" strike="noStrike">
                <a:solidFill>
                  <a:srgbClr val="000080"/>
                </a:solidFill>
                <a:latin typeface="Courier New"/>
              </a:rPr>
              <a:t>Iterator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# stuff is an </a:t>
            </a:r>
            <a:r>
              <a:rPr b="0" i="1" lang="en-US" sz="2400" spc="-1" strike="noStrike">
                <a:solidFill>
                  <a:srgbClr val="008000"/>
                </a:solidFill>
                <a:latin typeface="Courier New"/>
              </a:rPr>
              <a:t>Iterable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 collection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stuff = ("first", "second", "third")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iterator =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iter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(stuff)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next(iterator)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# "first"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next(iterator)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# "second"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next(iterator)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# "third"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5394960" y="4996440"/>
            <a:ext cx="318384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Iterator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__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next__():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next_element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5394960" y="2671200"/>
            <a:ext cx="318384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i="1" lang="en-US" sz="2800" spc="-1" strike="noStrike" u="sng">
                <a:solidFill>
                  <a:srgbClr val="000080"/>
                </a:solidFill>
                <a:uFillTx/>
                <a:latin typeface="Times New Roman"/>
              </a:rPr>
              <a:t>Iterable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__iter__():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Iterator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6968880" y="4039920"/>
            <a:ext cx="0" cy="956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6"/>
          <p:cNvSpPr txBox="1"/>
          <p:nvPr/>
        </p:nvSpPr>
        <p:spPr>
          <a:xfrm>
            <a:off x="6958080" y="4189680"/>
            <a:ext cx="13716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Static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74640" y="1400040"/>
            <a:ext cx="7904160" cy="48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2000"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fixed, unchanging, immobile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computer programming: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anything that is done or known </a:t>
            </a:r>
            <a:br/>
            <a:r>
              <a:rPr b="0" i="1" lang="en-US" sz="3200" spc="-1" strike="noStrike" u="sng">
                <a:solidFill>
                  <a:srgbClr val="000080"/>
                </a:solidFill>
                <a:uFillTx/>
                <a:latin typeface="Arial"/>
              </a:rPr>
              <a:t>before</a:t>
            </a: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 run-time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static content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- fixed content in a web application, such as images, fonts, CSS files, fixed web pages.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static type checking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- type checking done </a:t>
            </a:r>
            <a:r>
              <a:rPr b="1" lang="en-US" sz="2400" spc="-1" strike="noStrike">
                <a:solidFill>
                  <a:srgbClr val="ce181e"/>
                </a:solidFill>
                <a:latin typeface="Arial"/>
              </a:rPr>
              <a:t>before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program is run.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done by a compiler or static type checking tool.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Iterator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74640" y="1400040"/>
            <a:ext cx="7904160" cy="5183640"/>
          </a:xfrm>
          <a:prstGeom prst="rect">
            <a:avLst/>
          </a:prstGeom>
          <a:noFill/>
          <a:ln>
            <a:solidFill>
              <a:srgbClr val="3465a4"/>
            </a:solidFill>
            <a:custDash>
              <a:ds d="197000" sp="197000"/>
            </a:custDash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Iterator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an object that lets you sequentially access elements from some source by calling next(iterator).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# stuff is an </a:t>
            </a:r>
            <a:r>
              <a:rPr b="0" i="1" lang="en-US" sz="2400" spc="-1" strike="noStrike">
                <a:solidFill>
                  <a:srgbClr val="008000"/>
                </a:solidFill>
                <a:latin typeface="Arial"/>
              </a:rPr>
              <a:t>Iterable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 collection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stuff = ("first", "second", "third")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myiter =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iter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(stuff)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iterate over elements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print(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next(myiter)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print(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next(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myiter)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print(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next(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myiter)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5394960" y="4996440"/>
            <a:ext cx="318384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i="1" lang="en-US" sz="2800" spc="-1" strike="noStrike" u="sng">
                <a:solidFill>
                  <a:srgbClr val="000080"/>
                </a:solidFill>
                <a:uFillTx/>
                <a:latin typeface="Times New Roman"/>
              </a:rPr>
              <a:t>Iterator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__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next__():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next_element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5394960" y="2671200"/>
            <a:ext cx="3183840" cy="1370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Iterable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__iter__():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Iterator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Line 5"/>
          <p:cNvSpPr/>
          <p:nvPr/>
        </p:nvSpPr>
        <p:spPr>
          <a:xfrm>
            <a:off x="6968880" y="4039920"/>
            <a:ext cx="0" cy="956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6"/>
          <p:cNvSpPr txBox="1"/>
          <p:nvPr/>
        </p:nvSpPr>
        <p:spPr>
          <a:xfrm>
            <a:off x="6958080" y="4189680"/>
            <a:ext cx="13716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creates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Declare a Class "has" a Type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400040"/>
            <a:ext cx="8229600" cy="37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The Type specifies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some behavior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(methods).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declare that your class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provides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this behavior, write the Type name as a parent type.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Declare that Scorecard can create an 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Iterator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that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returns Scores.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440640" y="4273200"/>
            <a:ext cx="7955280" cy="146196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class Scorecard(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Iterable[Score]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"""scorecard creates an iterator for scores"""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__iter__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iter(self.scores)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Types You Should Know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400040"/>
            <a:ext cx="8229600" cy="518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4000"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types specify that a class provides some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What behavior (methods) does each one guarantee?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Container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Collection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Iterable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Iterator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Mapping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Sequence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Start by reading the collections.abc document page.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Very specific Types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400040"/>
            <a:ext cx="822960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types specify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single behavior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x: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Sized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- can call len(x) or x.__len__()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y: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SupportsFloat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- can call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float(y) or y.__float__()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Declare that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Scorecard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supports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len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(scorecard):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512640" y="4957200"/>
            <a:ext cx="7955280" cy="146196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class Scorecard(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Sized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__len__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(self) -&gt; int:   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"""the size is just the number of scores"""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len(self.scores)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Can Provide Many Behaviors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400040"/>
            <a:ext cx="8229600" cy="37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class can declare that it provides many different kinds of behavior, using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Scorecard creates Iterators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Courier New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has a length.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512640" y="3877200"/>
            <a:ext cx="7955280" cy="268164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class Scorecard( </a:t>
            </a:r>
            <a:r>
              <a:rPr b="0" lang="en-US" sz="2000" spc="-1" strike="noStrike">
                <a:solidFill>
                  <a:srgbClr val="ce181e"/>
                </a:solidFill>
                <a:latin typeface="Courier New"/>
              </a:rPr>
              <a:t>Iterable[Score], Sized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__len__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(self) -&gt; int:   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"""the size is just the number of scores"""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len(self.scores)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def __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iter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__(self) -&gt; Iterator[Score]: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"""return an iterator for scores"""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iter( self.scores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Resources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74640" y="1400040"/>
            <a:ext cx="7904160" cy="50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Mai's write-up on "type hinting"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ISP19/problems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https://github.com/ISP19/problems/tree/master/type-hints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Python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typing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package - defines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https://docs.python.org/3/library/typing.html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Python abstract base collections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(abc) package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https://docs.python.org/3/library/collections.abc.html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page explains the behavior and methods each collection type provides.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Helps you understand "types" in the typing package.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Another Resource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74640" y="1400040"/>
            <a:ext cx="7904160" cy="49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Mypy Getting Started Guide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short examples of adding type hints to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https://mypy.readthedocs.io/en/latest/getting_started.html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Python Type Checking Guide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RealPython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https://realpython.com/python-type-checking/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Describes dynamic typing, duck typing, and how to use type hinting.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Iterators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674640" y="1400040"/>
            <a:ext cx="7904160" cy="49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Python Iterators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explains difference between Iterable and Iterator, with examples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https://www.w3schools.com/python/python_iterators.asp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Iterators, Generators, Containers, and itertools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has more detailed explanation, with code examples.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https://www.datacamp.com/community/tutorials/python-iterator-tutorial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Common Errors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'list' and 'set' are not same as typing.List, typing.Set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scores: list[float]   # Error (Python&lt;3.9)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Classes 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collections.abc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not type hints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from collections.abc import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scores: Set[float]    #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Dynamic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4640" y="1400040"/>
            <a:ext cx="7904160" cy="518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dynamic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characterized by change or activity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computer programming: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anything that is done, created, or known</a:t>
            </a:r>
            <a:br/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only when the code is run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dynamic content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- web pages generated at run-time from a template. Content that changes over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835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dynamic type checking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- verify type rules </a:t>
            </a:r>
            <a:r>
              <a:rPr b="1" lang="en-US" sz="2400" spc="-1" strike="noStrike">
                <a:solidFill>
                  <a:srgbClr val="ce181e"/>
                </a:solidFill>
                <a:latin typeface="Arial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program is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running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04920" y="228600"/>
            <a:ext cx="853416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Java is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Statically Typed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4280" y="1399680"/>
            <a:ext cx="7921800" cy="10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types of all variables are known to the compiler.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compiler catches type errors.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57200" y="2194560"/>
            <a:ext cx="8138160" cy="429768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List&lt;String&gt; names = new ArrayList&lt;&gt;();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names.add("John");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names.add( 3.0 );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// error. wrong type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// type inference: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first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 is a String var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var first = names.get(1);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// must be String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int sum = 1; 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sum += Math.sqrt(3); //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type error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Benefits of Static Typing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Compiler finds syntax errors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Also finds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semantic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(usage) and some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logic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errors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Better refactoring -- refactoring tools can find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every instance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a thing that is being refactored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11280" y="-83520"/>
            <a:ext cx="7904160" cy="11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Does Python do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Static Type Checking?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74640" y="1400040"/>
            <a:ext cx="7904160" cy="48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Meaning: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does the Python interpreter check the types of variables and expressions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before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executing the code?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4920" y="228600"/>
            <a:ext cx="853416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Does Python do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Dynamic Type Checking?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74280" y="1399680"/>
            <a:ext cx="7921800" cy="143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Answer is not obvious.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Consider this: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22960" y="2468880"/>
            <a:ext cx="7406640" cy="424620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what </a:t>
            </a:r>
            <a:r>
              <a:rPr b="1" lang="en-US" sz="2400" spc="-1" strike="noStrike" u="sng">
                <a:solidFill>
                  <a:srgbClr val="008000"/>
                </a:solidFill>
                <a:uFillTx/>
                <a:latin typeface="Courier New"/>
              </a:rPr>
              <a:t>type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 is required for x and y?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add(x, y):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return x + 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add accepts many different types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add(2, 3)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add("hi", "bye")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add(Fraction(1,2), Fraction(2,3))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# but this fails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add(2, "hi")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People Say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1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Python does dynamic typing.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Python associates types with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rather than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variables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Type checking is done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26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 maybe not at all ("duck typing")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"just do it and see if it works".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2019-11-17T14:31:40Z</dcterms:created>
  <dc:creator/>
  <dc:description/>
  <dc:language>en-US</dc:language>
  <cp:lastModifiedBy/>
  <dcterms:modified xsi:type="dcterms:W3CDTF">2024-09-15T16:08:22Z</dcterms:modified>
  <cp:revision>36</cp:revision>
  <dc:subject/>
  <dc:title>Type Checking</dc:title>
</cp:coreProperties>
</file>