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6.xml.rels" ContentType="application/vnd.openxmlformats-package.relationships+xml"/>
  <Override PartName="/ppt/notesSlides/notesSlide3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357F356-9A54-42FF-AC02-3A52ABBCB61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0760" cy="3427920"/>
          </a:xfrm>
          <a:prstGeom prst="rect">
            <a:avLst/>
          </a:prstGeom>
        </p:spPr>
      </p:sp>
      <p:sp>
        <p:nvSpPr>
          <p:cNvPr id="295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311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313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315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317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319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321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323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325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327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329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297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600" cy="12451320"/>
          </a:xfrm>
          <a:prstGeom prst="rect">
            <a:avLst/>
          </a:prstGeom>
        </p:spPr>
      </p:sp>
      <p:sp>
        <p:nvSpPr>
          <p:cNvPr id="331" name="CustomShape 2"/>
          <p:cNvSpPr/>
          <p:nvPr/>
        </p:nvSpPr>
        <p:spPr>
          <a:xfrm>
            <a:off x="685800" y="4343400"/>
            <a:ext cx="5443920" cy="407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333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600" cy="12451320"/>
          </a:xfrm>
          <a:prstGeom prst="rect">
            <a:avLst/>
          </a:prstGeom>
        </p:spPr>
      </p:sp>
      <p:sp>
        <p:nvSpPr>
          <p:cNvPr id="335" name="CustomShape 2"/>
          <p:cNvSpPr/>
          <p:nvPr/>
        </p:nvSpPr>
        <p:spPr>
          <a:xfrm>
            <a:off x="685800" y="4343400"/>
            <a:ext cx="5443920" cy="407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299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600" cy="12451320"/>
          </a:xfrm>
          <a:prstGeom prst="rect">
            <a:avLst/>
          </a:prstGeom>
        </p:spPr>
      </p:sp>
      <p:sp>
        <p:nvSpPr>
          <p:cNvPr id="337" name="CustomShape 2"/>
          <p:cNvSpPr/>
          <p:nvPr/>
        </p:nvSpPr>
        <p:spPr>
          <a:xfrm>
            <a:off x="685800" y="4343400"/>
            <a:ext cx="5443920" cy="407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600" cy="12451320"/>
          </a:xfrm>
          <a:prstGeom prst="rect">
            <a:avLst/>
          </a:prstGeom>
        </p:spPr>
      </p:sp>
      <p:sp>
        <p:nvSpPr>
          <p:cNvPr id="339" name="CustomShape 2"/>
          <p:cNvSpPr/>
          <p:nvPr/>
        </p:nvSpPr>
        <p:spPr>
          <a:xfrm>
            <a:off x="685800" y="4343400"/>
            <a:ext cx="5443920" cy="407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600" cy="12451320"/>
          </a:xfrm>
          <a:prstGeom prst="rect">
            <a:avLst/>
          </a:prstGeom>
        </p:spPr>
      </p:sp>
      <p:sp>
        <p:nvSpPr>
          <p:cNvPr id="341" name="CustomShape 2"/>
          <p:cNvSpPr/>
          <p:nvPr/>
        </p:nvSpPr>
        <p:spPr>
          <a:xfrm>
            <a:off x="685800" y="4343400"/>
            <a:ext cx="5443920" cy="407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600" cy="12451320"/>
          </a:xfrm>
          <a:prstGeom prst="rect">
            <a:avLst/>
          </a:prstGeom>
        </p:spPr>
      </p:sp>
      <p:sp>
        <p:nvSpPr>
          <p:cNvPr id="343" name="CustomShape 2"/>
          <p:cNvSpPr/>
          <p:nvPr/>
        </p:nvSpPr>
        <p:spPr>
          <a:xfrm>
            <a:off x="685800" y="4343400"/>
            <a:ext cx="5443920" cy="407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600" cy="12451320"/>
          </a:xfrm>
          <a:prstGeom prst="rect">
            <a:avLst/>
          </a:prstGeom>
        </p:spPr>
      </p:sp>
      <p:sp>
        <p:nvSpPr>
          <p:cNvPr id="345" name="CustomShape 2"/>
          <p:cNvSpPr/>
          <p:nvPr/>
        </p:nvSpPr>
        <p:spPr>
          <a:xfrm>
            <a:off x="685800" y="4343400"/>
            <a:ext cx="5443920" cy="407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600" cy="12451320"/>
          </a:xfrm>
          <a:prstGeom prst="rect">
            <a:avLst/>
          </a:prstGeom>
        </p:spPr>
      </p:sp>
      <p:sp>
        <p:nvSpPr>
          <p:cNvPr id="347" name="CustomShape 2"/>
          <p:cNvSpPr/>
          <p:nvPr/>
        </p:nvSpPr>
        <p:spPr>
          <a:xfrm>
            <a:off x="685800" y="4343400"/>
            <a:ext cx="5443920" cy="407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349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600" cy="12451320"/>
          </a:xfrm>
          <a:prstGeom prst="rect">
            <a:avLst/>
          </a:prstGeom>
        </p:spPr>
      </p:sp>
      <p:sp>
        <p:nvSpPr>
          <p:cNvPr id="351" name="CustomShape 2"/>
          <p:cNvSpPr/>
          <p:nvPr/>
        </p:nvSpPr>
        <p:spPr>
          <a:xfrm>
            <a:off x="685800" y="4343400"/>
            <a:ext cx="5443920" cy="407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600" cy="12451320"/>
          </a:xfrm>
          <a:prstGeom prst="rect">
            <a:avLst/>
          </a:prstGeom>
        </p:spPr>
      </p:sp>
      <p:sp>
        <p:nvSpPr>
          <p:cNvPr id="353" name="CustomShape 2"/>
          <p:cNvSpPr/>
          <p:nvPr/>
        </p:nvSpPr>
        <p:spPr>
          <a:xfrm>
            <a:off x="685800" y="4343400"/>
            <a:ext cx="5443920" cy="407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301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600" cy="12451320"/>
          </a:xfrm>
          <a:prstGeom prst="rect">
            <a:avLst/>
          </a:prstGeom>
        </p:spPr>
      </p:sp>
      <p:sp>
        <p:nvSpPr>
          <p:cNvPr id="355" name="CustomShape 2"/>
          <p:cNvSpPr/>
          <p:nvPr/>
        </p:nvSpPr>
        <p:spPr>
          <a:xfrm>
            <a:off x="685800" y="4343400"/>
            <a:ext cx="5443920" cy="407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5800" cy="12449880"/>
          </a:xfrm>
          <a:prstGeom prst="rect">
            <a:avLst/>
          </a:prstGeom>
        </p:spPr>
      </p:sp>
      <p:sp>
        <p:nvSpPr>
          <p:cNvPr id="357" name="CustomShape 2"/>
          <p:cNvSpPr/>
          <p:nvPr/>
        </p:nvSpPr>
        <p:spPr>
          <a:xfrm>
            <a:off x="685800" y="4343400"/>
            <a:ext cx="5442480" cy="407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5800" cy="12449880"/>
          </a:xfrm>
          <a:prstGeom prst="rect">
            <a:avLst/>
          </a:prstGeom>
        </p:spPr>
      </p:sp>
      <p:sp>
        <p:nvSpPr>
          <p:cNvPr id="359" name="CustomShape 2"/>
          <p:cNvSpPr/>
          <p:nvPr/>
        </p:nvSpPr>
        <p:spPr>
          <a:xfrm>
            <a:off x="685800" y="4343400"/>
            <a:ext cx="5442480" cy="407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5800" cy="12449880"/>
          </a:xfrm>
          <a:prstGeom prst="rect">
            <a:avLst/>
          </a:prstGeom>
        </p:spPr>
      </p:sp>
      <p:sp>
        <p:nvSpPr>
          <p:cNvPr id="361" name="CustomShape 2"/>
          <p:cNvSpPr/>
          <p:nvPr/>
        </p:nvSpPr>
        <p:spPr>
          <a:xfrm>
            <a:off x="685800" y="4343400"/>
            <a:ext cx="5442480" cy="407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1840" cy="3408840"/>
          </a:xfrm>
          <a:prstGeom prst="rect">
            <a:avLst/>
          </a:prstGeom>
        </p:spPr>
      </p:sp>
      <p:sp>
        <p:nvSpPr>
          <p:cNvPr id="363" name="CustomShape 2"/>
          <p:cNvSpPr/>
          <p:nvPr/>
        </p:nvSpPr>
        <p:spPr>
          <a:xfrm>
            <a:off x="914400" y="4343400"/>
            <a:ext cx="5009040" cy="409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303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305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307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8760" cy="12462480"/>
          </a:xfrm>
          <a:prstGeom prst="rect">
            <a:avLst/>
          </a:prstGeom>
        </p:spPr>
      </p:sp>
      <p:sp>
        <p:nvSpPr>
          <p:cNvPr id="309" name="CustomShape 2"/>
          <p:cNvSpPr/>
          <p:nvPr/>
        </p:nvSpPr>
        <p:spPr>
          <a:xfrm>
            <a:off x="685800" y="4343400"/>
            <a:ext cx="5455080" cy="408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42760" cy="986400"/>
            <a:chOff x="0" y="2438280"/>
            <a:chExt cx="8942760" cy="98640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45120" cy="408600"/>
              <a:chOff x="290520" y="2546280"/>
              <a:chExt cx="645120" cy="40860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371880" cy="40860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262440" cy="408600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671760" cy="408600"/>
              <a:chOff x="414360" y="2968560"/>
              <a:chExt cx="671760" cy="40860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20840" cy="40860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02760" cy="408600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494280" cy="35640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360" cy="98640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256560"/>
              <a:ext cx="862668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</a:t>
            </a:r>
            <a:r>
              <a:rPr b="0" lang="en-US" sz="4400" spc="-1" strike="noStrike">
                <a:latin typeface="Arial"/>
              </a:rPr>
              <a:t>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89000" y="368280"/>
            <a:ext cx="8160120" cy="986400"/>
            <a:chOff x="189000" y="368280"/>
            <a:chExt cx="8160120" cy="986400"/>
          </a:xfrm>
        </p:grpSpPr>
        <p:sp>
          <p:nvSpPr>
            <p:cNvPr id="49" name="CustomShape 2"/>
            <p:cNvSpPr/>
            <p:nvPr/>
          </p:nvSpPr>
          <p:spPr>
            <a:xfrm>
              <a:off x="507960" y="368280"/>
              <a:ext cx="360" cy="9864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89000" y="1158840"/>
              <a:ext cx="816012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189000" y="368280"/>
            <a:ext cx="8160120" cy="986400"/>
            <a:chOff x="189000" y="368280"/>
            <a:chExt cx="8160120" cy="986400"/>
          </a:xfrm>
        </p:grpSpPr>
        <p:sp>
          <p:nvSpPr>
            <p:cNvPr id="90" name="CustomShape 2"/>
            <p:cNvSpPr/>
            <p:nvPr/>
          </p:nvSpPr>
          <p:spPr>
            <a:xfrm>
              <a:off x="507960" y="368280"/>
              <a:ext cx="360" cy="98640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3"/>
            <p:cNvSpPr/>
            <p:nvPr/>
          </p:nvSpPr>
          <p:spPr>
            <a:xfrm>
              <a:off x="189000" y="1158840"/>
              <a:ext cx="816012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90720" y="1676160"/>
            <a:ext cx="744588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Django Review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11280" y="260280"/>
            <a:ext cx="789012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Code Should be Easy to Read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74280" y="1399680"/>
            <a:ext cx="8285760" cy="50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Instead of:</a:t>
            </a:r>
            <a:endParaRPr b="0" lang="en-US" sz="28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DejaVu Sans"/>
              </a:rPr>
              <a:t>render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(request,'template.html',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{'question': "who are you?", ...}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)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add an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i="1" lang="en-US" sz="2800" spc="-1" strike="noStrike">
                <a:solidFill>
                  <a:srgbClr val="ff0000"/>
                </a:solidFill>
                <a:latin typeface="Courier New"/>
                <a:ea typeface="Arial"/>
              </a:rPr>
              <a:t>explanatory variable</a:t>
            </a:r>
            <a:endParaRPr b="0" lang="en-US" sz="28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  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Arial"/>
              </a:rPr>
              <a:t>context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 = {'question': "who are you?"}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return render(request, 'template.html',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  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Arial"/>
              </a:rPr>
              <a:t>context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)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11280" y="274320"/>
            <a:ext cx="7890120" cy="8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In a "view" what is </a:t>
            </a:r>
            <a:r>
              <a:rPr b="0" lang="en-US" sz="3600" spc="-1" strike="noStrike">
                <a:solidFill>
                  <a:srgbClr val="ff0000"/>
                </a:solidFill>
                <a:latin typeface="Arial"/>
                <a:ea typeface="DejaVu Sans"/>
              </a:rPr>
              <a:t>request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674640" y="1109160"/>
            <a:ext cx="8011080" cy="50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6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Django "view" function looks like this:</a:t>
            </a:r>
            <a:endParaRPr b="0" lang="en-US" sz="2400" spc="-1" strike="noStrike">
              <a:latin typeface="Arial"/>
            </a:endParaRPr>
          </a:p>
          <a:p>
            <a:pPr marL="342720" indent="-306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674640" y="1797120"/>
            <a:ext cx="8046000" cy="440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django.http import HttpRequest, 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HttpResponse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django.template import loader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detail(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request: HttpRequest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, question_id):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questions = Question.objects.all()[0:10]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context = {'question_list':questions}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 = \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loader.get_template(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'some_file'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HttpResponse(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template.render(context, </a:t>
            </a:r>
            <a:r>
              <a:rPr b="1" lang="en-US" sz="2200" spc="-1" strike="noStrike">
                <a:solidFill>
                  <a:srgbClr val="800000"/>
                </a:solidFill>
                <a:latin typeface="Courier New"/>
                <a:ea typeface="DejaVu Sans"/>
              </a:rPr>
              <a:t>request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) 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11280" y="274320"/>
            <a:ext cx="7890120" cy="8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is HttpResponse?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674640" y="1109160"/>
            <a:ext cx="8011080" cy="50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6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does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HttpResponse represent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2400" spc="-1" strike="noStrike">
              <a:latin typeface="Arial"/>
            </a:endParaRPr>
          </a:p>
          <a:p>
            <a:pPr marL="342720" indent="-306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674640" y="1833480"/>
            <a:ext cx="8046000" cy="400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django.http import HttpResponse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django.template import loader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detail(request, question_id):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questions = Question.objects.all()[0:10]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context = {'question_list':questions}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 = \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loader.get_template(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'some_file'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HttpResponse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template.render(context, </a:t>
            </a:r>
            <a:r>
              <a:rPr b="1" lang="en-US" sz="2200" spc="-1" strike="noStrike">
                <a:solidFill>
                  <a:srgbClr val="800000"/>
                </a:solidFill>
                <a:latin typeface="Courier New"/>
                <a:ea typeface="DejaVu Sans"/>
              </a:rPr>
              <a:t>request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) 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11280" y="260280"/>
            <a:ext cx="789012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URL Dispatching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74280" y="1039320"/>
            <a:ext cx="789048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Each "app" can have a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urls.py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match request URLs and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dispatch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them to a "view".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674640" y="1906560"/>
            <a:ext cx="7890480" cy="466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django.urls import path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app_name is used to define a namespace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(used for "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reverse mapping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app_name = '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polls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'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url_patterns = [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path('', views.index, name='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index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'),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path('&lt;int: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question_id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&gt;/',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views.detail, name='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detail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'),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path('&lt;int:question_id&gt;/vote/',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views.vote, name='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vote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'),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11280" y="260280"/>
            <a:ext cx="789012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Dispatch these URLs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674280" y="1255680"/>
            <a:ext cx="7890480" cy="22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91000"/>
          </a:bodyPr>
          <a:p>
            <a:pPr marL="342720" indent="-306720">
              <a:lnSpc>
                <a:spcPct val="100000"/>
              </a:lnSpc>
              <a:spcBef>
                <a:spcPts val="598"/>
              </a:spcBef>
              <a:spcAft>
                <a:spcPts val="848"/>
              </a:spcAft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80"/>
                </a:solidFill>
                <a:latin typeface="Arial"/>
                <a:ea typeface="DejaVu Sans"/>
              </a:rPr>
              <a:t>Which view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will handle each of these requests?</a:t>
            </a:r>
            <a:endParaRPr b="0" lang="en-US" sz="26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1)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http://localhost:8000/polls/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2)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http://localhost:8000/polls/4/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3) http://localhost:8000/polls/8/vote?username=nok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5"/>
              </a:spcBef>
              <a:spcAft>
                <a:spcPts val="567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4) http://localhost:8000/polls/8/vote/summary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731880" y="3474720"/>
            <a:ext cx="7890480" cy="292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# URL mapping for /polls/ app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url_patterns = [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path('', views.index, name='</a:t>
            </a:r>
            <a:r>
              <a:rPr b="1" lang="en-US" sz="2400" spc="-1" strike="noStrike">
                <a:solidFill>
                  <a:srgbClr val="800080"/>
                </a:solidFill>
                <a:latin typeface="Courier New"/>
                <a:ea typeface="DejaVu Sans"/>
              </a:rPr>
              <a:t>index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'),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path('&lt;int:question_id&gt;/',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views.detail, name='</a:t>
            </a:r>
            <a:r>
              <a:rPr b="1" lang="en-US" sz="2400" spc="-1" strike="noStrike">
                <a:solidFill>
                  <a:srgbClr val="800080"/>
                </a:solidFill>
                <a:latin typeface="Courier New"/>
                <a:ea typeface="DejaVu Sans"/>
              </a:rPr>
              <a:t>detail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'),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path('&lt;int:question_id&gt;/vote/',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views.vote, name='</a:t>
            </a:r>
            <a:r>
              <a:rPr b="1" lang="en-US" sz="2400" spc="-1" strike="noStrike">
                <a:solidFill>
                  <a:srgbClr val="800080"/>
                </a:solidFill>
                <a:latin typeface="Courier New"/>
                <a:ea typeface="DejaVu Sans"/>
              </a:rPr>
              <a:t>voting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'),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11280" y="260280"/>
            <a:ext cx="789012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Mapping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  <a:ea typeface="DejaVu Sans"/>
              </a:rPr>
              <a:t>from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View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  <a:ea typeface="DejaVu Sans"/>
              </a:rPr>
              <a:t>to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URL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674280" y="1292040"/>
            <a:ext cx="7890480" cy="12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Example: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add a link to the polls index page.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06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to "build" a URL inside a template?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639720" y="2377440"/>
            <a:ext cx="8229600" cy="329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 u="sng">
                <a:solidFill>
                  <a:srgbClr val="008000"/>
                </a:solidFill>
                <a:uFillTx/>
                <a:latin typeface="Courier New"/>
                <a:ea typeface="DejaVu Sans"/>
              </a:rPr>
              <a:t>BAD TEMPLATE CODE: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ce181e"/>
                </a:solidFill>
                <a:latin typeface="Courier New"/>
                <a:ea typeface="DejaVu Sans"/>
              </a:rPr>
              <a:t>&lt;a href="/polls/index"&gt;Back to Polls index&lt;/a&gt;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 u="sng">
                <a:solidFill>
                  <a:srgbClr val="008000"/>
                </a:solidFill>
                <a:uFillTx/>
                <a:latin typeface="Courier New"/>
                <a:ea typeface="DejaVu Sans"/>
              </a:rPr>
              <a:t>GOOD TEMPLATE CODE: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&lt;a href="{% url 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'polls:index'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%}"&gt;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Back to Polls index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&lt;/a&gt;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DejaVu Sans"/>
              </a:rPr>
              <a:t>Note that {%...%} is processed inside "..."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65760" y="5487840"/>
            <a:ext cx="8503560" cy="109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Why is the 2nd code better than the 1st code?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4027320" y="3339360"/>
            <a:ext cx="1827720" cy="39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app_name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5708160" y="3339360"/>
            <a:ext cx="1827720" cy="39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view name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6" name="Line 7"/>
          <p:cNvSpPr/>
          <p:nvPr/>
        </p:nvSpPr>
        <p:spPr>
          <a:xfrm flipH="1">
            <a:off x="3840480" y="3657600"/>
            <a:ext cx="365760" cy="36576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ine 8"/>
          <p:cNvSpPr/>
          <p:nvPr/>
        </p:nvSpPr>
        <p:spPr>
          <a:xfrm flipH="1">
            <a:off x="5212080" y="3657600"/>
            <a:ext cx="731520" cy="31536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11280" y="260280"/>
            <a:ext cx="789012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Mapping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  <a:ea typeface="DejaVu Sans"/>
              </a:rPr>
              <a:t>from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View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  <a:ea typeface="DejaVu Sans"/>
              </a:rPr>
              <a:t>to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URL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674280" y="1292400"/>
            <a:ext cx="7890480" cy="99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2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 a view URL requires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parameters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include them in the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{% url %}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639720" y="2658960"/>
            <a:ext cx="7890480" cy="283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&lt;!-- question details template --&gt;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&lt;a href="{% url 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'polls:voting'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4 %}"&gt;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Vote for Poll 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&lt;/a&gt;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731880" y="5487840"/>
            <a:ext cx="7771320" cy="109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2190600" y="3843360"/>
            <a:ext cx="1827720" cy="39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app_name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3" name="CustomShape 6"/>
          <p:cNvSpPr/>
          <p:nvPr/>
        </p:nvSpPr>
        <p:spPr>
          <a:xfrm>
            <a:off x="4232160" y="3843360"/>
            <a:ext cx="1827720" cy="39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view name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4" name="Line 7"/>
          <p:cNvSpPr/>
          <p:nvPr/>
        </p:nvSpPr>
        <p:spPr>
          <a:xfrm flipV="1">
            <a:off x="3200400" y="3301920"/>
            <a:ext cx="457200" cy="69048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8"/>
          <p:cNvSpPr/>
          <p:nvPr/>
        </p:nvSpPr>
        <p:spPr>
          <a:xfrm flipH="1" flipV="1">
            <a:off x="4532400" y="3301920"/>
            <a:ext cx="614160" cy="69048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9"/>
          <p:cNvSpPr/>
          <p:nvPr/>
        </p:nvSpPr>
        <p:spPr>
          <a:xfrm flipH="1" flipV="1">
            <a:off x="5576400" y="3298320"/>
            <a:ext cx="614520" cy="69084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0"/>
          <p:cNvSpPr/>
          <p:nvPr/>
        </p:nvSpPr>
        <p:spPr>
          <a:xfrm>
            <a:off x="5955480" y="3830760"/>
            <a:ext cx="1827720" cy="39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parameter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611280" y="260280"/>
            <a:ext cx="789012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Reverse Dispatch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674280" y="1292040"/>
            <a:ext cx="7890480" cy="12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Sometimes a view controller wants to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redirect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the user to a different URL.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457200" y="2363760"/>
            <a:ext cx="8171280" cy="312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django.http import HttpResponseRedirect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vote(request, question_id):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 = Question.objects.get(id=question_id)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// TODO save the vote for this question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// Show all votes for this question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_____Redirect to polls/{id}/results_________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return ???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457200" y="5640480"/>
            <a:ext cx="6674400" cy="57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How to </a:t>
            </a:r>
            <a:r>
              <a:rPr b="1" lang="en-US" sz="2000" spc="-1" strike="noStrike" u="sng">
                <a:solidFill>
                  <a:srgbClr val="ff0000"/>
                </a:solidFill>
                <a:uFillTx/>
                <a:latin typeface="Courier New"/>
                <a:ea typeface="DejaVu Sans"/>
              </a:rPr>
              <a:t>redirect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 the browser to this page?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2" name="Line 5"/>
          <p:cNvSpPr/>
          <p:nvPr/>
        </p:nvSpPr>
        <p:spPr>
          <a:xfrm flipV="1">
            <a:off x="3200400" y="4930920"/>
            <a:ext cx="457200" cy="69048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11280" y="260280"/>
            <a:ext cx="789012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reverse() for Reverse Dispatch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74280" y="1292040"/>
            <a:ext cx="7890480" cy="12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Redirect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uses info from the urls.py files to construct the URL the user should go to.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57200" y="2363760"/>
            <a:ext cx="8171280" cy="293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django.http import HttpResponseRedirect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vote(request,question_id):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q = Question.objects.get(id=question_id)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## TODO get user's choice and add +1 to votes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Redirect browser to page of vote results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HttpResponseRedirect(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     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reverse('</a:t>
            </a:r>
            <a:r>
              <a:rPr b="1" lang="en-US" sz="2000" spc="-1" strike="noStrike">
                <a:solidFill>
                  <a:srgbClr val="800000"/>
                </a:solidFill>
                <a:latin typeface="Courier New"/>
                <a:ea typeface="DejaVu Sans"/>
              </a:rPr>
              <a:t>polls:results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', args=(q.id,) ) 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863640" y="5761080"/>
            <a:ext cx="6674400" cy="57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Get the URL that matches the named route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7" name="Line 5"/>
          <p:cNvSpPr/>
          <p:nvPr/>
        </p:nvSpPr>
        <p:spPr>
          <a:xfrm flipV="1">
            <a:off x="2193840" y="5094360"/>
            <a:ext cx="457200" cy="69048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611280" y="260280"/>
            <a:ext cx="789012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Thorough Testing is Needed!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674280" y="1399680"/>
            <a:ext cx="7890480" cy="50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Python code is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interpreted</a:t>
            </a:r>
            <a:endParaRPr b="0" lang="en-US" sz="28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spcAft>
                <a:spcPts val="1423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There is no compiler to catch errors (as in Java).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So, you need to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test every path of execution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NameError at /polls/1/vote/</a:t>
            </a:r>
            <a:endParaRPr b="0" lang="en-US" sz="22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name 'reverse' is not defined</a:t>
            </a:r>
            <a:endParaRPr b="0" lang="en-US" sz="22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Programmer forgot (in views.py):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django.urls import reverse</a:t>
            </a:r>
            <a:endParaRPr b="0" lang="en-US" sz="22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but this error is </a:t>
            </a: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not detected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until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reverse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() is encountered at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run-time.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11280" y="260280"/>
            <a:ext cx="789012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*args and **kwargs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12360" y="1189080"/>
            <a:ext cx="789048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Aft>
                <a:spcPts val="848"/>
              </a:spcAft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 Python function can accept arguments without specifying the actual argument names.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65040" y="2217600"/>
            <a:ext cx="8320680" cy="290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fun(*args, **kwargs):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print("Positional arguments:")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x in args: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print(x)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print("Named arguments:")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key in kwargs: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print(f"{key} =", kwargs[key])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fun(5, "second", today="5/9/2023", size=10)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281160" y="5229360"/>
            <a:ext cx="8744400" cy="15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4864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*args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contains positional arguments.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4864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**kwargs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is a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dictionary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of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named arguments (</a:t>
            </a:r>
            <a:r>
              <a:rPr b="1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ey </a:t>
            </a:r>
            <a:r>
              <a:rPr b="1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w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ord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args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) and values.  The names can be anything.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611280" y="259920"/>
            <a:ext cx="787932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Summary: names for app urls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74640" y="1189080"/>
            <a:ext cx="8011080" cy="539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All web app frameworks need a way to do this:</a:t>
            </a:r>
            <a:endParaRPr b="0" lang="en-US" sz="24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Include link to a URL i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n an HTML template</a:t>
            </a:r>
            <a:endParaRPr b="0" lang="en-US" sz="24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{%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url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'app_name:view_name' args %}</a:t>
            </a:r>
            <a:endParaRPr b="0" lang="en-US" sz="24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Redirect user to another page i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n a view (code)</a:t>
            </a:r>
            <a:endParaRPr b="0" lang="en-US" sz="24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HttpResponseRedirect( </a:t>
            </a:r>
            <a:endParaRPr b="0" lang="en-US" sz="24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reverse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('app_name:view_name',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args=(...)))</a:t>
            </a:r>
            <a:endParaRPr b="0" lang="en-US" sz="24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274320" y="5466960"/>
            <a:ext cx="8595000" cy="1109520"/>
          </a:xfrm>
          <a:prstGeom prst="rect">
            <a:avLst/>
          </a:prstGeom>
          <a:noFill/>
          <a:ln w="3600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>
            <a:noAutofit/>
          </a:bodyPr>
          <a:p>
            <a:pPr algn="ctr">
              <a:lnSpc>
                <a:spcPct val="100000"/>
              </a:lnSpc>
              <a:spcAft>
                <a:spcPts val="567"/>
              </a:spcAft>
            </a:pP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Anti-Pattern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Hardcoded URLs in code or web pages.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11280" y="259920"/>
            <a:ext cx="7864920" cy="8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GET and POST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674640" y="1399680"/>
            <a:ext cx="7864920" cy="50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2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GET is used to request a web resource, such as a web page.</a:t>
            </a:r>
            <a:endParaRPr b="0" lang="en-US" sz="2400" spc="-1" strike="noStrike">
              <a:latin typeface="Arial"/>
            </a:endParaRPr>
          </a:p>
          <a:p>
            <a:pPr marL="342720" indent="-332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GET /polls/1/</a:t>
            </a:r>
            <a:endParaRPr b="0" lang="en-US" sz="2400" spc="-1" strike="noStrike">
              <a:latin typeface="Arial"/>
            </a:endParaRPr>
          </a:p>
          <a:p>
            <a:pPr marL="342720" indent="-332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22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What is POST used for?</a:t>
            </a:r>
            <a:endParaRPr b="0" lang="en-US" sz="2400" spc="-1" strike="noStrike">
              <a:latin typeface="Arial"/>
            </a:endParaRPr>
          </a:p>
          <a:p>
            <a:pPr marL="342720" indent="-3322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(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Semantic meaning of POST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342720" indent="-332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1. Send data to the application, such as from a form.</a:t>
            </a:r>
            <a:endParaRPr b="0" lang="en-US" sz="2400" spc="-1" strike="noStrike">
              <a:latin typeface="Arial"/>
            </a:endParaRPr>
          </a:p>
          <a:p>
            <a:pPr marL="342720" indent="-332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Your name: &lt;input type="text"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name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="username" /&gt; </a:t>
            </a:r>
            <a:endParaRPr b="0" lang="en-US" sz="2400" spc="-1" strike="noStrike">
              <a:latin typeface="Arial"/>
            </a:endParaRPr>
          </a:p>
          <a:p>
            <a:pPr marL="342720" indent="-332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&lt;p&gt;some text&lt;/p&gt;</a:t>
            </a:r>
            <a:endParaRPr b="0" lang="en-US" sz="2400" spc="-1" strike="noStrike">
              <a:latin typeface="Arial"/>
            </a:endParaRPr>
          </a:p>
          <a:p>
            <a:pPr marL="342720" indent="-332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&lt;br /&gt;</a:t>
            </a:r>
            <a:endParaRPr b="0" lang="en-US" sz="2400" spc="-1" strike="noStrike">
              <a:latin typeface="Arial"/>
            </a:endParaRPr>
          </a:p>
          <a:p>
            <a:pPr marL="342720" indent="-332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2. To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create a resource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 on the server.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11280" y="259920"/>
            <a:ext cx="7864920" cy="80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One view for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  <a:ea typeface="DejaVu Sans"/>
              </a:rPr>
              <a:t>both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GET and POST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674640" y="1292400"/>
            <a:ext cx="786492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2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One view can handle both.</a:t>
            </a:r>
            <a:endParaRPr b="0" lang="en-US" sz="2400" spc="-1" strike="noStrike">
              <a:latin typeface="Arial"/>
            </a:endParaRPr>
          </a:p>
          <a:p>
            <a:pPr marL="342720" indent="-332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request.method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determine which method.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57200" y="2530440"/>
            <a:ext cx="8171280" cy="386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detail(request, question_id):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 = Question.objects.get(id=question_id)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if request.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method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== 'GET':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render and return the details template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elif request.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method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== 'POST':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handle user's vote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choice = request.POST['choice']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after a POST, always redirect somewhere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redirect('polls:results', args=(...))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11280" y="260280"/>
            <a:ext cx="789012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Exploring Models - Django shell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612360" y="1185840"/>
            <a:ext cx="789048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Django interactive Python shell is in Tutorial Part 2.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514440" y="1761840"/>
            <a:ext cx="8171280" cy="320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  <a:spcAft>
                <a:spcPts val="28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python manage.py shell  </a:t>
            </a:r>
            <a:r>
              <a:rPr b="1" lang="en-US" sz="2400" spc="-1" strike="noStrike">
                <a:solidFill>
                  <a:srgbClr val="808080"/>
                </a:solidFill>
                <a:latin typeface="Courier New"/>
                <a:ea typeface="DejaVu Sans"/>
              </a:rPr>
              <a:t>[ -i python 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from polls.models import Question, Choice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q = Question.objects.get(id=1)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q.question_text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"What is your favorite programming language?"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choices = q.choice_set.all(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520560" y="5300640"/>
            <a:ext cx="7890480" cy="100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You should know how to use the Django shell.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11280" y="260280"/>
            <a:ext cx="7858440" cy="8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Domain Model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74280" y="1399680"/>
            <a:ext cx="7858800" cy="44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88000"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Is a model of the </a:t>
            </a: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concepts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objects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that are important to your "model" for the "domain" of your application.</a:t>
            </a:r>
            <a:endParaRPr b="0" lang="en-US" sz="24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Domain Model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 for KU Polls includes:</a:t>
            </a:r>
            <a:endParaRPr b="0" lang="en-US" sz="24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 </a:t>
            </a:r>
            <a:endParaRPr b="0" lang="en-US" sz="28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Choice</a:t>
            </a:r>
            <a:endParaRPr b="0" lang="en-US" sz="28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votes</a:t>
            </a:r>
            <a:endParaRPr b="0" lang="en-US" sz="28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 text</a:t>
            </a:r>
            <a:endParaRPr b="0" lang="en-US" sz="28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choice text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11280" y="260280"/>
            <a:ext cx="7858440" cy="8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Domain Model Guidance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674280" y="1399680"/>
            <a:ext cx="7858800" cy="440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16000" indent="-215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show only things relevant to the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conceptual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domain model.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omit methods during "early" modeling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show relationships with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descriptive labels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don't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show attributes for relationships</a:t>
            </a:r>
            <a:endParaRPr b="0" lang="en-US" sz="2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 abstract data types or omit them.</a:t>
            </a:r>
            <a:br/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name: string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 instead of "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name: CharField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en-US" sz="24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-13680" y="4898880"/>
            <a:ext cx="9200160" cy="155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11280" y="260280"/>
            <a:ext cx="7858440" cy="8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Draw a UML Domain Class Diagram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274320" y="1399680"/>
            <a:ext cx="8686440" cy="527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Show: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Classes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Important domain attributes of a class, but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non-domain variables like id.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Relationships between classes with multiplicity.</a:t>
            </a:r>
            <a:endParaRPr b="0" lang="en-US" sz="24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Domain Model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 should include:</a:t>
            </a:r>
            <a:endParaRPr b="0" lang="en-US" sz="24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 </a:t>
            </a:r>
            <a:endParaRPr b="0" lang="en-US" sz="28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Choice</a:t>
            </a:r>
            <a:endParaRPr b="0" lang="en-US" sz="28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votes</a:t>
            </a:r>
            <a:endParaRPr b="0" lang="en-US" sz="28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 text</a:t>
            </a:r>
            <a:endParaRPr b="0" lang="en-US" sz="2800" spc="-1" strike="noStrike">
              <a:latin typeface="Arial"/>
            </a:endParaRPr>
          </a:p>
          <a:p>
            <a:pPr marL="342720" indent="-3387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choice text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11280" y="260280"/>
            <a:ext cx="7858440" cy="8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UML Software Model (</a:t>
            </a:r>
            <a:r>
              <a:rPr b="0" lang="en-US" sz="3600" spc="-1" strike="noStrike" u="sng">
                <a:solidFill>
                  <a:srgbClr val="c9211e"/>
                </a:solidFill>
                <a:uFillTx/>
                <a:latin typeface="Arial"/>
                <a:ea typeface="DejaVu Sans"/>
              </a:rPr>
              <a:t>not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a D.M.)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444600" y="1498680"/>
            <a:ext cx="8150760" cy="4261320"/>
          </a:xfrm>
          <a:prstGeom prst="rect">
            <a:avLst/>
          </a:prstGeom>
          <a:ln>
            <a:noFill/>
          </a:ln>
        </p:spPr>
      </p:pic>
      <p:sp>
        <p:nvSpPr>
          <p:cNvPr id="241" name="TextShape 2"/>
          <p:cNvSpPr txBox="1"/>
          <p:nvPr/>
        </p:nvSpPr>
        <p:spPr>
          <a:xfrm>
            <a:off x="182880" y="6035040"/>
            <a:ext cx="8778240" cy="60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 software model shows what you intend to implement.  It may differ from the domain model, and includes a lot more detail.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611280" y="259920"/>
            <a:ext cx="787932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Persistence Operations: CRUD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674640" y="1400040"/>
            <a:ext cx="7879320" cy="44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Applications need a way to...</a:t>
            </a:r>
            <a:endParaRPr b="0" lang="en-US" sz="24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36400" indent="-53532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Create (save)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 entity to the database</a:t>
            </a:r>
            <a:endParaRPr b="0" lang="en-US" sz="2400" spc="-1" strike="noStrike">
              <a:latin typeface="Arial"/>
            </a:endParaRPr>
          </a:p>
          <a:p>
            <a:pPr marL="536400" indent="-53532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Retrieve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 object, by id or by field value (query)</a:t>
            </a:r>
            <a:endParaRPr b="0" lang="en-US" sz="2400" spc="-1" strike="noStrike">
              <a:latin typeface="Arial"/>
            </a:endParaRPr>
          </a:p>
          <a:p>
            <a:pPr marL="536400" indent="-53532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retrieve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all objects</a:t>
            </a:r>
            <a:endParaRPr b="0" lang="en-US" sz="2400" spc="-1" strike="noStrike">
              <a:latin typeface="Arial"/>
            </a:endParaRPr>
          </a:p>
          <a:p>
            <a:pPr marL="536400" indent="-53532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Update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object data in database</a:t>
            </a:r>
            <a:endParaRPr b="0" lang="en-US" sz="2400" spc="-1" strike="noStrike">
              <a:latin typeface="Arial"/>
            </a:endParaRPr>
          </a:p>
          <a:p>
            <a:pPr marL="536400" indent="-53532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Delete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 entity (object) from the database</a:t>
            </a:r>
            <a:endParaRPr b="0" lang="en-US" sz="2400" spc="-1" strike="noStrike">
              <a:latin typeface="Arial"/>
            </a:endParaRPr>
          </a:p>
          <a:p>
            <a:pPr marL="342720" indent="-317880" algn="ctr">
              <a:lnSpc>
                <a:spcPct val="100000"/>
              </a:lnSpc>
              <a:spcBef>
                <a:spcPts val="2835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How does Django do these?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11280" y="260280"/>
            <a:ext cx="789012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*args and **kwargs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12360" y="1188720"/>
            <a:ext cx="789048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6720">
              <a:lnSpc>
                <a:spcPct val="100000"/>
              </a:lnSpc>
              <a:spcAft>
                <a:spcPts val="848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help for many Django methods looks like this: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449280" y="1828800"/>
            <a:ext cx="8320680" cy="73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Question.objects.create(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*args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**kwargs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457200" y="3840120"/>
            <a:ext cx="8042760" cy="155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poll = Question.objects.create(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name="Who will be next U.S. president?",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pub_date=timezone.now()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612720" y="2925720"/>
            <a:ext cx="7890480" cy="73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06720">
              <a:lnSpc>
                <a:spcPct val="100000"/>
              </a:lnSpc>
              <a:spcAft>
                <a:spcPts val="848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this means the create() method accepts any arguments,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such as: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611280" y="259920"/>
            <a:ext cx="787932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Try Persistence Using Django Shell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74640" y="1400040"/>
            <a:ext cx="7879320" cy="44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python manage.py shell</a:t>
            </a:r>
            <a:endParaRPr b="0" lang="en-US" sz="26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</a:t>
            </a: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from polls.models import Question, Choice</a:t>
            </a:r>
            <a:endParaRPr b="0" lang="en-US" sz="26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0" y="259920"/>
            <a:ext cx="914364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Create: create &amp; save a new Question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674640" y="1400040"/>
            <a:ext cx="8286480" cy="44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There are at least 2 ways to do this.</a:t>
            </a:r>
            <a:endParaRPr b="0" lang="en-US" sz="26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Set a reference (q) to the question you create!</a:t>
            </a:r>
            <a:endParaRPr b="0" lang="en-US" sz="26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</a:t>
            </a:r>
            <a:r>
              <a:rPr b="0" lang="en-US" sz="2600" spc="-1" strike="noStrike">
                <a:solidFill>
                  <a:srgbClr val="000080"/>
                </a:solidFill>
                <a:latin typeface="Courier New"/>
                <a:ea typeface="DejaVu Sans"/>
              </a:rPr>
              <a:t>q = Question.objects.</a:t>
            </a:r>
            <a:r>
              <a:rPr b="1" lang="en-US" sz="2600" spc="-1" strike="noStrike">
                <a:solidFill>
                  <a:srgbClr val="000080"/>
                </a:solidFill>
                <a:latin typeface="Courier New"/>
                <a:ea typeface="DejaVu Sans"/>
              </a:rPr>
              <a:t>create</a:t>
            </a:r>
            <a:r>
              <a:rPr b="0" lang="en-US" sz="2600" spc="-1" strike="noStrike">
                <a:solidFill>
                  <a:srgbClr val="000080"/>
                </a:solidFill>
                <a:latin typeface="Courier New"/>
                <a:ea typeface="DejaVu Sans"/>
              </a:rPr>
              <a:t>(</a:t>
            </a:r>
            <a:endParaRPr b="0" lang="en-US" sz="26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80"/>
                </a:solidFill>
                <a:latin typeface="Courier New"/>
                <a:ea typeface="DejaVu Sans"/>
              </a:rPr>
              <a:t>       </a:t>
            </a:r>
            <a:r>
              <a:rPr b="0" lang="en-US" sz="2600" spc="-1" strike="noStrike">
                <a:solidFill>
                  <a:srgbClr val="000080"/>
                </a:solidFill>
                <a:latin typeface="Courier New"/>
                <a:ea typeface="DejaVu Sans"/>
              </a:rPr>
              <a:t>question_text="..." pub_date=...)</a:t>
            </a:r>
            <a:endParaRPr b="0" lang="en-US" sz="26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</a:t>
            </a:r>
            <a:r>
              <a:rPr b="0" lang="en-US" sz="2600" spc="-1" strike="noStrike">
                <a:solidFill>
                  <a:srgbClr val="000080"/>
                </a:solidFill>
                <a:latin typeface="Courier New"/>
                <a:ea typeface="DejaVu Sans"/>
              </a:rPr>
              <a:t>q.id</a:t>
            </a:r>
            <a:endParaRPr b="0" lang="en-US" sz="26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(shows the id of this question)</a:t>
            </a:r>
            <a:endParaRPr b="0" lang="en-US" sz="26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</a:t>
            </a:r>
            <a:r>
              <a:rPr b="0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what is another way to create &amp; save a Question?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259920"/>
            <a:ext cx="914364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Create: create &amp; save a Choice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674640" y="1400040"/>
            <a:ext cx="7879320" cy="44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Create a </a:t>
            </a:r>
            <a:r>
              <a:rPr b="0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choice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for your question.</a:t>
            </a:r>
            <a:endParaRPr b="0" lang="en-US" sz="26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</a:t>
            </a:r>
            <a:endParaRPr b="0" lang="en-US" sz="26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0" y="259920"/>
            <a:ext cx="914364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Retrieve: get a question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674640" y="1400040"/>
            <a:ext cx="7879320" cy="44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Many ways to retrieve objects from storage.</a:t>
            </a:r>
            <a:endParaRPr b="0" lang="en-US" sz="26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1. Get by id</a:t>
            </a:r>
            <a:endParaRPr b="0" lang="en-US" sz="26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2. Filter by question_text or other attribute</a:t>
            </a:r>
            <a:endParaRPr b="0" lang="en-US" sz="26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q2 = Question.objects.__________________</a:t>
            </a:r>
            <a:endParaRPr b="0" lang="en-US" sz="26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0" y="259920"/>
            <a:ext cx="914364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Update: change a question and save it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674640" y="1400040"/>
            <a:ext cx="7879320" cy="44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question = Question.objects.filter(</a:t>
            </a:r>
            <a:endParaRPr b="0" lang="en-US" sz="26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question_text__icontains="something").first()</a:t>
            </a:r>
            <a:endParaRPr b="0" lang="en-US" sz="26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question.question_text = "new question"</a:t>
            </a:r>
            <a:endParaRPr b="0" lang="en-US" sz="26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question.</a:t>
            </a:r>
            <a:r>
              <a:rPr b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save()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259920"/>
            <a:ext cx="914364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Delete: delete a question from database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674640" y="1400040"/>
            <a:ext cx="7879320" cy="44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 </a:t>
            </a:r>
            <a:endParaRPr b="0" lang="en-US" sz="26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&gt;&gt;&gt;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11280" y="260280"/>
            <a:ext cx="789012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Try out Persistence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11280" y="1095480"/>
            <a:ext cx="789012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Try persistence operations: save(), get(), delete()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57200" y="1736640"/>
            <a:ext cx="8171280" cy="455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ngsana New"/>
              </a:rPr>
              <a:t>&gt;&gt;&gt; c = Choice(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choice_text = "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Fortran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c.votes = 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Foreign Key.  You have to find the question id.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c.question_id = 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c.save()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for choice in q.choice_set.all():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...     print(choice)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Now the output includes "Fortran"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TODO: delete "Pascal" from poll. First, find it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pascal = q.choice_set.get(choice_text="Pascal")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??? delete it ???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273600"/>
            <a:ext cx="82288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80"/>
                </a:solidFill>
                <a:latin typeface="Arial"/>
              </a:rPr>
              <a:t>Testing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611280" y="259920"/>
            <a:ext cx="787932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Testing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674640" y="1400040"/>
            <a:ext cx="7879320" cy="44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Django Unit Tests extend TestCase class.</a:t>
            </a:r>
            <a:endParaRPr b="0" lang="en-US" sz="24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class QuestionModelTest(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TestCase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b="0" lang="en-US" sz="24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def test_create_question(self):</a:t>
            </a:r>
            <a:endParaRPr b="0" lang="en-US" sz="24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question = Question(question_text="this is a test")</a:t>
            </a:r>
            <a:endParaRPr b="0" lang="en-US" sz="24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self.assert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2193840" y="4754520"/>
            <a:ext cx="6638040" cy="1735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Aft>
                <a:spcPts val="57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Wrong Name! </a:t>
            </a:r>
            <a:br/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In Tutorial, name is "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QuestionModel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Tests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".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57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It should be "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xxxTest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" (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no "s"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)!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57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Don't use plural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for your test classes.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3" name="Line 4"/>
          <p:cNvSpPr/>
          <p:nvPr/>
        </p:nvSpPr>
        <p:spPr>
          <a:xfrm flipH="1" flipV="1">
            <a:off x="6195600" y="2630520"/>
            <a:ext cx="2055960" cy="22384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611280" y="259920"/>
            <a:ext cx="787932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is a django.test.TestCase 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674640" y="1399680"/>
            <a:ext cx="7879320" cy="499968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django.test import TestCase</a:t>
            </a:r>
            <a:endParaRPr b="0" lang="en-US" sz="22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help(TestCase)</a:t>
            </a:r>
            <a:endParaRPr b="0" lang="en-US" sz="22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TestCase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(TransactionTestCase)</a:t>
            </a:r>
            <a:endParaRPr b="0" lang="en-US" sz="22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b="0" lang="en-US" sz="22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Method resolution order:</a:t>
            </a:r>
            <a:endParaRPr b="0" lang="en-US" sz="22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TestCase</a:t>
            </a:r>
            <a:endParaRPr b="0" lang="en-US" sz="22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TransactionTestCase</a:t>
            </a:r>
            <a:endParaRPr b="0" lang="en-US" sz="22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SimpleTestCase</a:t>
            </a:r>
            <a:endParaRPr b="0" lang="en-US" sz="22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unittest.case.TestCase</a:t>
            </a:r>
            <a:endParaRPr b="0" lang="en-US" sz="22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builtins.object</a:t>
            </a:r>
            <a:endParaRPr b="0" lang="en-US" sz="22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611280" y="260280"/>
            <a:ext cx="789012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**kwargs must be the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last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 parameter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66640" y="1188720"/>
            <a:ext cx="8103240" cy="20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Aft>
                <a:spcPts val="848"/>
              </a:spcAft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It should be the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last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parameter in a function signature.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48"/>
              </a:spcAft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57200" y="1920240"/>
            <a:ext cx="8320680" cy="399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myfun(x, </a:t>
            </a:r>
            <a:r>
              <a:rPr b="1" lang="en-US" sz="2800" spc="-1" strike="noStrike">
                <a:solidFill>
                  <a:srgbClr val="000080"/>
                </a:solidFill>
                <a:latin typeface="Courier New"/>
                <a:ea typeface="DejaVu Sans"/>
              </a:rPr>
              <a:t>**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  <a:ea typeface="DejaVu Sans"/>
              </a:rPr>
              <a:t>kwargs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</a:t>
            </a:r>
            <a:r>
              <a:rPr b="1" lang="en-US" sz="2800" spc="-1" strike="noStrike">
                <a:solidFill>
                  <a:srgbClr val="800080"/>
                </a:solidFill>
                <a:latin typeface="Courier New"/>
                <a:ea typeface="DejaVu Sans"/>
              </a:rPr>
              <a:t>"x="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, x)   </a:t>
            </a:r>
            <a:r>
              <a:rPr b="1" lang="en-US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# required param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</a:t>
            </a:r>
            <a:r>
              <a:rPr b="1" lang="en-US" sz="2800" spc="-1" strike="noStrike">
                <a:solidFill>
                  <a:srgbClr val="800080"/>
                </a:solidFill>
                <a:latin typeface="Courier New"/>
                <a:ea typeface="DejaVu Sans"/>
              </a:rPr>
              <a:t>"Optional arguments:"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key in 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  <a:ea typeface="DejaVu Sans"/>
              </a:rPr>
              <a:t>kwargs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print(key, "=", 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  <a:ea typeface="DejaVu Sans"/>
              </a:rPr>
              <a:t>kwargs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[key] 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myfun("</a:t>
            </a:r>
            <a:r>
              <a:rPr b="1" lang="en-US" sz="2800" spc="-1" strike="noStrike">
                <a:solidFill>
                  <a:srgbClr val="800080"/>
                </a:solidFill>
                <a:latin typeface="Courier New"/>
                <a:ea typeface="DejaVu Sans"/>
              </a:rPr>
              <a:t>hi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", 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  <a:ea typeface="DejaVu Sans"/>
              </a:rPr>
              <a:t>id=219241, name="ISP"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611280" y="259920"/>
            <a:ext cx="7879320" cy="82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Running Tests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674640" y="1400040"/>
            <a:ext cx="7879320" cy="44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cmd&gt;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python manage.py test polls</a:t>
            </a:r>
            <a:endParaRPr b="0" lang="en-US" sz="24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Criticisms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537840" indent="-53676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Django test code is in same directory as production code.</a:t>
            </a:r>
            <a:endParaRPr b="0" lang="en-US" sz="2400" spc="-1" strike="noStrike">
              <a:latin typeface="Arial"/>
            </a:endParaRPr>
          </a:p>
          <a:p>
            <a:pPr marL="537840" indent="-53676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Should have separate "test" files for each target, don't bundle them into one file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(tests.py)</a:t>
            </a:r>
            <a:endParaRPr b="0" lang="en-US" sz="2400" spc="-1" strike="noStrike">
              <a:latin typeface="Arial"/>
            </a:endParaRPr>
          </a:p>
          <a:p>
            <a:pPr marL="537840" indent="-53676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tests.py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is poor name.  Test what?  Don't use plural (no "s")!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10920" y="260280"/>
            <a:ext cx="78775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Design: Low Coupling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674640" y="1399680"/>
            <a:ext cx="7877880" cy="44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9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Good software design strives for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low coupling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19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Especially,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low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no coupling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between unrelated parts.</a:t>
            </a:r>
            <a:endParaRPr b="0" lang="en-US" sz="2400" spc="-1" strike="noStrike">
              <a:latin typeface="Arial"/>
            </a:endParaRPr>
          </a:p>
          <a:p>
            <a:pPr marL="342720" indent="-319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9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What features of Django reduce coupling?</a:t>
            </a:r>
            <a:endParaRPr b="0" lang="en-US" sz="2400" spc="-1" strike="noStrike">
              <a:latin typeface="Arial"/>
            </a:endParaRPr>
          </a:p>
          <a:p>
            <a:pPr marL="342720" indent="-319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 Django divides a project into self-contained "apps"</a:t>
            </a:r>
            <a:endParaRPr b="0" lang="en-US" sz="2400" spc="-1" strike="noStrike">
              <a:latin typeface="Arial"/>
            </a:endParaRPr>
          </a:p>
          <a:p>
            <a:pPr marL="342720" indent="-319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9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 {% url 'name' %} reduces coupling between URLS and templates</a:t>
            </a:r>
            <a:endParaRPr b="0" lang="en-US" sz="2400" spc="-1" strike="noStrike">
              <a:latin typeface="Arial"/>
            </a:endParaRPr>
          </a:p>
          <a:p>
            <a:pPr marL="342720" indent="-319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 ???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610920" y="260280"/>
            <a:ext cx="78775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Design: Portability and Reuse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674640" y="1399680"/>
            <a:ext cx="7877880" cy="442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9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Good software design enables portability and code reuse.</a:t>
            </a:r>
            <a:endParaRPr b="0" lang="en-US" sz="2400" spc="-1" strike="noStrike">
              <a:latin typeface="Arial"/>
            </a:endParaRPr>
          </a:p>
          <a:p>
            <a:pPr marL="342720" indent="-319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9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framework itself is both portable and reusable (we use it to create our own web app)!</a:t>
            </a:r>
            <a:endParaRPr b="0" lang="en-US" sz="2400" spc="-1" strike="noStrike">
              <a:latin typeface="Arial"/>
            </a:endParaRPr>
          </a:p>
          <a:p>
            <a:pPr marL="342720" indent="-319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9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does Django enable us to move or reuse our own web application code?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610920" y="260280"/>
            <a:ext cx="787752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Django and Git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57200" y="1400040"/>
            <a:ext cx="8228520" cy="481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9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When you commit your Django project to Git,</a:t>
            </a:r>
            <a:endParaRPr b="0" lang="en-US" sz="2400" spc="-1" strike="noStrike">
              <a:latin typeface="Arial"/>
            </a:endParaRPr>
          </a:p>
          <a:p>
            <a:pPr marL="342720" indent="-319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files should you </a:t>
            </a:r>
            <a:r>
              <a:rPr b="1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not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commit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2400" spc="-1" strike="noStrike">
              <a:latin typeface="Arial"/>
            </a:endParaRPr>
          </a:p>
          <a:p>
            <a:pPr marL="342720" indent="-319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9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9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9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9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 Add them to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.gitignore</a:t>
            </a:r>
            <a:endParaRPr b="0" lang="en-US" sz="2400" spc="-1" strike="noStrike">
              <a:latin typeface="Arial"/>
            </a:endParaRPr>
          </a:p>
          <a:p>
            <a:pPr marL="342720" indent="-319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 If you don't know what to put in .gitignore, create a repo on Github and ask Github to create a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.gitignore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file for you.</a:t>
            </a:r>
            <a:endParaRPr b="0" lang="en-US" sz="2400" spc="-1" strike="noStrike">
              <a:latin typeface="Arial"/>
            </a:endParaRPr>
          </a:p>
          <a:p>
            <a:pPr marL="342720" indent="-319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 What is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*.pyc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?   What is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*.py[cod]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?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10920" y="260280"/>
            <a:ext cx="7860240" cy="8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Is Django a Web Server?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674280" y="1399680"/>
            <a:ext cx="7860240" cy="44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6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[  ] Yes</a:t>
            </a:r>
            <a:endParaRPr b="0" lang="en-US" sz="3200" spc="-1" strike="noStrike">
              <a:latin typeface="Arial"/>
            </a:endParaRPr>
          </a:p>
          <a:p>
            <a:pPr marL="342720" indent="-336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[  ] No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610920" y="260280"/>
            <a:ext cx="7860240" cy="8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Django is Not a Web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1736640" y="5616720"/>
            <a:ext cx="2377080" cy="69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6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Web Developer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457200" y="2492280"/>
            <a:ext cx="1188000" cy="3999600"/>
          </a:xfrm>
          <a:prstGeom prst="rect">
            <a:avLst/>
          </a:prstGeom>
          <a:ln>
            <a:noFill/>
          </a:ln>
        </p:spPr>
      </p:pic>
      <p:sp>
        <p:nvSpPr>
          <p:cNvPr id="279" name="CustomShape 3"/>
          <p:cNvSpPr/>
          <p:nvPr/>
        </p:nvSpPr>
        <p:spPr>
          <a:xfrm>
            <a:off x="2013120" y="1279440"/>
            <a:ext cx="6764760" cy="2342160"/>
          </a:xfrm>
          <a:prstGeom prst="cloudCallout">
            <a:avLst>
              <a:gd name="adj1" fmla="val -59041"/>
              <a:gd name="adj2" fmla="val 28796"/>
            </a:avLst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17228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But I can type: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manage.py runserver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17228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17228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and it works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right out of the box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17228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How to you explain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610920" y="66600"/>
            <a:ext cx="7860240" cy="118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Django includes a "light-weight" HTTP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674280" y="1399680"/>
            <a:ext cx="7860240" cy="44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696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Intended for development only.</a:t>
            </a:r>
            <a:endParaRPr b="0" lang="en-US" sz="2800" spc="-1" strike="noStrike">
              <a:latin typeface="Arial"/>
            </a:endParaRPr>
          </a:p>
          <a:p>
            <a:pPr marL="342720" indent="-33696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3696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 suitable for production (see Tutorial, part 1).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610920" y="259920"/>
            <a:ext cx="7901280" cy="84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Django uses WSGI interface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611280" y="1371600"/>
            <a:ext cx="8074440" cy="146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WSGI (Web Server Gateway Interface)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is a standard interface for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between a Python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web app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and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web server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29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84" name="Line 3"/>
          <p:cNvSpPr/>
          <p:nvPr/>
        </p:nvSpPr>
        <p:spPr>
          <a:xfrm>
            <a:off x="5797440" y="3530520"/>
            <a:ext cx="600120" cy="1800"/>
          </a:xfrm>
          <a:prstGeom prst="line">
            <a:avLst/>
          </a:prstGeom>
          <a:ln w="9360">
            <a:solidFill>
              <a:srgbClr val="00008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855720" y="3014640"/>
            <a:ext cx="1370520" cy="1370520"/>
          </a:xfrm>
          <a:prstGeom prst="rect">
            <a:avLst/>
          </a:prstGeom>
          <a:ln>
            <a:noFill/>
          </a:ln>
        </p:spPr>
      </p:pic>
      <p:pic>
        <p:nvPicPr>
          <p:cNvPr id="286" name="" descr=""/>
          <p:cNvPicPr/>
          <p:nvPr/>
        </p:nvPicPr>
        <p:blipFill>
          <a:blip r:embed="rId2"/>
          <a:srcRect l="0" t="15174" r="0" b="10639"/>
          <a:stretch/>
        </p:blipFill>
        <p:spPr>
          <a:xfrm>
            <a:off x="2724120" y="3208320"/>
            <a:ext cx="952920" cy="638640"/>
          </a:xfrm>
          <a:prstGeom prst="rect">
            <a:avLst/>
          </a:prstGeom>
          <a:ln w="9360">
            <a:solidFill>
              <a:srgbClr val="008000"/>
            </a:solidFill>
            <a:round/>
          </a:ln>
        </p:spPr>
      </p:pic>
      <p:sp>
        <p:nvSpPr>
          <p:cNvPr id="287" name="Line 4"/>
          <p:cNvSpPr/>
          <p:nvPr/>
        </p:nvSpPr>
        <p:spPr>
          <a:xfrm>
            <a:off x="1917720" y="3546360"/>
            <a:ext cx="82224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88" name="" descr=""/>
          <p:cNvPicPr/>
          <p:nvPr/>
        </p:nvPicPr>
        <p:blipFill>
          <a:blip r:embed="rId3"/>
          <a:srcRect l="22392" t="5695" r="20011" b="0"/>
          <a:stretch/>
        </p:blipFill>
        <p:spPr>
          <a:xfrm>
            <a:off x="6265800" y="2751120"/>
            <a:ext cx="1645200" cy="1506960"/>
          </a:xfrm>
          <a:prstGeom prst="rect">
            <a:avLst/>
          </a:prstGeom>
          <a:ln>
            <a:noFill/>
          </a:ln>
        </p:spPr>
      </p:pic>
      <p:sp>
        <p:nvSpPr>
          <p:cNvPr id="289" name="CustomShape 5"/>
          <p:cNvSpPr/>
          <p:nvPr/>
        </p:nvSpPr>
        <p:spPr>
          <a:xfrm>
            <a:off x="2481120" y="3865680"/>
            <a:ext cx="1426320" cy="75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WSGI adapter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0" name="CustomShape 6"/>
          <p:cNvSpPr/>
          <p:nvPr/>
        </p:nvSpPr>
        <p:spPr>
          <a:xfrm>
            <a:off x="4751280" y="3259080"/>
            <a:ext cx="1045080" cy="54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17228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WSGI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1" name="CustomShape 7"/>
          <p:cNvSpPr/>
          <p:nvPr/>
        </p:nvSpPr>
        <p:spPr>
          <a:xfrm>
            <a:off x="4330800" y="4051440"/>
            <a:ext cx="1792800" cy="100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17228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Callable WSGI interface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2" name="Line 8"/>
          <p:cNvSpPr/>
          <p:nvPr/>
        </p:nvSpPr>
        <p:spPr>
          <a:xfrm>
            <a:off x="3746520" y="3533760"/>
            <a:ext cx="100656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9"/>
          <p:cNvSpPr/>
          <p:nvPr/>
        </p:nvSpPr>
        <p:spPr>
          <a:xfrm>
            <a:off x="639720" y="5303880"/>
            <a:ext cx="8074440" cy="146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15640" indent="-21168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You can run Django in any web server that:</a:t>
            </a:r>
            <a:endParaRPr b="0" lang="en-US" sz="2400" spc="-1" strike="noStrike">
              <a:latin typeface="Arial"/>
            </a:endParaRPr>
          </a:p>
          <a:p>
            <a:pPr marL="212400" indent="-21132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supports WSGI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has an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adapter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for WSGI interface</a:t>
            </a:r>
            <a:endParaRPr b="0" lang="en-US" sz="2400" spc="-1" strike="noStrike">
              <a:latin typeface="Arial"/>
            </a:endParaRPr>
          </a:p>
          <a:p>
            <a:pPr marL="342720" indent="-329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11280" y="260280"/>
            <a:ext cx="789012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Django Page Templates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674280" y="1399680"/>
            <a:ext cx="8195040" cy="50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template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you put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variables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inside {{ ... }}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&lt;p&gt;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Q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{{question.id}}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is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"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{{question.question_text}}"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&lt;/p&gt;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&lt;!-- a template can invoke a method --&gt;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{{question.was_published_recently}}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Q1 is "What is your favorite food?"</a:t>
            </a:r>
            <a:endParaRPr b="0" lang="en-US" sz="28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True</a:t>
            </a:r>
            <a:endParaRPr b="0" lang="en-US" sz="28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11280" y="260280"/>
            <a:ext cx="7874280" cy="81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Rendering a Template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19280" y="1093320"/>
            <a:ext cx="7874280" cy="11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rendering engine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 processes the template.</a:t>
            </a:r>
            <a:endParaRPr b="0" lang="en-US" sz="2400" spc="-1" strike="noStrike">
              <a:latin typeface="Arial"/>
            </a:endParaRPr>
          </a:p>
          <a:p>
            <a:pPr marL="342720" indent="-317880" algn="ctr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Courier New"/>
                <a:ea typeface="DejaVu Sans"/>
              </a:rPr>
              <a:t>render( request, </a:t>
            </a:r>
            <a:r>
              <a:rPr b="1" lang="en-US" sz="2600" spc="-1" strike="noStrike">
                <a:solidFill>
                  <a:srgbClr val="000080"/>
                </a:solidFill>
                <a:latin typeface="Courier New"/>
                <a:ea typeface="DejaVu Sans"/>
              </a:rPr>
              <a:t>template</a:t>
            </a:r>
            <a:r>
              <a:rPr b="1" lang="en-US" sz="26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1" lang="en-US" sz="2600" spc="-1" strike="noStrike">
                <a:solidFill>
                  <a:srgbClr val="800080"/>
                </a:solidFill>
                <a:latin typeface="Courier New"/>
                <a:ea typeface="DejaVu Sans"/>
              </a:rPr>
              <a:t>context</a:t>
            </a:r>
            <a:r>
              <a:rPr b="1" lang="en-US" sz="2600" spc="-1" strike="noStrike">
                <a:solidFill>
                  <a:srgbClr val="000000"/>
                </a:solidFill>
                <a:latin typeface="Courier New"/>
                <a:ea typeface="DejaVu Sans"/>
              </a:rPr>
              <a:t> )</a:t>
            </a:r>
            <a:endParaRPr b="0" lang="en-US" sz="26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342720" indent="-3178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14400" y="3382920"/>
            <a:ext cx="1462680" cy="9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template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.html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914400" y="5487840"/>
            <a:ext cx="1462680" cy="911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Base template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3282840" y="3151080"/>
            <a:ext cx="1749960" cy="133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Rendering Engine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3333600" y="3111480"/>
            <a:ext cx="1553400" cy="1462680"/>
          </a:xfrm>
          <a:prstGeom prst="ellipse">
            <a:avLst/>
          </a:prstGeom>
          <a:noFill/>
          <a:ln w="36000">
            <a:solidFill>
              <a:srgbClr val="8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7"/>
          <p:cNvSpPr/>
          <p:nvPr/>
        </p:nvSpPr>
        <p:spPr>
          <a:xfrm flipH="1">
            <a:off x="4878360" y="3019320"/>
            <a:ext cx="1052640" cy="547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8"/>
          <p:cNvSpPr/>
          <p:nvPr/>
        </p:nvSpPr>
        <p:spPr>
          <a:xfrm>
            <a:off x="1646280" y="4295880"/>
            <a:ext cx="1440" cy="11919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9"/>
          <p:cNvSpPr/>
          <p:nvPr/>
        </p:nvSpPr>
        <p:spPr>
          <a:xfrm flipH="1">
            <a:off x="2367000" y="3840120"/>
            <a:ext cx="93672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0"/>
          <p:cNvSpPr/>
          <p:nvPr/>
        </p:nvSpPr>
        <p:spPr>
          <a:xfrm>
            <a:off x="1636560" y="4694400"/>
            <a:ext cx="118800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000" spc="-1" strike="noStrike">
                <a:solidFill>
                  <a:srgbClr val="000080"/>
                </a:solidFill>
                <a:latin typeface="Arial"/>
                <a:ea typeface="DejaVu Sans"/>
              </a:rPr>
              <a:t>includes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CustomShape 11"/>
          <p:cNvSpPr/>
          <p:nvPr/>
        </p:nvSpPr>
        <p:spPr>
          <a:xfrm>
            <a:off x="2071800" y="3440160"/>
            <a:ext cx="1338480" cy="40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000" spc="-1" strike="noStrike">
                <a:solidFill>
                  <a:srgbClr val="000080"/>
                </a:solidFill>
                <a:latin typeface="Arial"/>
                <a:ea typeface="DejaVu Sans"/>
              </a:rPr>
              <a:t>process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3" name="CustomShape 12"/>
          <p:cNvSpPr/>
          <p:nvPr/>
        </p:nvSpPr>
        <p:spPr>
          <a:xfrm>
            <a:off x="6126120" y="4389480"/>
            <a:ext cx="2377080" cy="210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HTML Page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created from template &amp; </a:t>
            </a:r>
            <a:r>
              <a:rPr b="0" lang="en-US" sz="2400" spc="-1" strike="noStrike">
                <a:solidFill>
                  <a:srgbClr val="800080"/>
                </a:solidFill>
                <a:latin typeface="Arial"/>
                <a:ea typeface="DejaVu Sans"/>
              </a:rPr>
              <a:t>context data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64" name="Line 13"/>
          <p:cNvSpPr/>
          <p:nvPr/>
        </p:nvSpPr>
        <p:spPr>
          <a:xfrm>
            <a:off x="4754520" y="4297320"/>
            <a:ext cx="1371600" cy="8222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4"/>
          <p:cNvSpPr/>
          <p:nvPr/>
        </p:nvSpPr>
        <p:spPr>
          <a:xfrm>
            <a:off x="5943600" y="2378160"/>
            <a:ext cx="2902320" cy="146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8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{ name: value,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name2: value2,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...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6" name="CustomShape 15"/>
          <p:cNvSpPr/>
          <p:nvPr/>
        </p:nvSpPr>
        <p:spPr>
          <a:xfrm>
            <a:off x="4479840" y="2602080"/>
            <a:ext cx="148500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000" spc="-1" strike="noStrike">
                <a:solidFill>
                  <a:srgbClr val="000080"/>
                </a:solidFill>
                <a:latin typeface="Arial"/>
                <a:ea typeface="DejaVu Sans"/>
              </a:rPr>
              <a:t>data values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7" name="CustomShape 16"/>
          <p:cNvSpPr/>
          <p:nvPr/>
        </p:nvSpPr>
        <p:spPr>
          <a:xfrm>
            <a:off x="4572000" y="4664160"/>
            <a:ext cx="1188000" cy="36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000" spc="-1" strike="noStrike">
                <a:solidFill>
                  <a:srgbClr val="ff0000"/>
                </a:solidFill>
                <a:latin typeface="Arial"/>
                <a:ea typeface="DejaVu Sans"/>
              </a:rPr>
              <a:t>creates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8" name="Line 17"/>
          <p:cNvSpPr/>
          <p:nvPr/>
        </p:nvSpPr>
        <p:spPr>
          <a:xfrm flipH="1">
            <a:off x="1913040" y="2103480"/>
            <a:ext cx="2666880" cy="1189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18"/>
          <p:cNvSpPr/>
          <p:nvPr/>
        </p:nvSpPr>
        <p:spPr>
          <a:xfrm>
            <a:off x="7091280" y="1954080"/>
            <a:ext cx="1800" cy="457200"/>
          </a:xfrm>
          <a:prstGeom prst="line">
            <a:avLst/>
          </a:prstGeom>
          <a:ln w="9360">
            <a:solidFill>
              <a:srgbClr val="000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11280" y="260280"/>
            <a:ext cx="789012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You can explicitly invoke rendering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639360" y="1308240"/>
            <a:ext cx="7890480" cy="50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a view method: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django.template import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loader</a:t>
            </a:r>
            <a:endParaRPr b="0" lang="en-US" sz="22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 =</a:t>
            </a:r>
            <a:br/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loader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.get_template('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polls/details.html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')</a:t>
            </a:r>
            <a:endParaRPr b="0" lang="en-US" sz="22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Arial"/>
              </a:rPr>
              <a:t># context = key-values to use in template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context = {'question': question, ...}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html = template.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Arial"/>
              </a:rPr>
              <a:t>render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(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context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, request)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return HttpResponse(html)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11280" y="260280"/>
            <a:ext cx="789012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Shortcut for rendering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74280" y="1399680"/>
            <a:ext cx="7890480" cy="50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django.shortcuts import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DejaVu Sans"/>
              </a:rPr>
              <a:t>render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context = {'question': question, ...}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# render returns an HttpResponse object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DejaVu Sans"/>
              </a:rPr>
              <a:t>render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(request,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'</a:t>
            </a:r>
            <a:r>
              <a:rPr b="1" lang="en-US" sz="2400" spc="-1" strike="noStrike">
                <a:solidFill>
                  <a:srgbClr val="800080"/>
                </a:solidFill>
                <a:latin typeface="Courier New"/>
                <a:ea typeface="DejaVu Sans"/>
              </a:rPr>
              <a:t>polls/detail.html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', 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context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11280" y="260280"/>
            <a:ext cx="789012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Template can access </a:t>
            </a:r>
            <a:r>
              <a:rPr b="1" lang="en-US" sz="3600" spc="-1" strike="noStrike">
                <a:solidFill>
                  <a:srgbClr val="333399"/>
                </a:solidFill>
                <a:latin typeface="Courier New"/>
                <a:ea typeface="DejaVu Sans"/>
              </a:rPr>
              <a:t>request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74280" y="1399680"/>
            <a:ext cx="7890480" cy="50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template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can access vars from the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object.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{% if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user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.is_authenticated %}</a:t>
            </a:r>
            <a:endParaRPr b="0" lang="en-US" sz="22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&lt;p&gt;Welcome, {{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user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.get_username }}.&lt;/p&gt;</a:t>
            </a:r>
            <a:endParaRPr b="0" lang="en-US" sz="22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{% else %}</a:t>
            </a:r>
            <a:endParaRPr b="0" lang="en-US" sz="22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&lt;p&gt;Welcome, web surfer.&lt;/p&gt;</a:t>
            </a:r>
            <a:endParaRPr b="0" lang="en-US" sz="22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{% endif %}</a:t>
            </a:r>
            <a:endParaRPr b="0" lang="en-US" sz="22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DejaVu Sans"/>
              </a:rPr>
              <a:t>user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refers to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request.user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DejaVu Sans"/>
              </a:rPr>
              <a:t>user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.get_username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refers to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request.user.get_username()</a:t>
            </a:r>
            <a:endParaRPr b="0" lang="en-US" sz="2400" spc="-1" strike="noStrike">
              <a:latin typeface="Arial"/>
            </a:endParaRPr>
          </a:p>
          <a:p>
            <a:pPr marL="342720" indent="-3067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2004-08-31T06:54:20Z</dcterms:created>
  <dc:creator>Jim</dc:creator>
  <dc:description/>
  <dc:language>en-US</dc:language>
  <cp:lastModifiedBy/>
  <dcterms:modified xsi:type="dcterms:W3CDTF">2024-08-30T13:30:20Z</dcterms:modified>
  <cp:revision>94</cp:revision>
  <dc:subject/>
  <dc:title>Django Review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