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6792912" cy="99329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3200" cy="993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PlaceHolder 20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69840" cy="12523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9" name="PlaceHolder 21"/>
          <p:cNvSpPr>
            <a:spLocks noGrp="1"/>
          </p:cNvSpPr>
          <p:nvPr>
            <p:ph type="body"/>
          </p:nvPr>
        </p:nvSpPr>
        <p:spPr>
          <a:xfrm>
            <a:off x="678960" y="4717800"/>
            <a:ext cx="5403960" cy="443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87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95040" cy="12549240"/>
          </a:xfrm>
          <a:prstGeom prst="rect">
            <a:avLst/>
          </a:prstGeom>
        </p:spPr>
      </p:sp>
      <p:sp>
        <p:nvSpPr>
          <p:cNvPr id="205" name="CustomShape 2"/>
          <p:cNvSpPr/>
          <p:nvPr/>
        </p:nvSpPr>
        <p:spPr>
          <a:xfrm>
            <a:off x="679320" y="4718160"/>
            <a:ext cx="5429520" cy="44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95040" cy="12549240"/>
          </a:xfrm>
          <a:prstGeom prst="rect">
            <a:avLst/>
          </a:prstGeom>
        </p:spPr>
      </p:sp>
      <p:sp>
        <p:nvSpPr>
          <p:cNvPr id="207" name="CustomShape 2"/>
          <p:cNvSpPr/>
          <p:nvPr/>
        </p:nvSpPr>
        <p:spPr>
          <a:xfrm>
            <a:off x="679320" y="4718160"/>
            <a:ext cx="5429520" cy="44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89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09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11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91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93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95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97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99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01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95040" cy="12549240"/>
          </a:xfrm>
          <a:prstGeom prst="rect">
            <a:avLst/>
          </a:prstGeom>
        </p:spPr>
      </p:sp>
      <p:sp>
        <p:nvSpPr>
          <p:cNvPr id="203" name="CustomShape 2"/>
          <p:cNvSpPr/>
          <p:nvPr/>
        </p:nvSpPr>
        <p:spPr>
          <a:xfrm>
            <a:off x="679320" y="4718160"/>
            <a:ext cx="5429520" cy="44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789156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9360" y="3994920"/>
            <a:ext cx="789156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3936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8324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07680" y="13921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76000" y="13921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9360" y="39949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307680" y="39949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76000" y="39949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39360" y="1392120"/>
            <a:ext cx="7891560" cy="498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789156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91200" cy="3872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3936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39360" y="1392120"/>
            <a:ext cx="7891560" cy="498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8324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9360" y="3994920"/>
            <a:ext cx="789156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789156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39360" y="3994920"/>
            <a:ext cx="789156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3936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8324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07680" y="13921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76000" y="13921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39360" y="39949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07680" y="39949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76000" y="3994920"/>
            <a:ext cx="254088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789156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91200" cy="3872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3936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83240" y="39949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83240" y="1392120"/>
            <a:ext cx="385092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9360" y="3994920"/>
            <a:ext cx="7891560" cy="2376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91200" cy="8352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9360" y="1392120"/>
            <a:ext cx="7891560" cy="49831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2438280"/>
            <a:ext cx="8978760" cy="1022400"/>
            <a:chOff x="0" y="2438280"/>
            <a:chExt cx="8978760" cy="1022400"/>
          </a:xfrm>
        </p:grpSpPr>
        <p:grpSp>
          <p:nvGrpSpPr>
            <p:cNvPr id="39" name="Group 2"/>
            <p:cNvGrpSpPr/>
            <p:nvPr/>
          </p:nvGrpSpPr>
          <p:grpSpPr>
            <a:xfrm>
              <a:off x="290520" y="2546280"/>
              <a:ext cx="681120" cy="444600"/>
              <a:chOff x="290520" y="2546280"/>
              <a:chExt cx="681120" cy="444600"/>
            </a:xfrm>
          </p:grpSpPr>
          <p:sp>
            <p:nvSpPr>
              <p:cNvPr id="40" name="CustomShape 3"/>
              <p:cNvSpPr/>
              <p:nvPr/>
            </p:nvSpPr>
            <p:spPr>
              <a:xfrm>
                <a:off x="290520" y="2546280"/>
                <a:ext cx="407880" cy="4446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CustomShape 4"/>
              <p:cNvSpPr/>
              <p:nvPr/>
            </p:nvSpPr>
            <p:spPr>
              <a:xfrm>
                <a:off x="673200" y="2546280"/>
                <a:ext cx="298440" cy="444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" name="Group 5"/>
            <p:cNvGrpSpPr/>
            <p:nvPr/>
          </p:nvGrpSpPr>
          <p:grpSpPr>
            <a:xfrm>
              <a:off x="414360" y="2968560"/>
              <a:ext cx="707760" cy="444600"/>
              <a:chOff x="414360" y="2968560"/>
              <a:chExt cx="707760" cy="444600"/>
            </a:xfrm>
          </p:grpSpPr>
          <p:sp>
            <p:nvSpPr>
              <p:cNvPr id="43" name="CustomShape 6"/>
              <p:cNvSpPr/>
              <p:nvPr/>
            </p:nvSpPr>
            <p:spPr>
              <a:xfrm>
                <a:off x="414360" y="2968560"/>
                <a:ext cx="421560" cy="4446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83360" y="2968560"/>
                <a:ext cx="338760" cy="444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" name="CustomShape 8"/>
            <p:cNvSpPr/>
            <p:nvPr/>
          </p:nvSpPr>
          <p:spPr>
            <a:xfrm>
              <a:off x="0" y="2895480"/>
              <a:ext cx="530280" cy="3924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635040" y="2438280"/>
              <a:ext cx="1440" cy="1022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 flipV="1">
              <a:off x="316080" y="3260520"/>
              <a:ext cx="8662680" cy="25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42160" cy="1431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74880" cy="426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65600" cy="426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74880" cy="4269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fld id="{F95EB6C5-326B-4A0D-BBAB-4528DBF98929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90720" y="1676160"/>
            <a:ext cx="71625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Intro to Unit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124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</a:t>
            </a:r>
            <a:r>
              <a:rPr b="1" lang="en-US" sz="3600" spc="-1" strike="noStrike">
                <a:solidFill>
                  <a:srgbClr val="333399"/>
                </a:solidFill>
                <a:latin typeface="Arial"/>
              </a:rPr>
              <a:t>State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, Too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10920" y="1371600"/>
            <a:ext cx="7916760" cy="14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operations change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an object or component.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should test the expected state, too.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854360" y="3017880"/>
            <a:ext cx="156204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start</a:t>
            </a: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Line 4"/>
          <p:cNvSpPr/>
          <p:nvPr/>
        </p:nvSpPr>
        <p:spPr>
          <a:xfrm>
            <a:off x="3927600" y="3659040"/>
            <a:ext cx="82692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5"/>
          <p:cNvSpPr/>
          <p:nvPr/>
        </p:nvSpPr>
        <p:spPr>
          <a:xfrm>
            <a:off x="4843440" y="3017880"/>
            <a:ext cx="268452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Stopwatch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Line 6"/>
          <p:cNvSpPr/>
          <p:nvPr/>
        </p:nvSpPr>
        <p:spPr>
          <a:xfrm flipV="1">
            <a:off x="3932280" y="4200480"/>
            <a:ext cx="1371600" cy="1015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1900080" y="4853160"/>
            <a:ext cx="385920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is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running</a:t>
            </a: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 ?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is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elapsed</a:t>
            </a: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 increasing?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Test?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77520" y="130140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1000"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can 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test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possible inputs &amp; outputs.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4960" indent="-5349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Divide input into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categories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4960" indent="-5349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Discover "rules" that apply to different sets of input.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4960" indent="-5349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a few samples from each set, category, or class.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092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boundary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values.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092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typical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values.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092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extreme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values.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092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impossible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values.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092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Try to make the code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fail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Example: gcd(a,b)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31360" y="1247760"/>
            <a:ext cx="8047080" cy="5518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31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gcd(a:int, b:int)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greatest common divisor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gcd(24,30)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-&gt; 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gcd(3, 7)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-&gt; 1  (no common factors)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 algn="ctr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gcd is always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positive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gcd(80,-15)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-&gt; 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gcd(-7,-3)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-&gt;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 algn="ctr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gcd involving zero is positive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gcd(8,0)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-&gt; 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gcd(0,-8)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-&gt; 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 algn="ctr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Edge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something the may go wrong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gcd(0,0)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-&gt;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Defining Test Cases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graphicFrame>
        <p:nvGraphicFramePr>
          <p:cNvPr id="164" name="Table 2"/>
          <p:cNvGraphicFramePr/>
          <p:nvPr/>
        </p:nvGraphicFramePr>
        <p:xfrm>
          <a:off x="509760" y="1347840"/>
          <a:ext cx="7903800" cy="5798880"/>
        </p:xfrm>
        <a:graphic>
          <a:graphicData uri="http://schemas.openxmlformats.org/drawingml/2006/table">
            <a:tbl>
              <a:tblPr/>
              <a:tblGrid>
                <a:gridCol w="3951720"/>
                <a:gridCol w="3952080"/>
              </a:tblGrid>
              <a:tr h="714240">
                <a:tc>
                  <a:txBody>
                    <a:bodyPr lIns="90000" rIns="90000" tIns="425520" bIns="46800">
                      <a:noAutofit/>
                    </a:bodyPr>
                    <a:p>
                      <a:pPr algn="ctr"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  <a:ea typeface="Noto Sans CJK SC"/>
                        </a:rPr>
                        <a:t>Test Case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 tIns="425520" bIns="46800">
                      <a:noAutofit/>
                    </a:bodyPr>
                    <a:p>
                      <a:pPr algn="ctr"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  <a:ea typeface="Noto Sans CJK SC"/>
                        </a:rPr>
                        <a:t>Example Arguments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816480"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Two positive ints with common factor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(30, 35), (48, 20), (36, 999)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816120"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Two int with no common factor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(1, 50), (50, 3), (370, 999), (1,1)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816120"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One or both args are negative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(-30,45), (72,-27), (-1,-2)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816480"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One or both args are zero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(99, 0),  (0, 7), (0, -7),  (0, 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816120"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ce181e"/>
                          </a:solidFill>
                          <a:latin typeface="Arial"/>
                          <a:ea typeface="Noto Sans CJK SC"/>
                        </a:rPr>
                        <a:t>Extreme case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 to test algorithm efficiently terminates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 tIns="334800" bIns="46800">
                      <a:noAutofit/>
                    </a:bodyPr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(123*123457890123,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62000"/>
                        </a:lnSpc>
                        <a:spcBef>
                          <a:spcPts val="573"/>
                        </a:spcBef>
                        <a:tabLst>
                          <a:tab algn="l" pos="0"/>
                          <a:tab algn="l" pos="355320"/>
                          <a:tab algn="l" pos="714240"/>
                          <a:tab algn="l" pos="1072800"/>
                          <a:tab algn="l" pos="1431720"/>
                          <a:tab algn="l" pos="1790640"/>
                          <a:tab algn="l" pos="2149200"/>
                          <a:tab algn="l" pos="2508120"/>
                          <a:tab algn="l" pos="2866680"/>
                          <a:tab algn="l" pos="3225600"/>
                          <a:tab algn="l" pos="3584520"/>
                          <a:tab algn="l" pos="3943080"/>
                          <a:tab algn="l" pos="4302000"/>
                          <a:tab algn="l" pos="4660560"/>
                          <a:tab algn="l" pos="5019480"/>
                          <a:tab algn="l" pos="5378400"/>
                          <a:tab algn="l" pos="5736960"/>
                          <a:tab algn="l" pos="6095880"/>
                          <a:tab algn="l" pos="6454440"/>
                          <a:tab algn="l" pos="6813360"/>
                          <a:tab algn="l" pos="7172280"/>
                          <a:tab algn="l" pos="7205400"/>
                          <a:tab algn="l" pos="7565760"/>
                          <a:tab algn="l" pos="7891200"/>
                          <a:tab algn="l" pos="8250120"/>
                          <a:tab algn="l" pos="8608680"/>
                          <a:tab algn="l" pos="8967600"/>
                          <a:tab algn="l" pos="9326520"/>
                          <a:tab algn="l" pos="9685080"/>
                          <a:tab algn="l" pos="10044000"/>
                          <a:tab algn="l" pos="10402560"/>
                          <a:tab algn="l" pos="1076148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123*789012345890)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1004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1280" y="259920"/>
            <a:ext cx="789624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Don't Rely on Manual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39720" y="1392120"/>
            <a:ext cx="7896240" cy="498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 algn="ctr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Automate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Automate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Automate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4000" spc="-1" strike="noStrike">
                <a:solidFill>
                  <a:srgbClr val="000080"/>
                </a:solidFill>
                <a:latin typeface="Arial"/>
              </a:rPr>
              <a:t>Why?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1280" y="259920"/>
            <a:ext cx="789624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Unit Test Libraries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39720" y="1392120"/>
            <a:ext cx="7896240" cy="52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Doctest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- tests in code provide documentation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Unittest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- the standard, based on JUnit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Pytest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- simple yet powerful package for concise tests. Can execute doctests &amp; unittests, too.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Tools to Enhance Testing: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Mock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"fake" objects for external components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Hamcrest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declarative rules of "intent" to help write readable, powerful matching rules for tests.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unittest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6360" y="1235160"/>
            <a:ext cx="8412120" cy="48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TestGcd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_gcd_positive_values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"""Should return positive gcd."""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gcd(30, 35))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(4, gcd(48, 20))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_gcd_no_common_factors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"""gcd of relatively primes values is 1."""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self.assertEqual(1, gcd(30, 49))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self.assertEqual(1, gcd(27, 29))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self.assertEqual(1, gcd(44, 1))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Doctest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06360" y="1235160"/>
            <a:ext cx="8412120" cy="44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def gcd(a: int, b: int):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"""Return the greatest common divisor two ints.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Examples: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gcd(24, 30)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6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gcd(24, -36)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12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gcd(24, 49)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gcd(0, 15)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15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65040" y="5780160"/>
            <a:ext cx="84121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Provides documentation.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Each test is a different category of input.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06360" y="1235160"/>
            <a:ext cx="8412120" cy="41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pytest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_gcd_positive_values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"""Should return positive gcd."""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5 == gcd(30, 35)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4 == gcd(48, 20)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_gcd_no_common_factors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"""gcd of relatively primes values is 1."""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1 == gcd(30, 49)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1 == gcd(27, 29)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1 == gcd(44, 1)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65040" y="5578560"/>
            <a:ext cx="832176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Run: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pytest -v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pytest -v test_file_name.py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Parameterize: reuse test code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6360" y="1235160"/>
            <a:ext cx="8412120" cy="38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pytest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@pytest.mark.parametrize(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#"parametrize" is not typo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a</a:t>
            </a:r>
            <a:r>
              <a:rPr b="0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b</a:t>
            </a:r>
            <a:r>
              <a:rPr b="0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expected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",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[   (30, 35, 5),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(48, 20, 4),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(27, 29, 1),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])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_gcd_positive_values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a, b, expected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expected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== gcd(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65040" y="5303880"/>
            <a:ext cx="832176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Run a test with multiple sets of values.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unittest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has parameterized tests, too.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Many Kinds of Software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96920" algn="ctr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requirements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consistent?  unambiguous?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application design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does it satisfy requirements?   Consistent with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Vision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 Anything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requirements?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Unit Testing - test individual methods and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Integration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End-to-End or Functional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Acceptance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Usability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FIRST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guide for good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391760"/>
            <a:ext cx="8229600" cy="499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Fast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Independent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can run any subset of tests in any order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Repeatable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always get same result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Self-checking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test knows if it passed or failed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Timely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written at same time as the code to test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Prepare for Quiz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74680" y="1279080"/>
            <a:ext cx="8594640" cy="53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 a quiz, you will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have time to stumble around searching for how to perform some test.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should learn and memorize in advance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OpenSymbol"/>
              <a:buChar char="❑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"asserts" are available and how to quickly find them in the unittest docs (points deducted for nonspecific assert)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OpenSymbol"/>
              <a:buChar char="❑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&amp; when to use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setUp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setUpClass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tearDown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OpenSymbol"/>
              <a:buChar char="❑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 test for exceptions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OpenSymbol"/>
              <a:buChar char="❑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parameterized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OpenSymbol"/>
              <a:buChar char="❑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 test Django views, models, &amp; templates. How to use django.test.TestCase and Client classes.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274680" y="1279080"/>
            <a:ext cx="8594640" cy="53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Courier New"/>
              </a:rPr>
              <a:t>unittest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in Python Library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(search for "unittest")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77800" indent="-5634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Learn the many "assert" methods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77800" indent="-5634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Learn to use setUp, tearDown, setUpClass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77800" indent="-5634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Parameterized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Getting Started with Testing in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Article on using unittest. Includes testing of web API and web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https://realpython.com/python-testing</a:t>
            </a:r>
            <a:r>
              <a:rPr b="0" lang="en-US" sz="2400" spc="-1" strike="noStrike">
                <a:solidFill>
                  <a:srgbClr val="333399"/>
                </a:solidFill>
                <a:latin typeface="Courier New"/>
              </a:rPr>
              <a:t>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Test?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11280" y="1371600"/>
            <a:ext cx="8075520" cy="464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96920">
              <a:spcBef>
                <a:spcPts val="2999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1. Saves time!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53760" indent="-228600">
              <a:spcBef>
                <a:spcPts val="29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Testing is faster than fixing "bugs".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2999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Testing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finds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more errors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than debugging.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2999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3. Prevent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re-introduction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of old errors (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regression errors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4000" indent="-20160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Programmers often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error that was already fixed when they modify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Validate software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 does it match the specification?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Psychological Advantages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31880" y="1463400"/>
            <a:ext cx="792144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196560" indent="-196560">
              <a:spcBef>
                <a:spcPts val="29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96560"/>
                <a:tab algn="l" pos="21096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Keeps you </a:t>
            </a:r>
            <a:r>
              <a:rPr b="1" i="1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focused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on current task.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lnSpc>
                <a:spcPct val="100000"/>
              </a:lnSpc>
              <a:spcBef>
                <a:spcPts val="29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96560"/>
                <a:tab algn="l" pos="21096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Increase </a:t>
            </a:r>
            <a:r>
              <a:rPr b="1" i="1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satisfaction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6560" indent="-196560">
              <a:lnSpc>
                <a:spcPct val="100000"/>
              </a:lnSpc>
              <a:spcBef>
                <a:spcPts val="29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96560"/>
                <a:tab algn="l" pos="21096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i="1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i="1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Confidence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to make changes.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Often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10920" y="1946160"/>
            <a:ext cx="5241960" cy="400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48000"/>
          </a:bodyPr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                                                   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                                                  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                                                   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Refactor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                                                   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Line 3"/>
          <p:cNvSpPr/>
          <p:nvPr/>
        </p:nvSpPr>
        <p:spPr>
          <a:xfrm>
            <a:off x="1752480" y="2251080"/>
            <a:ext cx="281952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4"/>
          <p:cNvSpPr/>
          <p:nvPr/>
        </p:nvSpPr>
        <p:spPr>
          <a:xfrm flipH="1">
            <a:off x="1569600" y="2786040"/>
            <a:ext cx="303228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5"/>
          <p:cNvSpPr/>
          <p:nvPr/>
        </p:nvSpPr>
        <p:spPr>
          <a:xfrm>
            <a:off x="1752480" y="3165480"/>
            <a:ext cx="281952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6"/>
          <p:cNvSpPr/>
          <p:nvPr/>
        </p:nvSpPr>
        <p:spPr>
          <a:xfrm flipH="1">
            <a:off x="1569600" y="3700440"/>
            <a:ext cx="303228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7"/>
          <p:cNvSpPr/>
          <p:nvPr/>
        </p:nvSpPr>
        <p:spPr>
          <a:xfrm>
            <a:off x="1752480" y="4003560"/>
            <a:ext cx="2819520" cy="3812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8"/>
          <p:cNvSpPr/>
          <p:nvPr/>
        </p:nvSpPr>
        <p:spPr>
          <a:xfrm flipH="1">
            <a:off x="1722240" y="4537080"/>
            <a:ext cx="287964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9"/>
          <p:cNvSpPr/>
          <p:nvPr/>
        </p:nvSpPr>
        <p:spPr>
          <a:xfrm>
            <a:off x="1752480" y="4917960"/>
            <a:ext cx="2819520" cy="38124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0"/>
          <p:cNvSpPr/>
          <p:nvPr/>
        </p:nvSpPr>
        <p:spPr>
          <a:xfrm flipH="1">
            <a:off x="1569600" y="5451480"/>
            <a:ext cx="303228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1"/>
          <p:cNvSpPr/>
          <p:nvPr/>
        </p:nvSpPr>
        <p:spPr>
          <a:xfrm>
            <a:off x="5578560" y="2324160"/>
            <a:ext cx="3144600" cy="141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Agile Development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601560" indent="-601560"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Test early.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601560" indent="-601560">
              <a:lnSpc>
                <a:spcPct val="100000"/>
              </a:lnSpc>
              <a:spcBef>
                <a:spcPts val="899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Test continually!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Done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Wrong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433520" y="1936800"/>
            <a:ext cx="1736640" cy="400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Fix Bugs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 algn="r">
              <a:spcBef>
                <a:spcPts val="573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More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96920">
              <a:spcBef>
                <a:spcPts val="1500"/>
              </a:spcBef>
              <a:tabLst>
                <a:tab algn="l" pos="0"/>
                <a:tab algn="l" pos="225360"/>
                <a:tab algn="l" pos="239400"/>
                <a:tab algn="l" pos="598320"/>
                <a:tab algn="l" pos="957240"/>
                <a:tab algn="l" pos="1315800"/>
                <a:tab algn="l" pos="1674720"/>
                <a:tab algn="l" pos="2033280"/>
                <a:tab algn="l" pos="2392200"/>
                <a:tab algn="l" pos="2751120"/>
                <a:tab algn="l" pos="3109680"/>
                <a:tab algn="l" pos="3468600"/>
                <a:tab algn="l" pos="3827160"/>
                <a:tab algn="l" pos="4186080"/>
                <a:tab algn="l" pos="4545000"/>
                <a:tab algn="l" pos="4903560"/>
                <a:tab algn="l" pos="5262480"/>
                <a:tab algn="l" pos="5621040"/>
                <a:tab algn="l" pos="5979960"/>
                <a:tab algn="l" pos="6338880"/>
                <a:tab algn="l" pos="6697440"/>
                <a:tab algn="l" pos="705636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Line 3"/>
          <p:cNvSpPr/>
          <p:nvPr/>
        </p:nvSpPr>
        <p:spPr>
          <a:xfrm>
            <a:off x="3228840" y="2179800"/>
            <a:ext cx="281952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4"/>
          <p:cNvSpPr/>
          <p:nvPr/>
        </p:nvSpPr>
        <p:spPr>
          <a:xfrm flipH="1">
            <a:off x="3045960" y="2712960"/>
            <a:ext cx="303228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5"/>
          <p:cNvSpPr/>
          <p:nvPr/>
        </p:nvSpPr>
        <p:spPr>
          <a:xfrm>
            <a:off x="3228840" y="3094200"/>
            <a:ext cx="281952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6"/>
          <p:cNvSpPr/>
          <p:nvPr/>
        </p:nvSpPr>
        <p:spPr>
          <a:xfrm flipH="1">
            <a:off x="3045960" y="3627360"/>
            <a:ext cx="303228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7"/>
          <p:cNvSpPr/>
          <p:nvPr/>
        </p:nvSpPr>
        <p:spPr>
          <a:xfrm>
            <a:off x="3228840" y="3932280"/>
            <a:ext cx="281952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"/>
          <p:cNvSpPr/>
          <p:nvPr/>
        </p:nvSpPr>
        <p:spPr>
          <a:xfrm flipH="1">
            <a:off x="3198600" y="4465800"/>
            <a:ext cx="2879640" cy="2286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9"/>
          <p:cNvSpPr/>
          <p:nvPr/>
        </p:nvSpPr>
        <p:spPr>
          <a:xfrm>
            <a:off x="3228840" y="4846680"/>
            <a:ext cx="2819520" cy="38088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"/>
          <p:cNvSpPr/>
          <p:nvPr/>
        </p:nvSpPr>
        <p:spPr>
          <a:xfrm>
            <a:off x="6218280" y="2378160"/>
            <a:ext cx="1920960" cy="400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More Code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Test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226800" indent="-1969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5360"/>
                <a:tab algn="l" pos="582480"/>
                <a:tab algn="l" pos="941040"/>
                <a:tab algn="l" pos="1299960"/>
                <a:tab algn="l" pos="1658880"/>
                <a:tab algn="l" pos="2017440"/>
                <a:tab algn="l" pos="2376360"/>
                <a:tab algn="l" pos="2734920"/>
                <a:tab algn="l" pos="3093840"/>
                <a:tab algn="l" pos="3452760"/>
                <a:tab algn="l" pos="3811320"/>
                <a:tab algn="l" pos="4170240"/>
                <a:tab algn="l" pos="4528800"/>
                <a:tab algn="l" pos="4887720"/>
                <a:tab algn="l" pos="5246640"/>
                <a:tab algn="l" pos="5605200"/>
                <a:tab algn="l" pos="5964120"/>
                <a:tab algn="l" pos="6322680"/>
                <a:tab algn="l" pos="6681600"/>
                <a:tab algn="l" pos="7040520"/>
                <a:tab algn="l" pos="739908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When to Test?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31880" y="1463400"/>
            <a:ext cx="7921440" cy="464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19040" indent="-414360">
              <a:spcBef>
                <a:spcPts val="2999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419040"/>
                <a:tab algn="l" pos="433080"/>
                <a:tab algn="l" pos="792000"/>
                <a:tab algn="l" pos="1150920"/>
                <a:tab algn="l" pos="1509480"/>
                <a:tab algn="l" pos="1868400"/>
                <a:tab algn="l" pos="2226960"/>
                <a:tab algn="l" pos="2585880"/>
                <a:tab algn="l" pos="2944800"/>
                <a:tab algn="l" pos="3303360"/>
                <a:tab algn="l" pos="3662280"/>
                <a:tab algn="l" pos="4020840"/>
                <a:tab algn="l" pos="4379760"/>
                <a:tab algn="l" pos="4738680"/>
                <a:tab algn="l" pos="5097240"/>
                <a:tab algn="l" pos="5456160"/>
                <a:tab algn="l" pos="5814720"/>
                <a:tab algn="l" pos="6173640"/>
                <a:tab algn="l" pos="6532560"/>
                <a:tab algn="l" pos="6891120"/>
                <a:tab algn="l" pos="725004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While you are coding.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414360">
              <a:spcBef>
                <a:spcPts val="2999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419040"/>
                <a:tab algn="l" pos="433080"/>
                <a:tab algn="l" pos="792000"/>
                <a:tab algn="l" pos="1150920"/>
                <a:tab algn="l" pos="1509480"/>
                <a:tab algn="l" pos="1868400"/>
                <a:tab algn="l" pos="2226960"/>
                <a:tab algn="l" pos="2585880"/>
                <a:tab algn="l" pos="2944800"/>
                <a:tab algn="l" pos="3303360"/>
                <a:tab algn="l" pos="3662280"/>
                <a:tab algn="l" pos="4020840"/>
                <a:tab algn="l" pos="4379760"/>
                <a:tab algn="l" pos="4738680"/>
                <a:tab algn="l" pos="5097240"/>
                <a:tab algn="l" pos="5456160"/>
                <a:tab algn="l" pos="5814720"/>
                <a:tab algn="l" pos="6173640"/>
                <a:tab algn="l" pos="6532560"/>
                <a:tab algn="l" pos="6891120"/>
                <a:tab algn="l" pos="725004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Whenever you fix or modify existing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414360">
              <a:spcBef>
                <a:spcPts val="2999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419040"/>
                <a:tab algn="l" pos="433080"/>
                <a:tab algn="l" pos="792000"/>
                <a:tab algn="l" pos="1150920"/>
                <a:tab algn="l" pos="1509480"/>
                <a:tab algn="l" pos="1868400"/>
                <a:tab algn="l" pos="2226960"/>
                <a:tab algn="l" pos="2585880"/>
                <a:tab algn="l" pos="2944800"/>
                <a:tab algn="l" pos="3303360"/>
                <a:tab algn="l" pos="3662280"/>
                <a:tab algn="l" pos="4020840"/>
                <a:tab algn="l" pos="4379760"/>
                <a:tab algn="l" pos="4738680"/>
                <a:tab algn="l" pos="5097240"/>
                <a:tab algn="l" pos="5456160"/>
                <a:tab algn="l" pos="5814720"/>
                <a:tab algn="l" pos="6173640"/>
                <a:tab algn="l" pos="6532560"/>
                <a:tab algn="l" pos="6891120"/>
                <a:tab algn="l" pos="725004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Before &amp; after refactoring.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414360">
              <a:spcBef>
                <a:spcPts val="2999"/>
              </a:spcBef>
              <a:buClr>
                <a:srgbClr val="000000"/>
              </a:buClr>
              <a:buSzPct val="45000"/>
              <a:buFont typeface="Wingdings" charset="2"/>
              <a:buChar char=""/>
              <a:tabLst>
                <a:tab algn="l" pos="419040"/>
                <a:tab algn="l" pos="433080"/>
                <a:tab algn="l" pos="792000"/>
                <a:tab algn="l" pos="1150920"/>
                <a:tab algn="l" pos="1509480"/>
                <a:tab algn="l" pos="1868400"/>
                <a:tab algn="l" pos="2226960"/>
                <a:tab algn="l" pos="2585880"/>
                <a:tab algn="l" pos="2944800"/>
                <a:tab algn="l" pos="3303360"/>
                <a:tab algn="l" pos="3662280"/>
                <a:tab algn="l" pos="4020840"/>
                <a:tab algn="l" pos="4379760"/>
                <a:tab algn="l" pos="4738680"/>
                <a:tab algn="l" pos="5097240"/>
                <a:tab algn="l" pos="5456160"/>
                <a:tab algn="l" pos="5814720"/>
                <a:tab algn="l" pos="6173640"/>
                <a:tab algn="l" pos="6532560"/>
                <a:tab algn="l" pos="6891120"/>
                <a:tab algn="l" pos="725004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When the environment changes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upgrade a package, "pull" new code, change Python version, change OS, change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240" y="2361960"/>
            <a:ext cx="2438280" cy="25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Discover &amp; fix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defect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much cheaper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(100X) than to fix it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after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code is integrated.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986600" y="6343560"/>
            <a:ext cx="98388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Figure 1.5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860560" y="1154160"/>
            <a:ext cx="6019920" cy="5235480"/>
          </a:xfrm>
          <a:prstGeom prst="rect">
            <a:avLst/>
          </a:prstGeom>
          <a:ln>
            <a:noFill/>
          </a:ln>
        </p:spPr>
      </p:pic>
      <p:sp>
        <p:nvSpPr>
          <p:cNvPr id="144" name="TextShape 3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The Cost of Fixing "faults"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to Test?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10920" y="1371600"/>
            <a:ext cx="7916760" cy="100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unit testing, we test functions or methods.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that inputs produce the expected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731880" y="3017880"/>
            <a:ext cx="155268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Input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Line 4"/>
          <p:cNvSpPr/>
          <p:nvPr/>
        </p:nvSpPr>
        <p:spPr>
          <a:xfrm>
            <a:off x="2284560" y="3657600"/>
            <a:ext cx="82224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3274920" y="3017880"/>
            <a:ext cx="237492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Function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6815160" y="3017880"/>
            <a:ext cx="1827360" cy="118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ourier New"/>
              </a:rPr>
              <a:t>Output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Line 7"/>
          <p:cNvSpPr/>
          <p:nvPr/>
        </p:nvSpPr>
        <p:spPr>
          <a:xfrm>
            <a:off x="5851440" y="3657600"/>
            <a:ext cx="82224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2006-08-07T09:57:57Z</dcterms:created>
  <dc:creator>James Brucker</dc:creator>
  <dc:description/>
  <dc:language>en-US</dc:language>
  <cp:lastModifiedBy/>
  <dcterms:modified xsi:type="dcterms:W3CDTF">2023-10-26T11:12:09Z</dcterms:modified>
  <cp:revision>113</cp:revision>
  <dc:subject/>
  <dc:title>Intro to Unit Testing</dc:title>
</cp:coreProperties>
</file>