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_rels/notesSlide40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.xml.rels" ContentType="application/vnd.openxmlformats-package.relationships+xml"/>
  <Override PartName="/ppt/notesSlides/_rels/notesSlide6.xml.rels" ContentType="application/vnd.openxmlformats-package.relationships+xml"/>
  <Override PartName="/ppt/notesSlides/_rels/notesSlide3.xml.rels" ContentType="application/vnd.openxmlformats-package.relationships+xml"/>
  <Override PartName="/ppt/notesSlides/notesSlide40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1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x="9144000" cy="6858000"/>
  <p:notesSz cx="6792912" cy="9932987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slide" Target="slides/slide36.xml"/><Relationship Id="rId41" Type="http://schemas.openxmlformats.org/officeDocument/2006/relationships/slide" Target="slides/slide37.xml"/><Relationship Id="rId42" Type="http://schemas.openxmlformats.org/officeDocument/2006/relationships/slide" Target="slides/slide38.xml"/><Relationship Id="rId43" Type="http://schemas.openxmlformats.org/officeDocument/2006/relationships/slide" Target="slides/slide39.xml"/><Relationship Id="rId44" Type="http://schemas.openxmlformats.org/officeDocument/2006/relationships/slide" Target="slides/slide4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1"/>
          <p:cNvSpPr/>
          <p:nvPr/>
        </p:nvSpPr>
        <p:spPr>
          <a:xfrm>
            <a:off x="0" y="0"/>
            <a:ext cx="6793200" cy="99324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90" name="CustomShape 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CustomShape 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CustomShape 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CustomShape 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CustomShape 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CustomShape 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1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CustomShape 1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CustomShape 1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CustomShape 1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CustomShape 1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CustomShape 1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CustomShape 1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CustomShape 1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CustomShape 1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7" name="CustomShape 19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8" name="CustomShape 20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09" name="CustomShape 21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0" name="CustomShape 22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1" name="CustomShape 23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2" name="CustomShape 24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3" name="CustomShape 25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4" name="CustomShape 26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5" name="CustomShape 27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6" name="CustomShape 28"/>
          <p:cNvSpPr/>
          <p:nvPr/>
        </p:nvSpPr>
        <p:spPr>
          <a:xfrm>
            <a:off x="0" y="0"/>
            <a:ext cx="6792840" cy="9933120"/>
          </a:xfrm>
          <a:custGeom>
            <a:avLst/>
            <a:gdLst/>
            <a:ahLst/>
            <a:rect l="0" t="0" r="r" b="b"/>
            <a:pathLst>
              <a:path w="18871" h="27594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7588"/>
                </a:lnTo>
                <a:lnTo>
                  <a:pt x="0" y="27589"/>
                </a:lnTo>
                <a:cubicBezTo>
                  <a:pt x="0" y="27589"/>
                  <a:pt x="0" y="27590"/>
                  <a:pt x="1" y="27591"/>
                </a:cubicBezTo>
                <a:lnTo>
                  <a:pt x="2" y="27592"/>
                </a:lnTo>
                <a:cubicBezTo>
                  <a:pt x="3" y="27593"/>
                  <a:pt x="4" y="27593"/>
                  <a:pt x="4" y="27593"/>
                </a:cubicBezTo>
                <a:lnTo>
                  <a:pt x="18865" y="27593"/>
                </a:lnTo>
                <a:lnTo>
                  <a:pt x="18866" y="27593"/>
                </a:lnTo>
                <a:cubicBezTo>
                  <a:pt x="18866" y="27593"/>
                  <a:pt x="18867" y="27593"/>
                  <a:pt x="18868" y="27592"/>
                </a:cubicBezTo>
                <a:lnTo>
                  <a:pt x="18869" y="27591"/>
                </a:lnTo>
                <a:cubicBezTo>
                  <a:pt x="18870" y="27590"/>
                  <a:pt x="18870" y="27589"/>
                  <a:pt x="18870" y="27589"/>
                </a:cubicBezTo>
                <a:lnTo>
                  <a:pt x="18870" y="4"/>
                </a:lnTo>
                <a:lnTo>
                  <a:pt x="18870" y="4"/>
                </a:lnTo>
                <a:lnTo>
                  <a:pt x="18870" y="4"/>
                </a:lnTo>
                <a:cubicBezTo>
                  <a:pt x="18870" y="4"/>
                  <a:pt x="18870" y="3"/>
                  <a:pt x="18869" y="2"/>
                </a:cubicBezTo>
                <a:lnTo>
                  <a:pt x="18868" y="1"/>
                </a:lnTo>
                <a:cubicBezTo>
                  <a:pt x="18867" y="0"/>
                  <a:pt x="18866" y="0"/>
                  <a:pt x="18866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17" name="PlaceHolder 29"/>
          <p:cNvSpPr>
            <a:spLocks noGrp="1"/>
          </p:cNvSpPr>
          <p:nvPr>
            <p:ph type="sldImg"/>
          </p:nvPr>
        </p:nvSpPr>
        <p:spPr>
          <a:xfrm>
            <a:off x="-11798280" y="-11798640"/>
            <a:ext cx="11755440" cy="1250964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8" name="PlaceHolder 30"/>
          <p:cNvSpPr>
            <a:spLocks noGrp="1"/>
          </p:cNvSpPr>
          <p:nvPr>
            <p:ph type="body"/>
          </p:nvPr>
        </p:nvSpPr>
        <p:spPr>
          <a:xfrm>
            <a:off x="678960" y="4718160"/>
            <a:ext cx="5389560" cy="44244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61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63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73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75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77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79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81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65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83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67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69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2122560" y="754200"/>
            <a:ext cx="2546280" cy="3724200"/>
          </a:xfrm>
          <a:prstGeom prst="rect">
            <a:avLst/>
          </a:prstGeom>
        </p:spPr>
      </p:sp>
      <p:sp>
        <p:nvSpPr>
          <p:cNvPr id="271" name="CustomShape 2"/>
          <p:cNvSpPr/>
          <p:nvPr/>
        </p:nvSpPr>
        <p:spPr>
          <a:xfrm>
            <a:off x="679320" y="4718160"/>
            <a:ext cx="5434200" cy="4468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716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39360" y="3987720"/>
            <a:ext cx="787716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3936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7568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302640" y="139176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5966280" y="139176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39360" y="398772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302640" y="398772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5966280" y="398772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77160" cy="496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716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77160" cy="380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63936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39360" y="1391760"/>
            <a:ext cx="7877160" cy="4969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467568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639360" y="3987720"/>
            <a:ext cx="787716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716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639360" y="3987720"/>
            <a:ext cx="787716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 type="body"/>
          </p:nvPr>
        </p:nvSpPr>
        <p:spPr>
          <a:xfrm>
            <a:off x="63936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 type="body"/>
          </p:nvPr>
        </p:nvSpPr>
        <p:spPr>
          <a:xfrm>
            <a:off x="467568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3302640" y="139176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body"/>
          </p:nvPr>
        </p:nvSpPr>
        <p:spPr>
          <a:xfrm>
            <a:off x="5966280" y="139176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639360" y="398772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body"/>
          </p:nvPr>
        </p:nvSpPr>
        <p:spPr>
          <a:xfrm>
            <a:off x="3302640" y="398772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 type="body"/>
          </p:nvPr>
        </p:nvSpPr>
        <p:spPr>
          <a:xfrm>
            <a:off x="5966280" y="3987720"/>
            <a:ext cx="253620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716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10920" y="260280"/>
            <a:ext cx="7877160" cy="38059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3936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5680" y="398772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5680" y="1391760"/>
            <a:ext cx="384372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39360" y="3987720"/>
            <a:ext cx="7877160" cy="237024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10920" y="260280"/>
            <a:ext cx="7877160" cy="82080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39360" y="1391760"/>
            <a:ext cx="7877160" cy="49690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1500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1500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1"/>
          <p:cNvGrpSpPr/>
          <p:nvPr/>
        </p:nvGrpSpPr>
        <p:grpSpPr>
          <a:xfrm>
            <a:off x="0" y="2438280"/>
            <a:ext cx="8964720" cy="1008360"/>
            <a:chOff x="0" y="2438280"/>
            <a:chExt cx="8964720" cy="1008360"/>
          </a:xfrm>
        </p:grpSpPr>
        <p:grpSp>
          <p:nvGrpSpPr>
            <p:cNvPr id="39" name="Group 2"/>
            <p:cNvGrpSpPr/>
            <p:nvPr/>
          </p:nvGrpSpPr>
          <p:grpSpPr>
            <a:xfrm>
              <a:off x="290520" y="2546280"/>
              <a:ext cx="666720" cy="430200"/>
              <a:chOff x="290520" y="2546280"/>
              <a:chExt cx="666720" cy="430200"/>
            </a:xfrm>
          </p:grpSpPr>
          <p:sp>
            <p:nvSpPr>
              <p:cNvPr id="40" name="CustomShape 3"/>
              <p:cNvSpPr/>
              <p:nvPr/>
            </p:nvSpPr>
            <p:spPr>
              <a:xfrm>
                <a:off x="290520" y="2546280"/>
                <a:ext cx="393840" cy="43020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1" name="CustomShape 4"/>
              <p:cNvSpPr/>
              <p:nvPr/>
            </p:nvSpPr>
            <p:spPr>
              <a:xfrm>
                <a:off x="673200" y="2546280"/>
                <a:ext cx="284040" cy="430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2" name="Group 5"/>
            <p:cNvGrpSpPr/>
            <p:nvPr/>
          </p:nvGrpSpPr>
          <p:grpSpPr>
            <a:xfrm>
              <a:off x="414360" y="2968560"/>
              <a:ext cx="693360" cy="430200"/>
              <a:chOff x="414360" y="2968560"/>
              <a:chExt cx="693360" cy="430200"/>
            </a:xfrm>
          </p:grpSpPr>
          <p:sp>
            <p:nvSpPr>
              <p:cNvPr id="43" name="CustomShape 6"/>
              <p:cNvSpPr/>
              <p:nvPr/>
            </p:nvSpPr>
            <p:spPr>
              <a:xfrm>
                <a:off x="414360" y="2968560"/>
                <a:ext cx="421560" cy="43020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44" name="CustomShape 7"/>
              <p:cNvSpPr/>
              <p:nvPr/>
            </p:nvSpPr>
            <p:spPr>
              <a:xfrm>
                <a:off x="783360" y="2968560"/>
                <a:ext cx="324360" cy="43020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45" name="CustomShape 8"/>
            <p:cNvSpPr/>
            <p:nvPr/>
          </p:nvSpPr>
          <p:spPr>
            <a:xfrm>
              <a:off x="0" y="2895480"/>
              <a:ext cx="515880" cy="37800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6" name="CustomShape 9"/>
            <p:cNvSpPr/>
            <p:nvPr/>
          </p:nvSpPr>
          <p:spPr>
            <a:xfrm>
              <a:off x="635040" y="2438280"/>
              <a:ext cx="360" cy="100836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7" name="CustomShape 10"/>
            <p:cNvSpPr/>
            <p:nvPr/>
          </p:nvSpPr>
          <p:spPr>
            <a:xfrm flipV="1">
              <a:off x="316080" y="3260520"/>
              <a:ext cx="8648640" cy="1080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48" name="PlaceHolder 11"/>
          <p:cNvSpPr>
            <a:spLocks noGrp="1"/>
          </p:cNvSpPr>
          <p:nvPr>
            <p:ph type="title"/>
          </p:nvPr>
        </p:nvSpPr>
        <p:spPr>
          <a:xfrm>
            <a:off x="990720" y="1676520"/>
            <a:ext cx="7727760" cy="141768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49" name="PlaceHolder 12"/>
          <p:cNvSpPr>
            <a:spLocks noGrp="1"/>
          </p:cNvSpPr>
          <p:nvPr>
            <p:ph type="dt"/>
          </p:nvPr>
        </p:nvSpPr>
        <p:spPr>
          <a:xfrm>
            <a:off x="990720" y="6248520"/>
            <a:ext cx="1860480" cy="412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8560"/>
                <a:tab algn="l" pos="718920"/>
                <a:tab algn="l" pos="1079280"/>
                <a:tab algn="l" pos="1439640"/>
                <a:tab algn="l" pos="180000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0" name="PlaceHolder 13"/>
          <p:cNvSpPr>
            <a:spLocks noGrp="1"/>
          </p:cNvSpPr>
          <p:nvPr>
            <p:ph type="ftr"/>
          </p:nvPr>
        </p:nvSpPr>
        <p:spPr>
          <a:xfrm>
            <a:off x="3429000" y="6248520"/>
            <a:ext cx="2851200" cy="412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8560"/>
                <a:tab algn="l" pos="718920"/>
                <a:tab algn="l" pos="1079280"/>
                <a:tab algn="l" pos="1439640"/>
                <a:tab algn="l" pos="1800000"/>
                <a:tab algn="l" pos="2160360"/>
                <a:tab algn="l" pos="252072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51" name="PlaceHolder 14"/>
          <p:cNvSpPr>
            <a:spLocks noGrp="1"/>
          </p:cNvSpPr>
          <p:nvPr>
            <p:ph type="sldNum"/>
          </p:nvPr>
        </p:nvSpPr>
        <p:spPr>
          <a:xfrm>
            <a:off x="6858000" y="6248520"/>
            <a:ext cx="1860480" cy="412560"/>
          </a:xfrm>
          <a:prstGeom prst="rect">
            <a:avLst/>
          </a:prstGeom>
        </p:spPr>
        <p:txBody>
          <a:bodyPr lIns="90000" rIns="90000" tIns="46800" bIns="46800" anchor="b">
            <a:noAutofit/>
          </a:bodyPr>
          <a:p>
            <a:pPr algn="r">
              <a:lnSpc>
                <a:spcPct val="100000"/>
              </a:lnSpc>
              <a:tabLst>
                <a:tab algn="l" pos="0"/>
                <a:tab algn="l" pos="358560"/>
                <a:tab algn="l" pos="718920"/>
                <a:tab algn="l" pos="1079280"/>
                <a:tab algn="l" pos="1439640"/>
                <a:tab algn="l" pos="180000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fld id="{4B1ADC89-DB2E-4811-A1DF-B4342F4F922C}" type="slidenum">
              <a:rPr b="0" lang="en-US" sz="1400" spc="-1" strike="noStrike">
                <a:solidFill>
                  <a:srgbClr val="1c1c1c"/>
                </a:solidFill>
                <a:latin typeface="Arial"/>
                <a:ea typeface="Arial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52" name="PlaceHolder 1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342720" indent="-342720" algn="ctr">
              <a:spcBef>
                <a:spcPts val="1247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5480" algn="ctr">
              <a:spcBef>
                <a:spcPts val="598"/>
              </a:spcBef>
              <a:tabLst>
                <a:tab algn="l" pos="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11430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3" marL="1600200" indent="-228600" algn="ctr">
              <a:spcBef>
                <a:spcPts val="499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2057400" indent="-228600" algn="ctr">
              <a:spcBef>
                <a:spcPts val="44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990720" y="1676160"/>
            <a:ext cx="7162560" cy="146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Unit Testing in Python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0" name="TextShape 2"/>
          <p:cNvSpPr txBox="1"/>
          <p:nvPr/>
        </p:nvSpPr>
        <p:spPr>
          <a:xfrm>
            <a:off x="1371600" y="388620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Autofit/>
          </a:bodyPr>
          <a:p>
            <a:pPr algn="ctr">
              <a:spcBef>
                <a:spcPts val="1247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James Brucker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Write two </a:t>
            </a:r>
            <a:r>
              <a:rPr b="0" lang="en-US" sz="3600" spc="-1" strike="noStrike">
                <a:solidFill>
                  <a:srgbClr val="ff0000"/>
                </a:solidFill>
                <a:latin typeface="Arial"/>
              </a:rPr>
              <a:t>Failing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8" name="CustomShape 2"/>
          <p:cNvSpPr/>
          <p:nvPr/>
        </p:nvSpPr>
        <p:spPr>
          <a:xfrm>
            <a:off x="274680" y="1376280"/>
            <a:ext cx="8412120" cy="41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math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Math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# This answer is WRONG. Test should fail.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test_wrong_sqrt(self):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self.assertEqual(10.0, math.sqrt(100.000001))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# This is ILLEGAL.  Cannot sqrt a negative value.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test_sqrt_of_negative(self):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self.assertEqual(-4, math.sqrt(-16))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Run the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639720" y="1391760"/>
            <a:ext cx="79027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Run on the command line: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365040" y="1998720"/>
            <a:ext cx="8412120" cy="44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math_test.py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..EF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===================================================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ERROR: test_sqrt_of_negative (math_test.MathTest)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Traceback (most recent call last):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File "test_math.py", line 10, in test_sqrt_negative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self.assertEqual(4, math.sqrt(-16))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ValueError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math domain error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===================================================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FAIL: test_wrong_sqrt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test_math.MathTest)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Trackback (most recent call last):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AssertionError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: 1 != 5.0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CustomShape 4"/>
          <p:cNvSpPr/>
          <p:nvPr/>
        </p:nvSpPr>
        <p:spPr>
          <a:xfrm>
            <a:off x="0" y="2981160"/>
            <a:ext cx="1736640" cy="54936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3" name="CustomShape 5"/>
          <p:cNvSpPr/>
          <p:nvPr/>
        </p:nvSpPr>
        <p:spPr>
          <a:xfrm>
            <a:off x="0" y="5303880"/>
            <a:ext cx="1736640" cy="54936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CustomShape 6"/>
          <p:cNvSpPr/>
          <p:nvPr/>
        </p:nvSpPr>
        <p:spPr>
          <a:xfrm>
            <a:off x="-90360" y="2286000"/>
            <a:ext cx="1736640" cy="549360"/>
          </a:xfrm>
          <a:prstGeom prst="ellipse">
            <a:avLst/>
          </a:prstGeom>
          <a:noFill/>
          <a:ln w="18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Results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639720" y="1391760"/>
            <a:ext cx="79027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At the end, unittest prints: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CustomShape 3"/>
          <p:cNvSpPr/>
          <p:nvPr/>
        </p:nvSpPr>
        <p:spPr>
          <a:xfrm>
            <a:off x="365040" y="1998720"/>
            <a:ext cx="8412120" cy="74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4 tests in 0.001s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FAILED (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failures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=1, 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  <a:ea typeface="Arial"/>
              </a:rPr>
              <a:t>errors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=1)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8" name="CustomShape 4"/>
          <p:cNvSpPr/>
          <p:nvPr/>
        </p:nvSpPr>
        <p:spPr>
          <a:xfrm>
            <a:off x="601560" y="3017880"/>
            <a:ext cx="7902720" cy="3382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7520" algn="ctr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How are "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failure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" and "</a:t>
            </a:r>
            <a:r>
              <a:rPr b="0" lang="en-US" sz="2800" spc="-1" strike="noStrike">
                <a:solidFill>
                  <a:srgbClr val="ff0000"/>
                </a:solidFill>
                <a:latin typeface="Arial"/>
                <a:ea typeface="Arial"/>
              </a:rPr>
              <a:t>error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  <a:ea typeface="Arial"/>
              </a:rPr>
              <a:t>" different?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Failure means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a test condition (assertion) failed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assertEquals( except, actual)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fail("it didn't work")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200" spc="-1" strike="noStrike">
                <a:solidFill>
                  <a:srgbClr val="000080"/>
                </a:solidFill>
                <a:latin typeface="Arial"/>
                <a:ea typeface="Arial"/>
              </a:rPr>
              <a:t>expected an exception, but exception not raised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  <a:ea typeface="Arial"/>
              </a:rPr>
              <a:t>Error means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some code caused an error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Tests Outcomes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0" name="TextShape 2"/>
          <p:cNvSpPr txBox="1"/>
          <p:nvPr/>
        </p:nvSpPr>
        <p:spPr>
          <a:xfrm>
            <a:off x="639720" y="1391760"/>
            <a:ext cx="7902720" cy="499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Arial"/>
              </a:rPr>
              <a:t>Success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passes all "assert"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800080"/>
                </a:solidFill>
                <a:latin typeface="Arial"/>
              </a:rPr>
              <a:t>Failure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fails an "assert" but code runs OK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ff0000"/>
                </a:solidFill>
                <a:latin typeface="Arial"/>
              </a:rPr>
              <a:t>Error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error while running test, such as exception raised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Can You assert?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49360" y="1279440"/>
            <a:ext cx="8229600" cy="3993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assertTrue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gcd(-3,-5) &gt; 0 )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assertFalse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"hello".isupper()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( 9,  math.pow(3,2))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assertNotEqual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 "a", "b")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assertIsNone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is None"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assertIsNotNone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(a)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is not None"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(a, list)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"a in list"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assertIsInstance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(3, int)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test 3 in an "int"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assertListEqual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(list1, list2)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Courier New"/>
              </a:rPr>
              <a:t># all elements equal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CustomShape 3"/>
          <p:cNvSpPr/>
          <p:nvPr/>
        </p:nvSpPr>
        <p:spPr>
          <a:xfrm>
            <a:off x="549360" y="5394240"/>
            <a:ext cx="822960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Many more!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See "unittest" in the Python Library docs.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the Correct assert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75" name="CustomShape 2"/>
          <p:cNvSpPr/>
          <p:nvPr/>
        </p:nvSpPr>
        <p:spPr>
          <a:xfrm>
            <a:off x="549360" y="2233440"/>
            <a:ext cx="8229600" cy="13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assertEqual( 5, math.sqrt(25))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assertGreater( math.pi, 3.14159)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assertNotIn('a', ['yes','no','maybe'])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Use the 'assert' that matches what you </a:t>
            </a:r>
            <a:r>
              <a:rPr b="0" lang="en-US" sz="2800" spc="-1" strike="noStrike">
                <a:solidFill>
                  <a:srgbClr val="ce181e"/>
                </a:solidFill>
                <a:latin typeface="Times New Roman"/>
              </a:rPr>
              <a:t>want to test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Times New Roman"/>
              </a:rPr>
              <a:t>Good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 asserts (matches what you want to verify):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CustomShape 4"/>
          <p:cNvSpPr/>
          <p:nvPr/>
        </p:nvSpPr>
        <p:spPr>
          <a:xfrm>
            <a:off x="639720" y="4022640"/>
            <a:ext cx="39322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Don't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write this: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8" name="CustomShape 5"/>
          <p:cNvSpPr/>
          <p:nvPr/>
        </p:nvSpPr>
        <p:spPr>
          <a:xfrm>
            <a:off x="531720" y="4594320"/>
            <a:ext cx="8229600" cy="186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assertTrue(5 == math.sqrt(25))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assertIs(math.pi &gt; 3.14159, True)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assertTrue( math.pi &gt; 3.14159 )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assertFalse('a' in ['yes','no','maybe'])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involving Floating Point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0" name="CustomShape 2"/>
          <p:cNvSpPr/>
          <p:nvPr/>
        </p:nvSpPr>
        <p:spPr>
          <a:xfrm>
            <a:off x="549360" y="2801880"/>
            <a:ext cx="8229600" cy="90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&gt;&gt;&gt; 2.0 - 1.1 == 0.9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True or False?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1" name="CustomShape 3"/>
          <p:cNvSpPr/>
          <p:nvPr/>
        </p:nvSpPr>
        <p:spPr>
          <a:xfrm>
            <a:off x="611280" y="1109520"/>
            <a:ext cx="81676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Calculations using floating point often result in 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</a:rPr>
              <a:t>rounding 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or </a:t>
            </a:r>
            <a:r>
              <a:rPr b="0" i="1" lang="en-US" sz="2800" spc="-1" strike="noStrike">
                <a:solidFill>
                  <a:srgbClr val="000080"/>
                </a:solidFill>
                <a:latin typeface="Times New Roman"/>
              </a:rPr>
              <a:t>precision 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Times New Roman"/>
              </a:rPr>
              <a:t>Try this: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Tests for Floating Point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3" name="CustomShape 2"/>
          <p:cNvSpPr/>
          <p:nvPr/>
        </p:nvSpPr>
        <p:spPr>
          <a:xfrm>
            <a:off x="1054080" y="2728800"/>
            <a:ext cx="7680240" cy="908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assertAlmostEqual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1.33333, 4.0/3.0,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places=5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CustomShape 3"/>
          <p:cNvSpPr/>
          <p:nvPr/>
        </p:nvSpPr>
        <p:spPr>
          <a:xfrm>
            <a:off x="611280" y="1128600"/>
            <a:ext cx="81676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Angsana New"/>
              </a:rPr>
              <a:t>Use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assertAlmostEqual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to test a result which may have </a:t>
            </a:r>
            <a:r>
              <a:rPr b="0" lang="en-US" sz="2800" spc="-1" strike="noStrike">
                <a:solidFill>
                  <a:srgbClr val="000080"/>
                </a:solidFill>
                <a:latin typeface="Times New Roman"/>
              </a:rPr>
              <a:t>rounding error: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1) assertAlmostEqual(a, b, places=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n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  tests  | a - b | &lt; 10</a:t>
            </a:r>
            <a:r>
              <a:rPr b="0" lang="en-US" sz="2800" spc="-1" strike="noStrike" baseline="33000">
                <a:solidFill>
                  <a:srgbClr val="000080"/>
                </a:solidFill>
                <a:latin typeface="Arial"/>
              </a:rPr>
              <a:t>-</a:t>
            </a:r>
            <a:r>
              <a:rPr b="0" lang="en-US" sz="2800" spc="-1" strike="noStrike" baseline="33000">
                <a:solidFill>
                  <a:srgbClr val="ff0000"/>
                </a:solidFill>
                <a:latin typeface="Arial"/>
              </a:rPr>
              <a:t>n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2) assertAlmostEqual(a, b, delta=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  tests  | a - b | &lt;=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CustomShape 4"/>
          <p:cNvSpPr/>
          <p:nvPr/>
        </p:nvSpPr>
        <p:spPr>
          <a:xfrm>
            <a:off x="1096920" y="4633920"/>
            <a:ext cx="7589880" cy="13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# delta = allowed difference in values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assertAlmostEqual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0.33333, 1.0/3.0,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delta=0.00001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Skip a Test or Fail a 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7" name="CustomShape 2"/>
          <p:cNvSpPr/>
          <p:nvPr/>
        </p:nvSpPr>
        <p:spPr>
          <a:xfrm>
            <a:off x="549360" y="1279440"/>
            <a:ext cx="8229600" cy="426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import unittest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class MyTest(unittest.TestCase):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@unittest.skip("Not done yet")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test_add_fractions(self):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pass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test_fraction_constructor(self):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   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self.fail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200" spc="-1" strike="noStrike">
                <a:solidFill>
                  <a:srgbClr val="000080"/>
                </a:solidFill>
                <a:latin typeface="Courier New"/>
                <a:ea typeface="Courier New"/>
              </a:rPr>
              <a:t>"Write this test!"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for Exception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89" name="CustomShape 2"/>
          <p:cNvSpPr/>
          <p:nvPr/>
        </p:nvSpPr>
        <p:spPr>
          <a:xfrm>
            <a:off x="549360" y="1920960"/>
            <a:ext cx="8229600" cy="234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 self 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"""sqrt of a negative number </a:t>
            </a:r>
            <a:r>
              <a:rPr b="1" lang="en-US" sz="2200" spc="-1" strike="noStrike" u="sng">
                <a:solidFill>
                  <a:srgbClr val="008000"/>
                </a:solidFill>
                <a:uFillTx/>
                <a:latin typeface="Courier New"/>
                <a:ea typeface="Courier New"/>
              </a:rPr>
              <a:t>should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throw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ValueError.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</a:t>
            </a: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"""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self.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assert????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 math.sqrt(-1) 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CustomShape 3"/>
          <p:cNvSpPr/>
          <p:nvPr/>
        </p:nvSpPr>
        <p:spPr>
          <a:xfrm>
            <a:off x="611280" y="1109520"/>
            <a:ext cx="81676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What if your code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throw an exception?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611280" y="259920"/>
            <a:ext cx="7896240" cy="83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Python Unit Test Libraries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2" name="TextShape 2"/>
          <p:cNvSpPr txBox="1"/>
          <p:nvPr/>
        </p:nvSpPr>
        <p:spPr>
          <a:xfrm>
            <a:off x="639720" y="1392120"/>
            <a:ext cx="8138520" cy="5008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Doctest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- testable examples in docstring comments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Unittest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- the standard test library, based on JUnit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Pytest</a:t>
            </a: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- simple yet powerful package for concise tests. Can execute doctests &amp; unittests, too.</a:t>
            </a: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2837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for Exception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2" name="CustomShape 2"/>
          <p:cNvSpPr/>
          <p:nvPr/>
        </p:nvSpPr>
        <p:spPr>
          <a:xfrm>
            <a:off x="549360" y="2521080"/>
            <a:ext cx="8229600" cy="147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x = math.sqrt(-1)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3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expects a block of code to raise an exception: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use </a:t>
            </a:r>
            <a:r>
              <a:rPr b="1" lang="en-US" sz="3600" spc="-1" strike="noStrike">
                <a:solidFill>
                  <a:srgbClr val="333399"/>
                </a:solidFill>
                <a:latin typeface="Courier New"/>
              </a:rPr>
              <a:t>assertRaises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5" name="CustomShape 2"/>
          <p:cNvSpPr/>
          <p:nvPr/>
        </p:nvSpPr>
        <p:spPr>
          <a:xfrm>
            <a:off x="549360" y="2521080"/>
            <a:ext cx="8319960" cy="199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result =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math.sqrt(-1)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result2 = math.log(-4) </a:t>
            </a: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# not reached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Add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expects to your sqrt test: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Can we do this?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98" name="CustomShape 2"/>
          <p:cNvSpPr/>
          <p:nvPr/>
        </p:nvSpPr>
        <p:spPr>
          <a:xfrm>
            <a:off x="549360" y="1995480"/>
            <a:ext cx="8229600" cy="13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math.sqrt(-1))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with extra argument: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CustomShape 4"/>
          <p:cNvSpPr/>
          <p:nvPr/>
        </p:nvSpPr>
        <p:spPr>
          <a:xfrm>
            <a:off x="639720" y="3840120"/>
            <a:ext cx="80470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This </a:t>
            </a:r>
            <a:r>
              <a:rPr b="1" lang="en-US" sz="2800" spc="-1" strike="noStrike">
                <a:solidFill>
                  <a:srgbClr val="ff0000"/>
                </a:solidFill>
                <a:latin typeface="Times New Roman"/>
              </a:rPr>
              <a:t>doesn't work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22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ValueError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exception is thrown (the test fails).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Which Operation is Done 1st, 2nd, ..?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2" name="TextShape 2"/>
          <p:cNvSpPr txBox="1"/>
          <p:nvPr/>
        </p:nvSpPr>
        <p:spPr>
          <a:xfrm>
            <a:off x="549360" y="1279440"/>
            <a:ext cx="8229600" cy="4983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print("sqrt 5 + 1 is", 1 + math.sqrt(5))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Which operation is done first?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4" name="CustomShape 2"/>
          <p:cNvSpPr/>
          <p:nvPr/>
        </p:nvSpPr>
        <p:spPr>
          <a:xfrm>
            <a:off x="549360" y="1995480"/>
            <a:ext cx="8229600" cy="13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</a:t>
            </a:r>
            <a:r>
              <a:rPr b="1" lang="en-US" sz="2200" spc="-1" strike="noStrike">
                <a:solidFill>
                  <a:srgbClr val="ff0000"/>
                </a:solidFill>
                <a:latin typeface="Courier New"/>
                <a:ea typeface="Courier New"/>
              </a:rPr>
              <a:t>math.sqrt(-1)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6" name="CustomShape 4"/>
          <p:cNvSpPr/>
          <p:nvPr/>
        </p:nvSpPr>
        <p:spPr>
          <a:xfrm>
            <a:off x="639720" y="3840120"/>
            <a:ext cx="804708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Python evaluates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math.sqrt(-1)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before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calling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So it raises an uncaught exception.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 txBox="1"/>
          <p:nvPr/>
        </p:nvSpPr>
        <p:spPr>
          <a:xfrm>
            <a:off x="611280" y="260280"/>
            <a:ext cx="7891200" cy="8352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The Python Docs State: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8" name="TextShape 2"/>
          <p:cNvSpPr txBox="1"/>
          <p:nvPr/>
        </p:nvSpPr>
        <p:spPr>
          <a:xfrm>
            <a:off x="456840" y="3129120"/>
            <a:ext cx="7891560" cy="2630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is a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callable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Something that you can call. :-)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a function, a lambda expression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365040" y="1461960"/>
            <a:ext cx="8229600" cy="1189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assertRaises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(exception,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callable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, *args, **kwargs)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a callable in assertRaises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65040" y="2305080"/>
            <a:ext cx="8413920" cy="1388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test_sqrt_of_negative(self):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200" spc="-1" strike="noStrike">
                <a:solidFill>
                  <a:srgbClr val="ce181e"/>
                </a:solidFill>
                <a:latin typeface="Courier New"/>
                <a:ea typeface="Courier New"/>
              </a:rPr>
              <a:t>self.assertRaises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(ValueError, math.sqrt, -1)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assertRaises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with callable: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CustomShape 4"/>
          <p:cNvSpPr/>
          <p:nvPr/>
        </p:nvSpPr>
        <p:spPr>
          <a:xfrm>
            <a:off x="4389480" y="4114800"/>
            <a:ext cx="438948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*args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passed to the callable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Line 5"/>
          <p:cNvSpPr/>
          <p:nvPr/>
        </p:nvSpPr>
        <p:spPr>
          <a:xfrm flipV="1">
            <a:off x="7864560" y="3095280"/>
            <a:ext cx="274680" cy="93996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xtShape 1"/>
          <p:cNvSpPr txBox="1"/>
          <p:nvPr/>
        </p:nvSpPr>
        <p:spPr>
          <a:xfrm>
            <a:off x="611280" y="475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Don't test multiple exceptions in one "assertRaises" block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6" name="CustomShape 2"/>
          <p:cNvSpPr/>
          <p:nvPr/>
        </p:nvSpPr>
        <p:spPr>
          <a:xfrm>
            <a:off x="549360" y="3924360"/>
            <a:ext cx="8319960" cy="1990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def test_cash_constructor(self):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    </a:t>
            </a:r>
            <a:r>
              <a:rPr b="1" lang="en-US" sz="2400" spc="-1" strike="noStrike">
                <a:solidFill>
                  <a:srgbClr val="ce181e"/>
                </a:solidFill>
                <a:latin typeface="Courier New"/>
                <a:ea typeface="Courier New"/>
              </a:rPr>
              <a:t>with self.assertRaises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Courier New"/>
              </a:rPr>
              <a:t>(ValueError):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800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c1 = Cash(-1, "Baht")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137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    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  <a:ea typeface="Courier New"/>
              </a:rPr>
              <a:t>c2 = Cash(10, "")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CustomShape 3"/>
          <p:cNvSpPr/>
          <p:nvPr/>
        </p:nvSpPr>
        <p:spPr>
          <a:xfrm>
            <a:off x="611280" y="1109520"/>
            <a:ext cx="8167680" cy="943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The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Cash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class constructor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should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raise exception if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a) value (1st param) is negative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b) currency (2nd param) is an empty string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This test will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Times New Roman"/>
              </a:rPr>
              <a:t>fail to detect</a:t>
            </a: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 some errors.  </a:t>
            </a:r>
            <a:r>
              <a:rPr b="0" lang="en-US" sz="2800" spc="-1" strike="noStrike">
                <a:solidFill>
                  <a:srgbClr val="ff0000"/>
                </a:solidFill>
                <a:latin typeface="Times New Roman"/>
              </a:rPr>
              <a:t>Why?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TextShape 1"/>
          <p:cNvSpPr txBox="1"/>
          <p:nvPr/>
        </p:nvSpPr>
        <p:spPr>
          <a:xfrm>
            <a:off x="610920" y="260280"/>
            <a:ext cx="7900920" cy="84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to Name Your Tests?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19" name="TextShape 2"/>
          <p:cNvSpPr txBox="1"/>
          <p:nvPr/>
        </p:nvSpPr>
        <p:spPr>
          <a:xfrm>
            <a:off x="639360" y="1391760"/>
            <a:ext cx="7900920" cy="499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Test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 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begin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test_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use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snake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sqrt(self)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sqrt_of_negative_value(self)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Test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 class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either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starts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Test (Python style) or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"Test" (JUnit style). Use CamelCase.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class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Math(unittest.TestCase)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class Math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(unittest.TestCase)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TextShape 1"/>
          <p:cNvSpPr txBox="1"/>
          <p:nvPr/>
        </p:nvSpPr>
        <p:spPr>
          <a:xfrm>
            <a:off x="610920" y="260280"/>
            <a:ext cx="7900920" cy="844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to Name Your Tests?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1" name="TextShape 2"/>
          <p:cNvSpPr txBox="1"/>
          <p:nvPr/>
        </p:nvSpPr>
        <p:spPr>
          <a:xfrm>
            <a:off x="639360" y="1391760"/>
            <a:ext cx="7900920" cy="5100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3.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  <a:ea typeface="Arial"/>
              </a:rPr>
              <a:t>Test </a:t>
            </a:r>
            <a:r>
              <a:rPr b="1" lang="en-US" sz="2400" spc="-1" strike="noStrike" u="sng">
                <a:solidFill>
                  <a:srgbClr val="000080"/>
                </a:solidFill>
                <a:uFillTx/>
                <a:latin typeface="Arial"/>
                <a:ea typeface="Arial"/>
              </a:rPr>
              <a:t>filename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should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  <a:ea typeface="Arial"/>
              </a:rPr>
              <a:t>start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with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test_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 &amp; use snake case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math.py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list_util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.py or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test_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listutil.py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Note: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if test filename </a:t>
            </a:r>
            <a:r>
              <a:rPr b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ends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with _test like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math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_test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.py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then Python's "test discovery" feature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won't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discover the tests unless you use -p ("pattern"):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896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200" spc="-1" strike="noStrike">
                <a:solidFill>
                  <a:srgbClr val="000000"/>
                </a:solidFill>
                <a:latin typeface="Courier New"/>
              </a:rPr>
              <a:t>python -m unittest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-p "*_test.py"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Libraries to Enhance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456840" y="1279440"/>
            <a:ext cx="841212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Mock objects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"fake" objects for external components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also called "test doubles"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2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Hamcrest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declarative rules of "intent" to help write readable, powerful matching rules for tests.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 setUp for a Stack 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3" name="TextShape 2"/>
          <p:cNvSpPr txBox="1"/>
          <p:nvPr/>
        </p:nvSpPr>
        <p:spPr>
          <a:xfrm>
            <a:off x="611280" y="1371600"/>
            <a:ext cx="7921440" cy="1463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algn="ctr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Stack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implements common stack data structure.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Throws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StackException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if you do something stupid.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5360" indent="-182520">
              <a:spcBef>
                <a:spcPts val="1500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24" name="Group 3"/>
          <p:cNvGrpSpPr/>
          <p:nvPr/>
        </p:nvGrpSpPr>
        <p:grpSpPr>
          <a:xfrm>
            <a:off x="914400" y="3105000"/>
            <a:ext cx="4794120" cy="3278880"/>
            <a:chOff x="914400" y="3105000"/>
            <a:chExt cx="4794120" cy="3278880"/>
          </a:xfrm>
        </p:grpSpPr>
        <p:sp>
          <p:nvSpPr>
            <p:cNvPr id="225" name="CustomShape 4"/>
            <p:cNvSpPr/>
            <p:nvPr/>
          </p:nvSpPr>
          <p:spPr>
            <a:xfrm>
              <a:off x="914400" y="3105000"/>
              <a:ext cx="4794120" cy="32788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sq" w="19080">
              <a:solidFill>
                <a:srgbClr val="333399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100000"/>
                </a:lnSpc>
                <a:spcBef>
                  <a:spcPts val="748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20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Stack</a:t>
              </a:r>
              <a:endParaRPr b="0" lang="en-US" sz="20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Stack( capacity )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capacity( ): int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size( ): int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isEmpty( ): boolean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isFull( ): boolean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push( T ): void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pop( ): T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  <a:p>
              <a:pPr>
                <a:lnSpc>
                  <a:spcPct val="100000"/>
                </a:lnSpc>
                <a:spcBef>
                  <a:spcPts val="675"/>
                </a:spcBef>
                <a:tabLst>
                  <a:tab algn="l" pos="0"/>
                  <a:tab algn="l" pos="355320"/>
                  <a:tab algn="l" pos="714240"/>
                  <a:tab algn="l" pos="1072800"/>
                  <a:tab algn="l" pos="1431720"/>
                  <a:tab algn="l" pos="1790640"/>
                  <a:tab algn="l" pos="2149200"/>
                  <a:tab algn="l" pos="2508120"/>
                  <a:tab algn="l" pos="2866680"/>
                  <a:tab algn="l" pos="3225600"/>
                  <a:tab algn="l" pos="3584520"/>
                  <a:tab algn="l" pos="3943080"/>
                  <a:tab algn="l" pos="4302000"/>
                  <a:tab algn="l" pos="4660560"/>
                  <a:tab algn="l" pos="5019480"/>
                  <a:tab algn="l" pos="5378400"/>
                  <a:tab algn="l" pos="5736960"/>
                  <a:tab algn="l" pos="6095880"/>
                  <a:tab algn="l" pos="6454440"/>
                  <a:tab algn="l" pos="6813360"/>
                  <a:tab algn="l" pos="7172280"/>
                  <a:tab algn="l" pos="7173720"/>
                  <a:tab algn="l" pos="7532640"/>
                  <a:tab algn="l" pos="7891200"/>
                  <a:tab algn="l" pos="8250120"/>
                  <a:tab algn="l" pos="8608680"/>
                  <a:tab algn="l" pos="8967600"/>
                  <a:tab algn="l" pos="9326520"/>
                  <a:tab algn="l" pos="9685080"/>
                  <a:tab algn="l" pos="10044000"/>
                  <a:tab algn="l" pos="10402560"/>
                  <a:tab algn="l" pos="10761480"/>
                  <a:tab algn="l" pos="10762920"/>
                </a:tabLst>
              </a:pPr>
              <a:r>
                <a:rPr b="1" lang="en-US" sz="1800" spc="-1" strike="noStrike">
                  <a:solidFill>
                    <a:srgbClr val="000000"/>
                  </a:solidFill>
                  <a:latin typeface="Courier New"/>
                  <a:ea typeface="Courier New"/>
                </a:rPr>
                <a:t>+ peek( ): T</a:t>
              </a:r>
              <a:endParaRPr b="0" lang="en-US" sz="18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  <p:sp>
          <p:nvSpPr>
            <p:cNvPr id="226" name="Line 5"/>
            <p:cNvSpPr/>
            <p:nvPr/>
          </p:nvSpPr>
          <p:spPr>
            <a:xfrm>
              <a:off x="914400" y="3486240"/>
              <a:ext cx="4794120" cy="0"/>
            </a:xfrm>
            <a:prstGeom prst="line">
              <a:avLst/>
            </a:prstGeom>
            <a:ln cap="sq" w="9360">
              <a:solidFill>
                <a:srgbClr val="000000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Stack Tests </a:t>
            </a:r>
            <a:r>
              <a:rPr b="0" lang="en-US" sz="3600" spc="-1" strike="noStrike" u="sng">
                <a:solidFill>
                  <a:srgbClr val="333399"/>
                </a:solidFill>
                <a:uFillTx/>
                <a:latin typeface="Arial"/>
              </a:rPr>
              <a:t>all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 Need a Stack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28" name="TextShape 2"/>
          <p:cNvSpPr txBox="1"/>
          <p:nvPr/>
        </p:nvSpPr>
        <p:spPr>
          <a:xfrm>
            <a:off x="639720" y="1392120"/>
            <a:ext cx="7897680" cy="212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222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</a:t>
            </a:r>
            <a:r>
              <a:rPr b="0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each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creates a new stack.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That's a lot of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duplicate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22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to eliminate duplicate code?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CustomShape 3"/>
          <p:cNvSpPr/>
          <p:nvPr/>
        </p:nvSpPr>
        <p:spPr>
          <a:xfrm>
            <a:off x="382680" y="3081240"/>
            <a:ext cx="8412120" cy="31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_new_stack_is_empty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 = Stack(5)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stack.isEmpty()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test_push_and_pop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 = Stack(5)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stack.push("foo")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self.assertEqual("foo", stack.pop()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stack.isEmpty()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setUp() to create </a:t>
            </a:r>
            <a:r>
              <a:rPr b="0" lang="en-US" sz="3600" spc="-1" strike="noStrike">
                <a:solidFill>
                  <a:srgbClr val="b80047"/>
                </a:solidFill>
                <a:latin typeface="Arial"/>
              </a:rPr>
              <a:t>test fixture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1" name="CustomShape 2"/>
          <p:cNvSpPr/>
          <p:nvPr/>
        </p:nvSpPr>
        <p:spPr>
          <a:xfrm>
            <a:off x="306360" y="1955880"/>
            <a:ext cx="8412120" cy="4494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StackTest(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#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Create a new test fixture before </a:t>
            </a:r>
            <a:r>
              <a:rPr b="1" lang="en-US" sz="2000" spc="-1" strike="noStrike" u="sng">
                <a:solidFill>
                  <a:srgbClr val="008000"/>
                </a:solidFill>
                <a:uFillTx/>
                <a:latin typeface="Courier New"/>
                <a:ea typeface="Arial"/>
              </a:rPr>
              <a:t>each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test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self.capacity = 5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self.stack = Stack(capacity)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_new_stack_is_empty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self.assertTrue( 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stack.isEmpty()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self.assertFalse( 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stack.isFull()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self.assertEqual( 0, self.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stack.size()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CustomShape 3"/>
          <p:cNvSpPr/>
          <p:nvPr/>
        </p:nvSpPr>
        <p:spPr>
          <a:xfrm>
            <a:off x="731880" y="3371760"/>
            <a:ext cx="5851440" cy="109692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3" name="CustomShape 4"/>
          <p:cNvSpPr/>
          <p:nvPr/>
        </p:nvSpPr>
        <p:spPr>
          <a:xfrm>
            <a:off x="365040" y="1204920"/>
            <a:ext cx="832176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setUp() is called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before </a:t>
            </a:r>
            <a:r>
              <a:rPr b="1" lang="en-US" sz="2800" spc="-1" strike="noStrike" u="sng">
                <a:solidFill>
                  <a:srgbClr val="ce181e"/>
                </a:solidFill>
                <a:uFillTx/>
                <a:latin typeface="Arial"/>
              </a:rPr>
              <a:t>each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 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In unit testing, what is </a:t>
            </a:r>
            <a:r>
              <a:rPr b="0" lang="en-US" sz="3600" spc="-1" strike="noStrike">
                <a:solidFill>
                  <a:srgbClr val="333399"/>
                </a:solidFill>
                <a:latin typeface="Courier New"/>
              </a:rPr>
              <a:t>setUp</a:t>
            </a: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() 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5" name="TextShape 2"/>
          <p:cNvSpPr txBox="1"/>
          <p:nvPr/>
        </p:nvSpPr>
        <p:spPr>
          <a:xfrm>
            <a:off x="639720" y="1392120"/>
            <a:ext cx="7897680" cy="49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purpose of setUp?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create a "test fixture" containing objects or whatever your tests need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avoids redundant code in many tests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TestCase invokes setUp before each test.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* "setUp" (or equivalent) is available in Unittest, Pytest, JUnit, and other xUnit frameworks.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clean up after each test 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7" name="TextShape 2"/>
          <p:cNvSpPr txBox="1"/>
          <p:nvPr/>
        </p:nvSpPr>
        <p:spPr>
          <a:xfrm>
            <a:off x="639720" y="1392120"/>
            <a:ext cx="7897680" cy="49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you read test data from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file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should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close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file after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each test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your tests </a:t>
            </a:r>
            <a:r>
              <a:rPr b="0" lang="en-US" sz="2400" spc="-1" strike="noStrike" u="sng">
                <a:solidFill>
                  <a:srgbClr val="000080"/>
                </a:solidFill>
                <a:uFillTx/>
                <a:latin typeface="Arial"/>
              </a:rPr>
              <a:t>write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data to a file.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want to delete the file after each test.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Solution: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  </a:t>
            </a:r>
            <a:r>
              <a:rPr b="0" lang="en-US" sz="2400" spc="-1" strike="noStrike">
                <a:solidFill>
                  <a:srgbClr val="000080"/>
                </a:solidFill>
                <a:latin typeface="Courier New"/>
              </a:rPr>
              <a:t>tearDown(self)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called after each test.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TextShape 1"/>
          <p:cNvSpPr txBox="1"/>
          <p:nvPr/>
        </p:nvSpPr>
        <p:spPr>
          <a:xfrm>
            <a:off x="457200" y="259920"/>
            <a:ext cx="822960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 tearDown() to clean up after 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39" name="CustomShape 2"/>
          <p:cNvSpPr/>
          <p:nvPr/>
        </p:nvSpPr>
        <p:spPr>
          <a:xfrm>
            <a:off x="403200" y="2552760"/>
            <a:ext cx="8412120" cy="38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FileTest(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setUp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open file containing test data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self.file = open("testdata", "r")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tearDown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try: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self.file.close()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except Exception: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38040"/>
                <a:tab algn="l" pos="696600"/>
                <a:tab algn="l" pos="1055520"/>
                <a:tab algn="l" pos="1414440"/>
                <a:tab algn="l" pos="1773000"/>
                <a:tab algn="l" pos="2131920"/>
                <a:tab algn="l" pos="2490480"/>
                <a:tab algn="l" pos="2849400"/>
                <a:tab algn="l" pos="3208320"/>
                <a:tab algn="l" pos="3566880"/>
                <a:tab algn="l" pos="3925800"/>
                <a:tab algn="l" pos="4284360"/>
                <a:tab algn="l" pos="4643280"/>
                <a:tab algn="l" pos="5002200"/>
                <a:tab algn="l" pos="5360760"/>
                <a:tab algn="l" pos="5719680"/>
                <a:tab algn="l" pos="6078240"/>
                <a:tab algn="l" pos="6437160"/>
                <a:tab algn="l" pos="6796080"/>
                <a:tab algn="l" pos="7154640"/>
                <a:tab algn="l" pos="7188120"/>
                <a:tab algn="l" pos="7548480"/>
                <a:tab algn="l" pos="7908840"/>
                <a:tab algn="l" pos="8269200"/>
                <a:tab algn="l" pos="8591400"/>
                <a:tab algn="l" pos="8950320"/>
                <a:tab algn="l" pos="9308880"/>
                <a:tab algn="l" pos="9667800"/>
                <a:tab algn="l" pos="10026360"/>
                <a:tab algn="l" pos="10385280"/>
                <a:tab algn="l" pos="10744200"/>
                <a:tab algn="l" pos="10745640"/>
                <a:tab algn="l" pos="10747080"/>
                <a:tab algn="l" pos="10748880"/>
                <a:tab algn="l" pos="10750320"/>
                <a:tab algn="l" pos="1075212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pass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CustomShape 3"/>
          <p:cNvSpPr/>
          <p:nvPr/>
        </p:nvSpPr>
        <p:spPr>
          <a:xfrm>
            <a:off x="274680" y="5851440"/>
            <a:ext cx="8321760" cy="455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1" name="CustomShape 4"/>
          <p:cNvSpPr/>
          <p:nvPr/>
        </p:nvSpPr>
        <p:spPr>
          <a:xfrm>
            <a:off x="365040" y="1279440"/>
            <a:ext cx="8321760" cy="93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tearDown() is called 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</a:rPr>
              <a:t>after </a:t>
            </a:r>
            <a:r>
              <a:rPr b="0" lang="en-US" sz="2800" spc="-1" strike="noStrike" u="sng">
                <a:solidFill>
                  <a:srgbClr val="dd4814"/>
                </a:solidFill>
                <a:uFillTx/>
                <a:latin typeface="Arial"/>
              </a:rPr>
              <a:t>each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</a:rPr>
              <a:t> test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  Its not usually needed, since setUp will re-initialize a test fixture.</a:t>
            </a: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CustomShape 5"/>
          <p:cNvSpPr/>
          <p:nvPr/>
        </p:nvSpPr>
        <p:spPr>
          <a:xfrm>
            <a:off x="814320" y="4468680"/>
            <a:ext cx="6400800" cy="1895760"/>
          </a:xfrm>
          <a:prstGeom prst="rect">
            <a:avLst/>
          </a:prstGeom>
          <a:noFill/>
          <a:ln w="36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 txBox="1"/>
          <p:nvPr/>
        </p:nvSpPr>
        <p:spPr>
          <a:xfrm>
            <a:off x="611280" y="259920"/>
            <a:ext cx="7897680" cy="841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setUp Done Once Per Run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4" name="TextShape 2"/>
          <p:cNvSpPr txBox="1"/>
          <p:nvPr/>
        </p:nvSpPr>
        <p:spPr>
          <a:xfrm>
            <a:off x="639720" y="1392120"/>
            <a:ext cx="7897680" cy="4989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There is a method you can use to initialize the TestCase class before any tests are run.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is done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only once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and its a class method.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open a database or network connection one time before running any of the tests.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the method?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@classmethod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def </a:t>
            </a:r>
            <a:r>
              <a:rPr b="1" lang="en-US" sz="2400" spc="-1" strike="noStrike">
                <a:solidFill>
                  <a:srgbClr val="000080"/>
                </a:solidFill>
                <a:latin typeface="Courier New"/>
              </a:rPr>
              <a:t>setUpClass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(cls):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perform initialization for this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660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    </a:t>
            </a:r>
            <a:r>
              <a:rPr b="0" lang="en-US" sz="2400" spc="-1" strike="noStrike">
                <a:solidFill>
                  <a:srgbClr val="008000"/>
                </a:solidFill>
                <a:latin typeface="Courier New"/>
              </a:rPr>
              <a:t># test suite.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Doctest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6" name="CustomShape 2"/>
          <p:cNvSpPr/>
          <p:nvPr/>
        </p:nvSpPr>
        <p:spPr>
          <a:xfrm>
            <a:off x="365040" y="2975040"/>
            <a:ext cx="8412120" cy="3129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average(lst):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"""Return the average of a list of numbers.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average([2, 4, 0, 4])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2.5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&gt;&gt;&gt; average([5])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5.0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return sum(lst)/len(lst)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CustomShape 3"/>
          <p:cNvSpPr/>
          <p:nvPr/>
        </p:nvSpPr>
        <p:spPr>
          <a:xfrm>
            <a:off x="365040" y="1279440"/>
            <a:ext cx="822960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Include runnable code inside Python DocStrings.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Provides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</a:rPr>
              <a:t>example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of how to use the code </a:t>
            </a:r>
            <a:br/>
            <a:r>
              <a:rPr b="0" lang="en-US" sz="2600" spc="-1" strike="noStrike" u="sng">
                <a:solidFill>
                  <a:srgbClr val="000000"/>
                </a:solidFill>
                <a:uFillTx/>
                <a:latin typeface="Arial"/>
              </a:rPr>
              <a:t>and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</a:rPr>
              <a:t>executable tests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!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CustomShape 4"/>
          <p:cNvSpPr/>
          <p:nvPr/>
        </p:nvSpPr>
        <p:spPr>
          <a:xfrm>
            <a:off x="731880" y="3932280"/>
            <a:ext cx="5303880" cy="1463760"/>
          </a:xfrm>
          <a:prstGeom prst="rect">
            <a:avLst/>
          </a:prstGeom>
          <a:noFill/>
          <a:ln w="9360">
            <a:solidFill>
              <a:srgbClr val="ff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9" name="CustomShape 5"/>
          <p:cNvSpPr/>
          <p:nvPr/>
        </p:nvSpPr>
        <p:spPr>
          <a:xfrm>
            <a:off x="6126120" y="3932280"/>
            <a:ext cx="2378160" cy="8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doctest comments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Running Doctest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1" name="CustomShape 2"/>
          <p:cNvSpPr/>
          <p:nvPr/>
        </p:nvSpPr>
        <p:spPr>
          <a:xfrm>
            <a:off x="457200" y="4281480"/>
            <a:ext cx="8412120" cy="1081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___name__ == "__main__":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doctest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doctest.testmod(verbose=True)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2" name="CustomShape 3"/>
          <p:cNvSpPr/>
          <p:nvPr/>
        </p:nvSpPr>
        <p:spPr>
          <a:xfrm>
            <a:off x="365040" y="1279440"/>
            <a:ext cx="822960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Run doctest using command line: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Or run doctest in the code: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CustomShape 4"/>
          <p:cNvSpPr/>
          <p:nvPr/>
        </p:nvSpPr>
        <p:spPr>
          <a:xfrm>
            <a:off x="398520" y="3224160"/>
            <a:ext cx="5087880" cy="517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CustomShape 5"/>
          <p:cNvSpPr/>
          <p:nvPr/>
        </p:nvSpPr>
        <p:spPr>
          <a:xfrm>
            <a:off x="457200" y="4086360"/>
            <a:ext cx="8229600" cy="485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5" name="CustomShape 6"/>
          <p:cNvSpPr/>
          <p:nvPr/>
        </p:nvSpPr>
        <p:spPr>
          <a:xfrm>
            <a:off x="457200" y="1865160"/>
            <a:ext cx="8412120" cy="14835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  <a:ea typeface="Arial"/>
              </a:rPr>
              <a:t>python -m doctest -v listutil.py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2 tests in 5 items.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2 passed and 0 failed.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 passed.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TextShape 1"/>
          <p:cNvSpPr txBox="1"/>
          <p:nvPr/>
        </p:nvSpPr>
        <p:spPr>
          <a:xfrm>
            <a:off x="611280" y="259920"/>
            <a:ext cx="7905600" cy="849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Testing is Not So Easy!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7" name="TextShape 2"/>
          <p:cNvSpPr txBox="1"/>
          <p:nvPr/>
        </p:nvSpPr>
        <p:spPr>
          <a:xfrm>
            <a:off x="639360" y="1392120"/>
            <a:ext cx="7905960" cy="49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5000"/>
          </a:bodyPr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These examples are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trivial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 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show the syntax.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Real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tests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are more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thoughtful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and </a:t>
            </a:r>
            <a:r>
              <a:rPr b="0" lang="en-US" sz="2800" spc="-1" strike="noStrike">
                <a:solidFill>
                  <a:srgbClr val="ce181e"/>
                </a:solidFill>
                <a:latin typeface="Arial"/>
              </a:rPr>
              <a:t>demanding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Designing good tests makes you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think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about what the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code </a:t>
            </a:r>
            <a:r>
              <a:rPr b="0" lang="en-US" sz="2800" spc="-1" strike="noStrike" u="sng">
                <a:solidFill>
                  <a:srgbClr val="000080"/>
                </a:solidFill>
                <a:uFillTx/>
                <a:latin typeface="Arial"/>
              </a:rPr>
              <a:t>should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 do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, and what may go wrong.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Good tests are often 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short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... but many of them.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unittest 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365040" y="1316160"/>
            <a:ext cx="8412120" cy="4835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TestBuiltins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"""Test some python built-in methods"""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_len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len("hello"))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(7, len(" el lo "))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(0, len(""))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edge case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_isupper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assertFalse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CustomShape 3"/>
          <p:cNvSpPr/>
          <p:nvPr/>
        </p:nvSpPr>
        <p:spPr>
          <a:xfrm>
            <a:off x="5197320" y="1274760"/>
            <a:ext cx="3216600" cy="3988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1908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class extends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TestCase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Line 4"/>
          <p:cNvSpPr/>
          <p:nvPr/>
        </p:nvSpPr>
        <p:spPr>
          <a:xfrm flipH="1">
            <a:off x="5200560" y="1673280"/>
            <a:ext cx="479520" cy="430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9" name="CustomShape 5"/>
          <p:cNvSpPr/>
          <p:nvPr/>
        </p:nvSpPr>
        <p:spPr>
          <a:xfrm>
            <a:off x="4754520" y="2560680"/>
            <a:ext cx="3932280" cy="822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method name must begin with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test_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0" name="Line 6"/>
          <p:cNvSpPr/>
          <p:nvPr/>
        </p:nvSpPr>
        <p:spPr>
          <a:xfrm flipH="1">
            <a:off x="3736800" y="2925720"/>
            <a:ext cx="1028880" cy="1825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References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59" name="TextShape 2"/>
          <p:cNvSpPr txBox="1"/>
          <p:nvPr/>
        </p:nvSpPr>
        <p:spPr>
          <a:xfrm>
            <a:off x="365040" y="1279440"/>
            <a:ext cx="8778960" cy="5121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Python Official Docs - easy to read, many examples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2520"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200" spc="-1" strike="noStrike">
                <a:solidFill>
                  <a:srgbClr val="000000"/>
                </a:solidFill>
                <a:latin typeface="Courier New"/>
              </a:rPr>
              <a:t>https://docs.python.org/3/library/unittest.html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342720" indent="-311040"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Good article &amp; how to run unit tests in an IDE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2520"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https://realpython.com/python-testing/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2520"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Video shows how to use unittest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2520">
              <a:lnSpc>
                <a:spcPct val="100000"/>
              </a:lnSpc>
              <a:spcBef>
                <a:spcPts val="2835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https://youtu.be/6tNS--WetLI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226800" indent="-182520"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12600"/>
                <a:tab algn="l" pos="371160"/>
                <a:tab algn="l" pos="730080"/>
                <a:tab algn="l" pos="1089000"/>
                <a:tab algn="l" pos="1447560"/>
                <a:tab algn="l" pos="1806480"/>
                <a:tab algn="l" pos="2165040"/>
                <a:tab algn="l" pos="2523960"/>
                <a:tab algn="l" pos="2882880"/>
                <a:tab algn="l" pos="3241440"/>
                <a:tab algn="l" pos="3600360"/>
                <a:tab algn="l" pos="3958920"/>
                <a:tab algn="l" pos="4317840"/>
                <a:tab algn="l" pos="4676760"/>
                <a:tab algn="l" pos="5035320"/>
                <a:tab algn="l" pos="5394240"/>
                <a:tab algn="l" pos="5752800"/>
                <a:tab algn="l" pos="6111720"/>
                <a:tab algn="l" pos="6470640"/>
                <a:tab algn="l" pos="6829200"/>
                <a:tab algn="l" pos="6845040"/>
                <a:tab algn="l" pos="7205400"/>
                <a:tab algn="l" pos="7565760"/>
                <a:tab algn="l" pos="7926120"/>
                <a:tab algn="l" pos="8286480"/>
                <a:tab algn="l" pos="864684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How to Write an "assert"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274680" y="2108160"/>
            <a:ext cx="8412120" cy="3470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_len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"""length of a string is number of chars"""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assertEqual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(5, len("hello"))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test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_isupper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assertTrue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assertFalse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 "ABc".isupper() 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47400"/>
                <a:tab algn="l" pos="706320"/>
                <a:tab algn="l" pos="1064880"/>
                <a:tab algn="l" pos="1423800"/>
                <a:tab algn="l" pos="1782720"/>
                <a:tab algn="l" pos="2141280"/>
                <a:tab algn="l" pos="2500200"/>
                <a:tab algn="l" pos="2858760"/>
                <a:tab algn="l" pos="3217680"/>
                <a:tab algn="l" pos="3576600"/>
                <a:tab algn="l" pos="3935160"/>
                <a:tab algn="l" pos="4294080"/>
                <a:tab algn="l" pos="4652640"/>
                <a:tab algn="l" pos="5011560"/>
                <a:tab algn="l" pos="5370480"/>
                <a:tab algn="l" pos="5729040"/>
                <a:tab algn="l" pos="6087960"/>
                <a:tab algn="l" pos="6446520"/>
                <a:tab algn="l" pos="6805440"/>
                <a:tab algn="l" pos="7164360"/>
                <a:tab algn="l" pos="7197480"/>
                <a:tab algn="l" pos="7557840"/>
                <a:tab algn="l" pos="7918200"/>
                <a:tab algn="l" pos="8278560"/>
                <a:tab algn="l" pos="8600760"/>
                <a:tab algn="l" pos="8959680"/>
                <a:tab algn="l" pos="9318600"/>
                <a:tab algn="l" pos="9677160"/>
                <a:tab algn="l" pos="10036080"/>
                <a:tab algn="l" pos="10394640"/>
                <a:tab algn="l" pos="10753560"/>
                <a:tab algn="l" pos="1075500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CustomShape 3"/>
          <p:cNvSpPr/>
          <p:nvPr/>
        </p:nvSpPr>
        <p:spPr>
          <a:xfrm>
            <a:off x="3200400" y="1371600"/>
            <a:ext cx="2286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expected result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Line 4"/>
          <p:cNvSpPr/>
          <p:nvPr/>
        </p:nvSpPr>
        <p:spPr>
          <a:xfrm>
            <a:off x="4206960" y="1736640"/>
            <a:ext cx="92160" cy="109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5" name="CustomShape 5"/>
          <p:cNvSpPr/>
          <p:nvPr/>
        </p:nvSpPr>
        <p:spPr>
          <a:xfrm>
            <a:off x="5668920" y="1368360"/>
            <a:ext cx="228600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actual result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Line 6"/>
          <p:cNvSpPr/>
          <p:nvPr/>
        </p:nvSpPr>
        <p:spPr>
          <a:xfrm flipH="1">
            <a:off x="5109840" y="1828800"/>
            <a:ext cx="1119240" cy="10969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7" name="CustomShape 7"/>
          <p:cNvSpPr/>
          <p:nvPr/>
        </p:nvSpPr>
        <p:spPr>
          <a:xfrm>
            <a:off x="5578560" y="3475080"/>
            <a:ext cx="2835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should be True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Line 8"/>
          <p:cNvSpPr/>
          <p:nvPr/>
        </p:nvSpPr>
        <p:spPr>
          <a:xfrm flipH="1">
            <a:off x="5567400" y="3932280"/>
            <a:ext cx="844560" cy="3650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9"/>
          <p:cNvSpPr/>
          <p:nvPr/>
        </p:nvSpPr>
        <p:spPr>
          <a:xfrm>
            <a:off x="5211720" y="5757840"/>
            <a:ext cx="2835360" cy="459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 algn="ctr"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should be False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Line 10"/>
          <p:cNvSpPr/>
          <p:nvPr/>
        </p:nvSpPr>
        <p:spPr>
          <a:xfrm flipH="1" flipV="1">
            <a:off x="5200560" y="5108040"/>
            <a:ext cx="571680" cy="75420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41" name="CustomShape 11"/>
          <p:cNvSpPr/>
          <p:nvPr/>
        </p:nvSpPr>
        <p:spPr>
          <a:xfrm>
            <a:off x="182520" y="1125360"/>
            <a:ext cx="2835360" cy="825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11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173720"/>
                <a:tab algn="l" pos="753264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Times New Roman"/>
                <a:ea typeface="Arial"/>
              </a:rPr>
              <a:t>docstring will be shown on test output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Line 12"/>
          <p:cNvSpPr/>
          <p:nvPr/>
        </p:nvSpPr>
        <p:spPr>
          <a:xfrm>
            <a:off x="731880" y="1828800"/>
            <a:ext cx="822240" cy="8222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Run tests from the command line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365040" y="1995480"/>
            <a:ext cx="8412120" cy="4152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test_module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tests/test_module.py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verbose test results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-v test_module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auto-discovery: run all test_*.py files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print help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python -m unittest -h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CustomShape 3"/>
          <p:cNvSpPr/>
          <p:nvPr/>
        </p:nvSpPr>
        <p:spPr>
          <a:xfrm>
            <a:off x="365040" y="1279440"/>
            <a:ext cx="8229600" cy="486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Run all tests or just specific tests.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Shape 1"/>
          <p:cNvSpPr txBox="1"/>
          <p:nvPr/>
        </p:nvSpPr>
        <p:spPr>
          <a:xfrm>
            <a:off x="611280" y="259920"/>
            <a:ext cx="7921440" cy="8650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Ways to Run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306360" y="3097080"/>
            <a:ext cx="8412120" cy="2105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if __name__ == "__main__":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unittest.main()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 or unittest.main(verbose=2)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8" name="CustomShape 3"/>
          <p:cNvSpPr/>
          <p:nvPr/>
        </p:nvSpPr>
        <p:spPr>
          <a:xfrm>
            <a:off x="365040" y="1279440"/>
            <a:ext cx="8229600" cy="1422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Bef>
                <a:spcPts val="57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1. Use your IDE run the tests.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2. Use a test script or </a:t>
            </a:r>
            <a:r>
              <a:rPr b="0" lang="en-US" sz="2600" spc="-1" strike="noStrike">
                <a:solidFill>
                  <a:srgbClr val="000080"/>
                </a:solidFill>
                <a:latin typeface="Arial"/>
              </a:rPr>
              <a:t>build tool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1423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3. Add a "</a:t>
            </a:r>
            <a:r>
              <a:rPr b="0" lang="en-US" sz="2600" spc="-1" strike="noStrike">
                <a:solidFill>
                  <a:srgbClr val="000000"/>
                </a:solidFill>
                <a:latin typeface="Courier New"/>
              </a:rPr>
              <a:t>main</a:t>
            </a:r>
            <a:r>
              <a:rPr b="0" lang="en-US" sz="2600" spc="-1" strike="noStrike">
                <a:solidFill>
                  <a:srgbClr val="000000"/>
                </a:solidFill>
                <a:latin typeface="Arial"/>
              </a:rPr>
              <a:t>" block to your Test file...</a:t>
            </a:r>
            <a:endParaRPr b="0" lang="en-US" sz="26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Try it Yourself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0" name="TextShape 2"/>
          <p:cNvSpPr txBox="1"/>
          <p:nvPr/>
        </p:nvSpPr>
        <p:spPr>
          <a:xfrm>
            <a:off x="639720" y="1391760"/>
            <a:ext cx="79027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Test math.sqrt() and math.pow().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CustomShape 3"/>
          <p:cNvSpPr/>
          <p:nvPr/>
        </p:nvSpPr>
        <p:spPr>
          <a:xfrm>
            <a:off x="365040" y="2108160"/>
            <a:ext cx="8412120" cy="3811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unittest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import math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class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Math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(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unittest.TestCase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test_sqrt(self):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self.assertEqual(5, math.sqrt(25))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self.assertEqual(0, math.sqrt(0))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#edge case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def test_pow(self):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      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#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TODO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Write 1 or 2 tests of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Arial"/>
              </a:rPr>
              <a:t>math.pow(x,n)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extShape 1"/>
          <p:cNvSpPr txBox="1"/>
          <p:nvPr/>
        </p:nvSpPr>
        <p:spPr>
          <a:xfrm>
            <a:off x="610920" y="259920"/>
            <a:ext cx="7902360" cy="846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b">
            <a:noAutofit/>
          </a:bodyPr>
          <a:p>
            <a:pPr algn="ctr"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Run Your Tests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53" name="TextShape 2"/>
          <p:cNvSpPr txBox="1"/>
          <p:nvPr/>
        </p:nvSpPr>
        <p:spPr>
          <a:xfrm>
            <a:off x="639720" y="1391760"/>
            <a:ext cx="7902720" cy="621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7520">
              <a:spcBef>
                <a:spcPts val="1500"/>
              </a:spcBef>
              <a:tabLst>
                <a:tab algn="l" pos="0"/>
                <a:tab algn="l" pos="34128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Run on the command line: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CustomShape 3"/>
          <p:cNvSpPr/>
          <p:nvPr/>
        </p:nvSpPr>
        <p:spPr>
          <a:xfrm>
            <a:off x="365040" y="2108160"/>
            <a:ext cx="8412120" cy="14227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test_math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..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----------------------------------------------------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2 tests in 0.001s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CustomShape 4"/>
          <p:cNvSpPr/>
          <p:nvPr/>
        </p:nvSpPr>
        <p:spPr>
          <a:xfrm>
            <a:off x="639720" y="3840120"/>
            <a:ext cx="7902720" cy="620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17520"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341280"/>
                <a:tab algn="l" pos="698400"/>
                <a:tab algn="l" pos="1056960"/>
                <a:tab algn="l" pos="1415880"/>
                <a:tab algn="l" pos="1774800"/>
                <a:tab algn="l" pos="2133360"/>
                <a:tab algn="l" pos="2492280"/>
                <a:tab algn="l" pos="2850840"/>
                <a:tab algn="l" pos="3209760"/>
                <a:tab algn="l" pos="3568680"/>
                <a:tab algn="l" pos="3927240"/>
                <a:tab algn="l" pos="4286160"/>
                <a:tab algn="l" pos="4644720"/>
                <a:tab algn="l" pos="5003640"/>
                <a:tab algn="l" pos="5362560"/>
                <a:tab algn="l" pos="5721120"/>
                <a:tab algn="l" pos="6080040"/>
                <a:tab algn="l" pos="6438600"/>
                <a:tab algn="l" pos="6797520"/>
                <a:tab algn="l" pos="7156440"/>
                <a:tab algn="l" pos="7515000"/>
                <a:tab algn="l" pos="7565760"/>
                <a:tab algn="l" pos="7891200"/>
                <a:tab algn="l" pos="825012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rial"/>
              </a:rPr>
              <a:t>Run with verbose (-v) output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6" name="CustomShape 5"/>
          <p:cNvSpPr/>
          <p:nvPr/>
        </p:nvSpPr>
        <p:spPr>
          <a:xfrm>
            <a:off x="366840" y="4429080"/>
            <a:ext cx="8412120" cy="1764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cap="sq" w="9360">
            <a:solidFill>
              <a:srgbClr val="333399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spAutoFit/>
          </a:bodyPr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cmd&gt;</a:t>
            </a:r>
            <a:r>
              <a:rPr b="1" lang="en-US" sz="2000" spc="-1" strike="noStrike">
                <a:solidFill>
                  <a:srgbClr val="000080"/>
                </a:solidFill>
                <a:latin typeface="Courier New"/>
                <a:ea typeface="Arial"/>
              </a:rPr>
              <a:t>  python -m unittest -v test_math.py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test_sqrt (test_math.MathTest) ... ok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test_pow 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test_math.MathTest) ... ok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----------------------------------------------------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spcBef>
                <a:spcPts val="286"/>
              </a:spcBef>
              <a:tabLst>
                <a:tab algn="l" pos="0"/>
                <a:tab algn="l" pos="355320"/>
                <a:tab algn="l" pos="714240"/>
                <a:tab algn="l" pos="1072800"/>
                <a:tab algn="l" pos="1431720"/>
                <a:tab algn="l" pos="1790640"/>
                <a:tab algn="l" pos="2149200"/>
                <a:tab algn="l" pos="2508120"/>
                <a:tab algn="l" pos="2866680"/>
                <a:tab algn="l" pos="3225600"/>
                <a:tab algn="l" pos="3584520"/>
                <a:tab algn="l" pos="3943080"/>
                <a:tab algn="l" pos="4302000"/>
                <a:tab algn="l" pos="4660560"/>
                <a:tab algn="l" pos="5019480"/>
                <a:tab algn="l" pos="5378400"/>
                <a:tab algn="l" pos="5736960"/>
                <a:tab algn="l" pos="6095880"/>
                <a:tab algn="l" pos="6454440"/>
                <a:tab algn="l" pos="6813360"/>
                <a:tab algn="l" pos="7172280"/>
                <a:tab algn="l" pos="7205400"/>
                <a:tab algn="l" pos="7565760"/>
                <a:tab algn="l" pos="7926120"/>
                <a:tab algn="l" pos="8286480"/>
                <a:tab algn="l" pos="8608680"/>
                <a:tab algn="l" pos="8967600"/>
                <a:tab algn="l" pos="9326520"/>
                <a:tab algn="l" pos="9685080"/>
                <a:tab algn="l" pos="10044000"/>
                <a:tab algn="l" pos="10402560"/>
                <a:tab algn="l" pos="10761480"/>
                <a:tab algn="l" pos="1076292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Arial"/>
              </a:rPr>
              <a:t>Ran 2 tests in 0.001s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5642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2006-08-07T09:57:57Z</dcterms:created>
  <dc:creator>James Brucker</dc:creator>
  <dc:description/>
  <dc:language>en-US</dc:language>
  <cp:lastModifiedBy/>
  <dcterms:modified xsi:type="dcterms:W3CDTF">2023-10-26T11:28:00Z</dcterms:modified>
  <cp:revision>146</cp:revision>
  <dc:subject/>
  <dc:title>Python Unit Testing</dc:title>
</cp:coreProperties>
</file>