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8.xml.rels" ContentType="application/vnd.openxmlformats-package.relationships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6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1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PlaceHolder 15"/>
          <p:cNvSpPr>
            <a:spLocks noGrp="1"/>
          </p:cNvSpPr>
          <p:nvPr>
            <p:ph type="sldImg"/>
          </p:nvPr>
        </p:nvSpPr>
        <p:spPr>
          <a:xfrm>
            <a:off x="-11798280" y="-11797200"/>
            <a:ext cx="11777760" cy="124714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0" name="PlaceHolder 16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4080" cy="4092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173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5040" cy="12489120"/>
          </a:xfrm>
          <a:prstGeom prst="rect">
            <a:avLst/>
          </a:prstGeom>
        </p:spPr>
      </p:sp>
      <p:sp>
        <p:nvSpPr>
          <p:cNvPr id="187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189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191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5040" cy="12489120"/>
          </a:xfrm>
          <a:prstGeom prst="rect">
            <a:avLst/>
          </a:prstGeom>
        </p:spPr>
      </p:sp>
      <p:sp>
        <p:nvSpPr>
          <p:cNvPr id="193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8280" cy="12492000"/>
          </a:xfrm>
          <a:prstGeom prst="rect">
            <a:avLst/>
          </a:prstGeom>
        </p:spPr>
      </p:sp>
      <p:sp>
        <p:nvSpPr>
          <p:cNvPr id="195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5040" cy="12489120"/>
          </a:xfrm>
          <a:prstGeom prst="rect">
            <a:avLst/>
          </a:prstGeom>
        </p:spPr>
      </p:sp>
      <p:sp>
        <p:nvSpPr>
          <p:cNvPr id="197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5040" cy="12489120"/>
          </a:xfrm>
          <a:prstGeom prst="rect">
            <a:avLst/>
          </a:prstGeom>
        </p:spPr>
      </p:sp>
      <p:sp>
        <p:nvSpPr>
          <p:cNvPr id="199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5040" cy="12489120"/>
          </a:xfrm>
          <a:prstGeom prst="rect">
            <a:avLst/>
          </a:prstGeom>
        </p:spPr>
      </p:sp>
      <p:sp>
        <p:nvSpPr>
          <p:cNvPr id="201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5040" cy="12489120"/>
          </a:xfrm>
          <a:prstGeom prst="rect">
            <a:avLst/>
          </a:prstGeom>
        </p:spPr>
      </p:sp>
      <p:sp>
        <p:nvSpPr>
          <p:cNvPr id="203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175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5040" cy="12489120"/>
          </a:xfrm>
          <a:prstGeom prst="rect">
            <a:avLst/>
          </a:prstGeom>
        </p:spPr>
      </p:sp>
      <p:sp>
        <p:nvSpPr>
          <p:cNvPr id="205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5040" cy="12489120"/>
          </a:xfrm>
          <a:prstGeom prst="rect">
            <a:avLst/>
          </a:prstGeom>
        </p:spPr>
      </p:sp>
      <p:sp>
        <p:nvSpPr>
          <p:cNvPr id="207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5040" cy="12489120"/>
          </a:xfrm>
          <a:prstGeom prst="rect">
            <a:avLst/>
          </a:prstGeom>
        </p:spPr>
      </p:sp>
      <p:sp>
        <p:nvSpPr>
          <p:cNvPr id="209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5040" cy="12489120"/>
          </a:xfrm>
          <a:prstGeom prst="rect">
            <a:avLst/>
          </a:prstGeom>
        </p:spPr>
      </p:sp>
      <p:sp>
        <p:nvSpPr>
          <p:cNvPr id="211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5040" cy="12489120"/>
          </a:xfrm>
          <a:prstGeom prst="rect">
            <a:avLst/>
          </a:prstGeom>
        </p:spPr>
      </p:sp>
      <p:sp>
        <p:nvSpPr>
          <p:cNvPr id="213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8280" cy="12492000"/>
          </a:xfrm>
          <a:prstGeom prst="rect">
            <a:avLst/>
          </a:prstGeom>
        </p:spPr>
      </p:sp>
      <p:sp>
        <p:nvSpPr>
          <p:cNvPr id="215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17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19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8280" cy="12492000"/>
          </a:xfrm>
          <a:prstGeom prst="rect">
            <a:avLst/>
          </a:prstGeom>
        </p:spPr>
      </p:sp>
      <p:sp>
        <p:nvSpPr>
          <p:cNvPr id="177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179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181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183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185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78994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920" y="3691800"/>
            <a:ext cx="78994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10920" y="36918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58760" y="36918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81760" y="13716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952960" y="13716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0920" y="36918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81760" y="36918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5952960" y="36918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10920" y="1371600"/>
            <a:ext cx="7899480" cy="444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78994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99480" cy="390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10920" y="36918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10920" y="1371600"/>
            <a:ext cx="7899480" cy="444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58760" y="36918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10920" y="3691800"/>
            <a:ext cx="78994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78994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10920" y="3691800"/>
            <a:ext cx="78994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10920" y="36918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658760" y="36918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281760" y="13716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952960" y="13716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10920" y="36918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281760" y="36918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5952960" y="3691800"/>
            <a:ext cx="254340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78994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99480" cy="3909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10920" y="36918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58760" y="36918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58760" y="1371600"/>
            <a:ext cx="38548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10920" y="3691800"/>
            <a:ext cx="7899480" cy="21186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89000" y="368280"/>
            <a:ext cx="8204040" cy="1030320"/>
            <a:chOff x="189000" y="368280"/>
            <a:chExt cx="8204040" cy="1030320"/>
          </a:xfrm>
        </p:grpSpPr>
        <p:sp>
          <p:nvSpPr>
            <p:cNvPr id="1" name="CustomShape 2"/>
            <p:cNvSpPr/>
            <p:nvPr/>
          </p:nvSpPr>
          <p:spPr>
            <a:xfrm>
              <a:off x="507960" y="368280"/>
              <a:ext cx="9720" cy="10303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89000" y="1158840"/>
              <a:ext cx="8204040" cy="9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9480" cy="84312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10920" y="1371600"/>
            <a:ext cx="7899480" cy="4441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11280" y="6165360"/>
            <a:ext cx="1882800" cy="435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latin typeface="Times New Roman"/>
                <a:ea typeface="DejaVu Sans"/>
              </a:rPr>
              <a:t>&lt;date/time&gt;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348000" y="6165360"/>
            <a:ext cx="2873520" cy="435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latin typeface="Times New Roman"/>
                <a:ea typeface="DejaVu Sans"/>
              </a:rPr>
              <a:t>&lt;footer&gt;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6804000" y="6165360"/>
            <a:ext cx="1882800" cy="4352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fld id="{6278B744-9EC4-4753-AAAA-84BC8DB34668}" type="slidenum">
              <a:rPr b="0" lang="en-US" sz="2400" spc="-1" strike="noStrike">
                <a:latin typeface="Times New Roman"/>
                <a:ea typeface="DejaVu Sans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2438280"/>
            <a:ext cx="8986680" cy="1030320"/>
            <a:chOff x="0" y="2438280"/>
            <a:chExt cx="8986680" cy="1030320"/>
          </a:xfrm>
        </p:grpSpPr>
        <p:grpSp>
          <p:nvGrpSpPr>
            <p:cNvPr id="45" name="Group 2"/>
            <p:cNvGrpSpPr/>
            <p:nvPr/>
          </p:nvGrpSpPr>
          <p:grpSpPr>
            <a:xfrm>
              <a:off x="290520" y="2546280"/>
              <a:ext cx="689040" cy="452520"/>
              <a:chOff x="290520" y="2546280"/>
              <a:chExt cx="689040" cy="452520"/>
            </a:xfrm>
          </p:grpSpPr>
          <p:sp>
            <p:nvSpPr>
              <p:cNvPr id="46" name="CustomShape 3"/>
              <p:cNvSpPr/>
              <p:nvPr/>
            </p:nvSpPr>
            <p:spPr>
              <a:xfrm>
                <a:off x="290520" y="2546280"/>
                <a:ext cx="415800" cy="45252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" name="CustomShape 4"/>
              <p:cNvSpPr/>
              <p:nvPr/>
            </p:nvSpPr>
            <p:spPr>
              <a:xfrm>
                <a:off x="673200" y="2546280"/>
                <a:ext cx="306360" cy="4525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" name="Group 5"/>
            <p:cNvGrpSpPr/>
            <p:nvPr/>
          </p:nvGrpSpPr>
          <p:grpSpPr>
            <a:xfrm>
              <a:off x="414360" y="2968560"/>
              <a:ext cx="715680" cy="452520"/>
              <a:chOff x="414360" y="2968560"/>
              <a:chExt cx="715680" cy="452520"/>
            </a:xfrm>
          </p:grpSpPr>
          <p:sp>
            <p:nvSpPr>
              <p:cNvPr id="49" name="CustomShape 6"/>
              <p:cNvSpPr/>
              <p:nvPr/>
            </p:nvSpPr>
            <p:spPr>
              <a:xfrm>
                <a:off x="414360" y="2968560"/>
                <a:ext cx="421560" cy="45252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CustomShape 7"/>
              <p:cNvSpPr/>
              <p:nvPr/>
            </p:nvSpPr>
            <p:spPr>
              <a:xfrm>
                <a:off x="783360" y="2968560"/>
                <a:ext cx="346680" cy="4525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" name="CustomShape 8"/>
            <p:cNvSpPr/>
            <p:nvPr/>
          </p:nvSpPr>
          <p:spPr>
            <a:xfrm>
              <a:off x="0" y="2895480"/>
              <a:ext cx="538200" cy="4003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9"/>
            <p:cNvSpPr/>
            <p:nvPr/>
          </p:nvSpPr>
          <p:spPr>
            <a:xfrm>
              <a:off x="635040" y="2438280"/>
              <a:ext cx="9360" cy="10303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10"/>
            <p:cNvSpPr/>
            <p:nvPr/>
          </p:nvSpPr>
          <p:spPr>
            <a:xfrm flipV="1">
              <a:off x="316080" y="3260520"/>
              <a:ext cx="8670600" cy="331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" name="PlaceHolder 11"/>
          <p:cNvSpPr>
            <a:spLocks noGrp="1"/>
          </p:cNvSpPr>
          <p:nvPr>
            <p:ph type="title"/>
          </p:nvPr>
        </p:nvSpPr>
        <p:spPr>
          <a:xfrm>
            <a:off x="990720" y="1676160"/>
            <a:ext cx="7750080" cy="14396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5" name="PlaceHolder 12"/>
          <p:cNvSpPr>
            <a:spLocks noGrp="1"/>
          </p:cNvSpPr>
          <p:nvPr>
            <p:ph type="dt"/>
          </p:nvPr>
        </p:nvSpPr>
        <p:spPr>
          <a:xfrm>
            <a:off x="990720" y="6248520"/>
            <a:ext cx="1882800" cy="434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6" name="PlaceHolder 13"/>
          <p:cNvSpPr>
            <a:spLocks noGrp="1"/>
          </p:cNvSpPr>
          <p:nvPr>
            <p:ph type="ftr"/>
          </p:nvPr>
        </p:nvSpPr>
        <p:spPr>
          <a:xfrm>
            <a:off x="3429000" y="6248520"/>
            <a:ext cx="2873520" cy="434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" name="PlaceHolder 14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882800" cy="434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fld id="{F8075B05-2311-408E-8F0C-489BFCDBA6D1}" type="slidenum"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8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598"/>
              </a:spcBef>
              <a:tabLst>
                <a:tab algn="l" pos="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990720" y="1676160"/>
            <a:ext cx="716256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Refactoring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Introduction,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Guidelines for How To,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ISP Refactoring Assignments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10920" y="259920"/>
            <a:ext cx="791028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First Example: Pizza Shop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10920" y="1371240"/>
            <a:ext cx="7910280" cy="48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3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Github Classroom: Pizzashop assignment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Instructions and explanation are in project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README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Purpose: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Shows several common refactorings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Practice using IDE refactoring functions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...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and experience their limitations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Before refactoring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10920" y="1371600"/>
            <a:ext cx="7916760" cy="51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You must have working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tests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Verify the code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passes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all tests.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Tests must </a:t>
            </a:r>
            <a:r>
              <a:rPr b="0" i="1" lang="en-US" sz="2800" spc="-1" strike="noStrike" u="sng">
                <a:solidFill>
                  <a:srgbClr val="000080"/>
                </a:solidFill>
                <a:uFillTx/>
                <a:latin typeface="Arial"/>
              </a:rPr>
              <a:t>cover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 the code you plan to refactor.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...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 a code coverage tool to check this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Guidelines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11280" y="155412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423720" indent="-42372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23720"/>
                <a:tab algn="l" pos="438120"/>
                <a:tab algn="l" pos="796680"/>
                <a:tab algn="l" pos="1155600"/>
                <a:tab algn="l" pos="1514160"/>
                <a:tab algn="l" pos="1873080"/>
                <a:tab algn="l" pos="2232000"/>
                <a:tab algn="l" pos="2590560"/>
                <a:tab algn="l" pos="2949480"/>
                <a:tab algn="l" pos="3308040"/>
                <a:tab algn="l" pos="3666960"/>
                <a:tab algn="l" pos="4025880"/>
                <a:tab algn="l" pos="4384440"/>
                <a:tab algn="l" pos="4743360"/>
                <a:tab algn="l" pos="5101920"/>
                <a:tab algn="l" pos="5460840"/>
                <a:tab algn="l" pos="5819760"/>
                <a:tab algn="l" pos="6178320"/>
                <a:tab algn="l" pos="6537240"/>
                <a:tab algn="l" pos="6895800"/>
                <a:tab algn="l" pos="725472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Write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good tests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first.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23720" indent="-42372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23720"/>
                <a:tab algn="l" pos="438120"/>
                <a:tab algn="l" pos="796680"/>
                <a:tab algn="l" pos="1155600"/>
                <a:tab algn="l" pos="1514160"/>
                <a:tab algn="l" pos="1873080"/>
                <a:tab algn="l" pos="2232000"/>
                <a:tab algn="l" pos="2590560"/>
                <a:tab algn="l" pos="2949480"/>
                <a:tab algn="l" pos="3308040"/>
                <a:tab algn="l" pos="3666960"/>
                <a:tab algn="l" pos="4025880"/>
                <a:tab algn="l" pos="4384440"/>
                <a:tab algn="l" pos="4743360"/>
                <a:tab algn="l" pos="5101920"/>
                <a:tab algn="l" pos="5460840"/>
                <a:tab algn="l" pos="5819760"/>
                <a:tab algn="l" pos="6178320"/>
                <a:tab algn="l" pos="6537240"/>
                <a:tab algn="l" pos="6895800"/>
                <a:tab algn="l" pos="725472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Code should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pass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all tests.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23720" indent="-42372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23720"/>
                <a:tab algn="l" pos="438120"/>
                <a:tab algn="l" pos="796680"/>
                <a:tab algn="l" pos="1155600"/>
                <a:tab algn="l" pos="1514160"/>
                <a:tab algn="l" pos="1873080"/>
                <a:tab algn="l" pos="2232000"/>
                <a:tab algn="l" pos="2590560"/>
                <a:tab algn="l" pos="2949480"/>
                <a:tab algn="l" pos="3308040"/>
                <a:tab algn="l" pos="3666960"/>
                <a:tab algn="l" pos="4025880"/>
                <a:tab algn="l" pos="4384440"/>
                <a:tab algn="l" pos="4743360"/>
                <a:tab algn="l" pos="5101920"/>
                <a:tab algn="l" pos="5460840"/>
                <a:tab algn="l" pos="5819760"/>
                <a:tab algn="l" pos="6178320"/>
                <a:tab algn="l" pos="6537240"/>
                <a:tab algn="l" pos="6895800"/>
                <a:tab algn="l" pos="725472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Refactor in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small steps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run the tests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after each change.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23720" indent="-42372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23720"/>
                <a:tab algn="l" pos="438120"/>
                <a:tab algn="l" pos="796680"/>
                <a:tab algn="l" pos="1155600"/>
                <a:tab algn="l" pos="1514160"/>
                <a:tab algn="l" pos="1873080"/>
                <a:tab algn="l" pos="2232000"/>
                <a:tab algn="l" pos="2590560"/>
                <a:tab algn="l" pos="2949480"/>
                <a:tab algn="l" pos="3308040"/>
                <a:tab algn="l" pos="3666960"/>
                <a:tab algn="l" pos="4025880"/>
                <a:tab algn="l" pos="4384440"/>
                <a:tab algn="l" pos="4743360"/>
                <a:tab algn="l" pos="5101920"/>
                <a:tab algn="l" pos="5460840"/>
                <a:tab algn="l" pos="5819760"/>
                <a:tab algn="l" pos="6178320"/>
                <a:tab algn="l" pos="6537240"/>
                <a:tab algn="l" pos="6895800"/>
                <a:tab algn="l" pos="725472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Don't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add functionality while refactoring.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23720" indent="-42372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23720"/>
                <a:tab algn="l" pos="438120"/>
                <a:tab algn="l" pos="796680"/>
                <a:tab algn="l" pos="1155600"/>
                <a:tab algn="l" pos="1514160"/>
                <a:tab algn="l" pos="1873080"/>
                <a:tab algn="l" pos="2232000"/>
                <a:tab algn="l" pos="2590560"/>
                <a:tab algn="l" pos="2949480"/>
                <a:tab algn="l" pos="3308040"/>
                <a:tab algn="l" pos="3666960"/>
                <a:tab algn="l" pos="4025880"/>
                <a:tab algn="l" pos="4384440"/>
                <a:tab algn="l" pos="4743360"/>
                <a:tab algn="l" pos="5101920"/>
                <a:tab algn="l" pos="5460840"/>
                <a:tab algn="l" pos="5819760"/>
                <a:tab algn="l" pos="6178320"/>
                <a:tab algn="l" pos="6537240"/>
                <a:tab algn="l" pos="6895800"/>
                <a:tab algn="l" pos="725472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Don't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refactor while adding functionality.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23720" indent="-42372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23720"/>
                <a:tab algn="l" pos="438120"/>
                <a:tab algn="l" pos="796680"/>
                <a:tab algn="l" pos="1155600"/>
                <a:tab algn="l" pos="1514160"/>
                <a:tab algn="l" pos="1873080"/>
                <a:tab algn="l" pos="2232000"/>
                <a:tab algn="l" pos="2590560"/>
                <a:tab algn="l" pos="2949480"/>
                <a:tab algn="l" pos="3308040"/>
                <a:tab algn="l" pos="3666960"/>
                <a:tab algn="l" pos="4025880"/>
                <a:tab algn="l" pos="4384440"/>
                <a:tab algn="l" pos="4743360"/>
                <a:tab algn="l" pos="5101920"/>
                <a:tab algn="l" pos="5460840"/>
                <a:tab algn="l" pos="5819760"/>
                <a:tab algn="l" pos="6178320"/>
                <a:tab algn="l" pos="6537240"/>
                <a:tab algn="l" pos="6895800"/>
                <a:tab algn="l" pos="725472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Assignment: Movie Rental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11280" y="1371600"/>
            <a:ext cx="7921440" cy="50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From chapter 1 of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Refactoring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(Fowler).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A store rents movies to customers.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The rental charge depends on how long customer borrows the movie and the type of movie.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New Release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: $3 per day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Children's Movie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: $1.5 for 3 days + $1.5/day after day 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Normal Movie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: $2 for 2 days + $1.5/day after day 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The application should print a statement to standard out.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5360" indent="-204840"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Frequent Renter Points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10920" y="1371240"/>
            <a:ext cx="7916760" cy="445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Customer earns 1 frequent renter points per rental for ordinary and children's movies.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For new releases, customer gets 1 point for each day of rental.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Movie Rental Domain Model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220760" y="2378160"/>
            <a:ext cx="6826320" cy="22050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Get Familiar with the Code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10920" y="1371600"/>
            <a:ext cx="7916760" cy="51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Review the domain code.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https://github.com/jbrucker/movierental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part looks like it could be designed or implemented better?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First refactoring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10920" y="1371600"/>
            <a:ext cx="7916760" cy="51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Customer.statement() is long and complex.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Create a separate method for the block of code that computes rental charge.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63520" indent="-48888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are parameters for this method?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63520" indent="-48888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does it return?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Run the tests.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Guidelines: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2880" indent="-54288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find all variables used in the block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2880" indent="-54288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variable is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not changed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pass it as a parameter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2880" indent="-54288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variable is changed, is it the result to return?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2880" indent="-54288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avoid too many parameters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Extract Method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10920" y="1371240"/>
            <a:ext cx="7916760" cy="445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Motivation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extract a block of code as a method when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a) method is too long and complex,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b) code or logic is duplicated,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c) want to test the block of code separately.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Mechanics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see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Refactoring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book, p. 90.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6820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Eclipse does this quite well.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6820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Eclipse to correctly identify the return value, you need to include assignment of the result as part of block of code you select.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Second Refactoring: Move Method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10920" y="1371240"/>
            <a:ext cx="7916760" cy="445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The amountForRental( ) method uses data about the rental, but no data about the customer.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Its not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really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customer's responsibility to know how to compute rental charges.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These are signs that amountForRental() is in the wrong class.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Move it to the Rental class.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Run the tests.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is Refactoring?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611280" y="1371600"/>
            <a:ext cx="7921440" cy="50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Change the internal structure of code without changing its external behavior.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Refactoring as a Discipline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series of (usually) small changes that preserve external functionality.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Based on an objective set of goals or criteria.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3560" indent="-204840"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3560" indent="-204840"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3560" indent="-204840"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3560" indent="-204840"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Move Method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10920" y="1371600"/>
            <a:ext cx="7916760" cy="51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4000"/>
          </a:bodyPr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Motivation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move a method to another class when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a) method is primarily used by another class, or several other classes,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b) method uses data from another object, not this object,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c) want to simplify a class that is doing too much.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(b) is also known as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Information Expert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principle.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Mechanics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see Refactoring book, p. 116.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Fowler suggests first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copying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method to another class, editing as needed, change name to suit the new context, and change references to the new method.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Then,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when code is working, delete the original method.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3rd Refactor: Query Method 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10920" y="1371240"/>
            <a:ext cx="7916760" cy="445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total charge is being summed in a loop.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Fowler recommends simplifying code by replacing this with a "query method" that computes the total charge.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Catalog: "Replace Temp with Query"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10920" y="95040"/>
            <a:ext cx="7916760" cy="119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4th: Replace Conditional Logic with Polymorphism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10920" y="1371240"/>
            <a:ext cx="7916760" cy="445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switch( getMove().getPriceCode() ) {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case Movie.REGULAR: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.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break;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case Movie.NEW_RELEASE: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.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break;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case Movie.CHILDRENS: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.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10920" y="95040"/>
            <a:ext cx="7916760" cy="119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Replace Conditional with Polymorphism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610920" y="1371240"/>
            <a:ext cx="7916760" cy="49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Move getRentalCharge() to Movie.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1423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Since rental charge depends on Movie type, you might think to create subclasses: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ChildrensMovie    NewReleaseMovie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but this is a bad idea.  (Why?)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1423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Instead, apply the State (or Strategy) Pattern.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a) define an interface for Pricing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b) write specific instances for each type of movie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c) delegate to Pricing object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5th: Replace simple type with object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10920" y="1371240"/>
            <a:ext cx="7916760" cy="445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Movie, what are those NEW_RELEASE, CHILDRENS, and NORMAL constants for?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They are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markers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but they don't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do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anything.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about making them objects from a class or enumeration?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Catalog of Refactorings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11280" y="1371600"/>
            <a:ext cx="7920000" cy="49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220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Refactoring book contains a catalog of refactorings. They are presented in a format like this: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Extract Method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Summary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create a method from a block of code...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Motivation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000" indent="-178740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Mechanics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replace block of code with call to a method. Variables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used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the block but not changed may become parameters, . .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Example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610920" y="259920"/>
            <a:ext cx="791028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Different Levels of Refactoring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610920" y="1371600"/>
            <a:ext cx="7910280" cy="50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192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From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Code Complete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Ch 24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Data Level Refactoring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Replace magic number/strings with named constants.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Statement Level Refactoring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Introduce explanatory variable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Routine Level Refactoring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Extract a method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10920" y="259920"/>
            <a:ext cx="791028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Different Levels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610920" y="1371600"/>
            <a:ext cx="7910280" cy="50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Class Implementation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Refactoring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Move common code into a superclass or delegate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5.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Class Interface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Refactoring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Move a method from one class to another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6.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System Level Refactoring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Provide Factory class instead of constructors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Learn Refactoring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6840" y="1371240"/>
            <a:ext cx="8196120" cy="521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refactoring.guru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- everything under "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Refactoring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" is useful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2837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http://www.math.uaa.alaska.edu/~afkjm/csce401/handouts/refactoring.pdf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Resources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6840" y="1371240"/>
            <a:ext cx="8196120" cy="521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2837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Refactoring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by Martin Fowler (1999) and (2008).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65200" indent="-55080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first 3 chapters are example and basics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65200" indent="-55080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rest of book is patterns and special situations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65200" indent="-550800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https://refactoring.com  patterns from the book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2837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Refactoring to Patterns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by Kerievsky (2004)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73120" indent="-558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very short catalog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Code Complete 2E, Ch. 24: Refactoring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73120" indent="-558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good explanation of why and what to look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73120" indent="-558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checklist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Reasons to Refactor,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Summary of Refactorings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663680" y="731520"/>
            <a:ext cx="1297440" cy="16963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Purpose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11280" y="1371600"/>
            <a:ext cx="7920000" cy="51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220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The purpose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6496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make software easier to understand or maintain.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2837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In contrast to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6800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performance optimization doesn't change observable behavior (except for speed) but isn't refactoring.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10920" y="259920"/>
            <a:ext cx="791028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Refactoring Example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11280" y="1371600"/>
            <a:ext cx="8075520" cy="512136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txBody>
          <a:bodyPr lIns="90000" rIns="90000" tIns="46800" bIns="46800">
            <a:normAutofit fontScale="75000"/>
          </a:bodyPr>
          <a:p>
            <a:pPr marL="342720" indent="-33192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class Auction: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 __init__(self, description):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self.name =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description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self.bids = {"no bids": 0}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self.active = False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 bid( self, bidder, amount 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2400" spc="-1" strike="noStrike">
                <a:solidFill>
                  <a:srgbClr val="008000"/>
                </a:solidFill>
                <a:latin typeface="Arial"/>
              </a:rPr>
              <a:t>"""accept a bid if amount is greater than the best bid so far"""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self.active and amount &gt; self.best_bid():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self.bids[bidder] = amount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 best_bid(self):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return max(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self.bids.values()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211720" y="2452680"/>
            <a:ext cx="292572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Change this implementation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Line 4"/>
          <p:cNvSpPr/>
          <p:nvPr/>
        </p:nvSpPr>
        <p:spPr>
          <a:xfrm flipH="1">
            <a:off x="4384800" y="2727360"/>
            <a:ext cx="83160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10920" y="259920"/>
            <a:ext cx="7910280" cy="85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Same Behavior, Different Code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10920" y="1371600"/>
            <a:ext cx="7910280" cy="512136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txBody>
          <a:bodyPr lIns="90000" rIns="90000" tIns="46800" bIns="46800">
            <a:normAutofit fontScale="94000"/>
          </a:bodyPr>
          <a:p>
            <a:pPr marL="342720" indent="-33192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class Auction: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 __init__(self, description):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self.name =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description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self.max_bid = 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self.active = False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 bid( self, bidder, amount 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self.active and amount &gt;=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self.max_bid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(self.max_bid, self.bidder) = (amount, bidder)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 best_bid( self 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19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return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self.max_bid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Why Refactor?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11280" y="1371600"/>
            <a:ext cx="7921440" cy="50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Design changes during development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Your First Code isn't always Your Best Code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3560" indent="-204840"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3560" indent="-204840"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3560" indent="-204840"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3560" indent="-204840"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Software Evolves over Time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11280" y="1371600"/>
            <a:ext cx="7921440" cy="51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process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Iterative &amp; Incremental Development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23640" indent="-318960"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changing requirements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customer may change or clarify requirements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23640" indent="-318960"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discover a better solution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developers find a better design or better way to implement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23640" indent="-318960"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changing technology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newer, better libraries and frameworks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need to be able to adapt &amp; improve code.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Continuous Improvement</a:t>
            </a:r>
            <a:endParaRPr b="0" i="1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11280" y="1371600"/>
            <a:ext cx="7921440" cy="50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Authors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review and rewrite manuscripts.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923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Composers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rewrite songs and musicals many, many times before public performance.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923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Engineers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prototype, analyze, and improve the design of products.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923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What about computer software?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5360" indent="-20484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Refactoring: Signs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31880" y="1279080"/>
            <a:ext cx="7921440" cy="530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04480" indent="-20448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04480"/>
                <a:tab algn="l" pos="218880"/>
                <a:tab algn="l" pos="577800"/>
                <a:tab algn="l" pos="936360"/>
                <a:tab algn="l" pos="1295280"/>
                <a:tab algn="l" pos="1653840"/>
                <a:tab algn="l" pos="2012760"/>
                <a:tab algn="l" pos="2371680"/>
                <a:tab algn="l" pos="2730240"/>
                <a:tab algn="l" pos="3089160"/>
                <a:tab algn="l" pos="3447720"/>
                <a:tab algn="l" pos="3806640"/>
                <a:tab algn="l" pos="4165560"/>
                <a:tab algn="l" pos="4524120"/>
                <a:tab algn="l" pos="4883040"/>
                <a:tab algn="l" pos="5241600"/>
                <a:tab algn="l" pos="5600520"/>
                <a:tab algn="l" pos="5959440"/>
                <a:tab algn="l" pos="6318000"/>
                <a:tab algn="l" pos="6676920"/>
                <a:tab algn="l" pos="70354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Duplicate code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04480" indent="-20448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04480"/>
                <a:tab algn="l" pos="218880"/>
                <a:tab algn="l" pos="577800"/>
                <a:tab algn="l" pos="936360"/>
                <a:tab algn="l" pos="1295280"/>
                <a:tab algn="l" pos="1653840"/>
                <a:tab algn="l" pos="2012760"/>
                <a:tab algn="l" pos="2371680"/>
                <a:tab algn="l" pos="2730240"/>
                <a:tab algn="l" pos="3089160"/>
                <a:tab algn="l" pos="3447720"/>
                <a:tab algn="l" pos="3806640"/>
                <a:tab algn="l" pos="4165560"/>
                <a:tab algn="l" pos="4524120"/>
                <a:tab algn="l" pos="4883040"/>
                <a:tab algn="l" pos="5241600"/>
                <a:tab algn="l" pos="5600520"/>
                <a:tab algn="l" pos="5959440"/>
                <a:tab algn="l" pos="6318000"/>
                <a:tab algn="l" pos="6676920"/>
                <a:tab algn="l" pos="70354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Long methods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04480" indent="-20448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04480"/>
                <a:tab algn="l" pos="218880"/>
                <a:tab algn="l" pos="577800"/>
                <a:tab algn="l" pos="936360"/>
                <a:tab algn="l" pos="1295280"/>
                <a:tab algn="l" pos="1653840"/>
                <a:tab algn="l" pos="2012760"/>
                <a:tab algn="l" pos="2371680"/>
                <a:tab algn="l" pos="2730240"/>
                <a:tab algn="l" pos="3089160"/>
                <a:tab algn="l" pos="3447720"/>
                <a:tab algn="l" pos="3806640"/>
                <a:tab algn="l" pos="4165560"/>
                <a:tab algn="l" pos="4524120"/>
                <a:tab algn="l" pos="4883040"/>
                <a:tab algn="l" pos="5241600"/>
                <a:tab algn="l" pos="5600520"/>
                <a:tab algn="l" pos="5959440"/>
                <a:tab algn="l" pos="6318000"/>
                <a:tab algn="l" pos="6676920"/>
                <a:tab algn="l" pos="70354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One class doing many things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04480" indent="-20448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04480"/>
                <a:tab algn="l" pos="218880"/>
                <a:tab algn="l" pos="577800"/>
                <a:tab algn="l" pos="936360"/>
                <a:tab algn="l" pos="1295280"/>
                <a:tab algn="l" pos="1653840"/>
                <a:tab algn="l" pos="2012760"/>
                <a:tab algn="l" pos="2371680"/>
                <a:tab algn="l" pos="2730240"/>
                <a:tab algn="l" pos="3089160"/>
                <a:tab algn="l" pos="3447720"/>
                <a:tab algn="l" pos="3806640"/>
                <a:tab algn="l" pos="4165560"/>
                <a:tab algn="l" pos="4524120"/>
                <a:tab algn="l" pos="4883040"/>
                <a:tab algn="l" pos="5241600"/>
                <a:tab algn="l" pos="5600520"/>
                <a:tab algn="l" pos="5959440"/>
                <a:tab algn="l" pos="6318000"/>
                <a:tab algn="l" pos="6676920"/>
                <a:tab algn="l" pos="70354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Change causes ripple effects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when you change something in one class you have to make several changes elsewhere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04480" indent="-20448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04480"/>
                <a:tab algn="l" pos="218880"/>
                <a:tab algn="l" pos="577800"/>
                <a:tab algn="l" pos="936360"/>
                <a:tab algn="l" pos="1295280"/>
                <a:tab algn="l" pos="1653840"/>
                <a:tab algn="l" pos="2012760"/>
                <a:tab algn="l" pos="2371680"/>
                <a:tab algn="l" pos="2730240"/>
                <a:tab algn="l" pos="3089160"/>
                <a:tab algn="l" pos="3447720"/>
                <a:tab algn="l" pos="3806640"/>
                <a:tab algn="l" pos="4165560"/>
                <a:tab algn="l" pos="4524120"/>
                <a:tab algn="l" pos="4883040"/>
                <a:tab algn="l" pos="5241600"/>
                <a:tab algn="l" pos="5600520"/>
                <a:tab algn="l" pos="5959440"/>
                <a:tab algn="l" pos="6318000"/>
                <a:tab algn="l" pos="6676920"/>
                <a:tab algn="l" pos="70354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Violations of OO design principles, like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SRP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Information Expert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or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Separation of Concerns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04480" indent="-20448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04480"/>
                <a:tab algn="l" pos="218880"/>
                <a:tab algn="l" pos="577800"/>
                <a:tab algn="l" pos="936360"/>
                <a:tab algn="l" pos="1295280"/>
                <a:tab algn="l" pos="1653840"/>
                <a:tab algn="l" pos="2012760"/>
                <a:tab algn="l" pos="2371680"/>
                <a:tab algn="l" pos="2730240"/>
                <a:tab algn="l" pos="3089160"/>
                <a:tab algn="l" pos="3447720"/>
                <a:tab algn="l" pos="3806640"/>
                <a:tab algn="l" pos="4165560"/>
                <a:tab algn="l" pos="4524120"/>
                <a:tab algn="l" pos="4883040"/>
                <a:tab algn="l" pos="5241600"/>
                <a:tab algn="l" pos="5600520"/>
                <a:tab algn="l" pos="5959440"/>
                <a:tab algn="l" pos="6318000"/>
                <a:tab algn="l" pos="6676920"/>
                <a:tab algn="l" pos="70354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Code is Hard to Understand or Modify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2008-01-22T09:07:47Z</dcterms:created>
  <dc:creator>James Brucker</dc:creator>
  <dc:description/>
  <dc:language>en-US</dc:language>
  <cp:lastModifiedBy/>
  <dcterms:modified xsi:type="dcterms:W3CDTF">2023-10-14T12:44:25Z</dcterms:modified>
  <cp:revision>23</cp:revision>
  <dc:subject/>
  <dc:title>Intro to Refactoring</dc:title>
</cp:coreProperties>
</file>