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7.xml.rels" ContentType="application/vnd.openxmlformats-package.relationships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D28F06C-E231-4285-B8BF-1DC74EA27DF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55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6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0000" cy="12483720"/>
          </a:xfrm>
          <a:prstGeom prst="rect">
            <a:avLst/>
          </a:prstGeom>
        </p:spPr>
      </p:sp>
      <p:sp>
        <p:nvSpPr>
          <p:cNvPr id="163" name="CustomShape 2"/>
          <p:cNvSpPr/>
          <p:nvPr/>
        </p:nvSpPr>
        <p:spPr>
          <a:xfrm>
            <a:off x="685800" y="4343400"/>
            <a:ext cx="5476680" cy="41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0000" cy="12483720"/>
          </a:xfrm>
          <a:prstGeom prst="rect">
            <a:avLst/>
          </a:prstGeom>
        </p:spPr>
      </p:sp>
      <p:sp>
        <p:nvSpPr>
          <p:cNvPr id="165" name="CustomShape 2"/>
          <p:cNvSpPr/>
          <p:nvPr/>
        </p:nvSpPr>
        <p:spPr>
          <a:xfrm>
            <a:off x="685800" y="4343400"/>
            <a:ext cx="5476680" cy="4105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6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6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7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6760" cy="12480840"/>
          </a:xfrm>
          <a:prstGeom prst="rect">
            <a:avLst/>
          </a:prstGeom>
        </p:spPr>
      </p:sp>
      <p:sp>
        <p:nvSpPr>
          <p:cNvPr id="173" name="CustomShape 2"/>
          <p:cNvSpPr/>
          <p:nvPr/>
        </p:nvSpPr>
        <p:spPr>
          <a:xfrm>
            <a:off x="685800" y="4343400"/>
            <a:ext cx="5473440" cy="41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6760" cy="12480840"/>
          </a:xfrm>
          <a:prstGeom prst="rect">
            <a:avLst/>
          </a:prstGeom>
        </p:spPr>
      </p:sp>
      <p:sp>
        <p:nvSpPr>
          <p:cNvPr id="175" name="CustomShape 2"/>
          <p:cNvSpPr/>
          <p:nvPr/>
        </p:nvSpPr>
        <p:spPr>
          <a:xfrm>
            <a:off x="685800" y="4343400"/>
            <a:ext cx="5473440" cy="41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6760" cy="12480840"/>
          </a:xfrm>
          <a:prstGeom prst="rect">
            <a:avLst/>
          </a:prstGeom>
        </p:spPr>
      </p:sp>
      <p:sp>
        <p:nvSpPr>
          <p:cNvPr id="177" name="CustomShape 2"/>
          <p:cNvSpPr/>
          <p:nvPr/>
        </p:nvSpPr>
        <p:spPr>
          <a:xfrm>
            <a:off x="685800" y="4343400"/>
            <a:ext cx="5473440" cy="410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5320" cy="12479040"/>
          </a:xfrm>
          <a:prstGeom prst="rect">
            <a:avLst/>
          </a:prstGeom>
        </p:spPr>
      </p:sp>
      <p:sp>
        <p:nvSpPr>
          <p:cNvPr id="179" name="CustomShape 2"/>
          <p:cNvSpPr/>
          <p:nvPr/>
        </p:nvSpPr>
        <p:spPr>
          <a:xfrm>
            <a:off x="685800" y="4343400"/>
            <a:ext cx="54716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5320" cy="12479040"/>
          </a:xfrm>
          <a:prstGeom prst="rect">
            <a:avLst/>
          </a:prstGeom>
        </p:spPr>
      </p:sp>
      <p:sp>
        <p:nvSpPr>
          <p:cNvPr id="181" name="CustomShape 2"/>
          <p:cNvSpPr/>
          <p:nvPr/>
        </p:nvSpPr>
        <p:spPr>
          <a:xfrm>
            <a:off x="685800" y="4343400"/>
            <a:ext cx="54716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5320" cy="12479040"/>
          </a:xfrm>
          <a:prstGeom prst="rect">
            <a:avLst/>
          </a:prstGeom>
        </p:spPr>
      </p:sp>
      <p:sp>
        <p:nvSpPr>
          <p:cNvPr id="183" name="CustomShape 2"/>
          <p:cNvSpPr/>
          <p:nvPr/>
        </p:nvSpPr>
        <p:spPr>
          <a:xfrm>
            <a:off x="685800" y="4343400"/>
            <a:ext cx="54716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5320" cy="12479040"/>
          </a:xfrm>
          <a:prstGeom prst="rect">
            <a:avLst/>
          </a:prstGeom>
        </p:spPr>
      </p:sp>
      <p:sp>
        <p:nvSpPr>
          <p:cNvPr id="185" name="CustomShape 2"/>
          <p:cNvSpPr/>
          <p:nvPr/>
        </p:nvSpPr>
        <p:spPr>
          <a:xfrm>
            <a:off x="685800" y="4343400"/>
            <a:ext cx="54716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5320" cy="12479040"/>
          </a:xfrm>
          <a:prstGeom prst="rect">
            <a:avLst/>
          </a:prstGeom>
        </p:spPr>
      </p:sp>
      <p:sp>
        <p:nvSpPr>
          <p:cNvPr id="187" name="CustomShape 2"/>
          <p:cNvSpPr/>
          <p:nvPr/>
        </p:nvSpPr>
        <p:spPr>
          <a:xfrm>
            <a:off x="685800" y="4343400"/>
            <a:ext cx="5471640" cy="410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8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91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5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59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26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0920" y="3994920"/>
            <a:ext cx="78926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516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0920" y="399492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55160" y="399492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79600" y="137160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48280" y="137160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0920" y="399492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79600" y="399492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48280" y="399492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10920" y="1371600"/>
            <a:ext cx="7892640" cy="50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2640" cy="50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1280" cy="50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55160" y="1371600"/>
            <a:ext cx="3851280" cy="50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92640" cy="387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55160" y="1371600"/>
            <a:ext cx="3851280" cy="50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10920" y="399492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10920" y="1371600"/>
            <a:ext cx="7892640" cy="502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1280" cy="50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5516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55160" y="399492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5516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0920" y="3994920"/>
            <a:ext cx="78926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26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0920" y="3994920"/>
            <a:ext cx="78926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5516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10920" y="399492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55160" y="399492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79600" y="137160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48280" y="137160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10920" y="399492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79600" y="399492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48280" y="3994920"/>
            <a:ext cx="25412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2640" cy="50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1280" cy="50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55160" y="1371600"/>
            <a:ext cx="3851280" cy="50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92640" cy="3877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5160" y="1371600"/>
            <a:ext cx="3851280" cy="50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0920" y="399492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1280" cy="5022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5516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55160" y="399492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092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5160" y="1371600"/>
            <a:ext cx="385128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0920" y="3994920"/>
            <a:ext cx="7892640" cy="23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80200" cy="1023840"/>
            <a:chOff x="0" y="2438280"/>
            <a:chExt cx="8980200" cy="102384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82200" cy="445680"/>
              <a:chOff x="290520" y="2546280"/>
              <a:chExt cx="682200" cy="44568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09320" cy="44568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99520" cy="4456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08840" cy="445680"/>
              <a:chOff x="414360" y="2968560"/>
              <a:chExt cx="708840" cy="44568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4568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39840" cy="44568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31360" cy="39348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2880" cy="10238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9440"/>
              <a:ext cx="8664120" cy="266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97560" cy="1023480"/>
            <a:chOff x="189000" y="368280"/>
            <a:chExt cx="8197560" cy="102348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2880" cy="102348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197560" cy="288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92640" cy="83628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10920" y="1371600"/>
            <a:ext cx="7892640" cy="50223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1676160"/>
            <a:ext cx="71622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Refactoring Signs &amp; Patterns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Local Var Used Only Once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10920" y="1371600"/>
            <a:ext cx="8258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class Person: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def __init__(self, name, national_id):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self.name = 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self.national_id = national_id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def __eq__(self, other):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if not isinstance(other, Person):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return 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  <a:ea typeface="Arial"/>
              </a:rPr>
              <a:t>matches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= (self.name == other.name 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self.national_id == other.national_id)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return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  <a:ea typeface="Arial"/>
              </a:rPr>
              <a:t>matches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Inline Temp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10920" y="1371600"/>
            <a:ext cx="8258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class Person: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def __init__(self, name, national_id):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self.name = name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self.national_id = national_id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def __eq__(self, other):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if not isinstance(other, Person):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return False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c9211e"/>
                </a:solidFill>
                <a:latin typeface="Courier New"/>
                <a:ea typeface="Arial"/>
              </a:rPr>
              <a:t>return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(self.name == other.name and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self.national_id == other.national_id)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610920" y="5120640"/>
            <a:ext cx="77097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Times New Roman"/>
              </a:rPr>
              <a:t>Inline Temp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i="1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if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 it makes the code easier to read.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Inline Temp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You have a local variable that is assigned to and then used only once.  The expression is not complicated.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Solution: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Put the expression right where it is used, without assigning it to a temp var.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Motivation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a) assignment to temps makes code harder to read,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b) the assignment to temp is getting in the way of other refactorings.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See Also: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Introduce Explanatory Variable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which is the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opposite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of this!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11280" y="259920"/>
            <a:ext cx="7911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Complex Expression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39720" y="1371240"/>
            <a:ext cx="7911720" cy="210312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from datetime import datetime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if (13 &lt;= datetime.now().hour &lt;= 16 and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datetime.now().isoweekday == 2):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print(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</a:rPr>
              <a:t>"Study refactoring"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11280" y="259920"/>
            <a:ext cx="7911720" cy="85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Introduce Explaining Variable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371240"/>
            <a:ext cx="8229240" cy="246888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78000"/>
          </a:bodyPr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from datetime import datetime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is_tuesday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= (datetime.now().isoweekday == 2)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isp_lab_time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=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is_tuesday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and (13 &lt;= datetime.now().hour &lt;= 16)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if isp_lab_time:</a:t>
            </a:r>
            <a:endParaRPr b="0" lang="en-US" sz="2000" spc="-1" strike="noStrike">
              <a:latin typeface="Arial"/>
            </a:endParaRPr>
          </a:p>
          <a:p>
            <a:pPr marL="342720" indent="-323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print(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Arial"/>
              </a:rPr>
              <a:t>"Study refactoring"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Introduce Explaining Variable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 complicated expression makes it hard to understand the intent of the code.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Solution: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Assign result of part of the expression to a local variable whose name describes the meaning.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Motivation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clarify the meaning of a complex expression.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Mechanics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: let the IDE do it! 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Select the code to extract and choose Refactor -&gt; Assign to local variable or Refactor -&gt; Extract local variable.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Move Method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 method uses more members of another class than members of it's own class.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Solution: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 Move it to the other class.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Motivation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reduces coupling and often makes the code simpler and classes more coherent.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Mechanics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see references.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Example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computing price of a movie rental depends on rental data, not customer info. So move it to the rental class.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611280" y="259920"/>
            <a:ext cx="807516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200" spc="-1" strike="noStrike">
                <a:solidFill>
                  <a:srgbClr val="333399"/>
                </a:solidFill>
                <a:latin typeface="Arial"/>
              </a:rPr>
              <a:t>Replace Constructor with Creation Method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Some classes have multiple constructors and their purpose is not clear.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Solution: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Replace constructor with static method that create objects, use a name that describe intention of the method.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Motivation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makes creating objects easier to understand.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Mechanics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:  Define a static method (class method) that creates and returns a new object.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You may have several such methods for different cases.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Refactoring Signs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11280" y="1371240"/>
            <a:ext cx="8167320" cy="44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4000"/>
          </a:bodyPr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Sign or signal that you should 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consider refactoring.</a:t>
            </a: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Also called "code smells".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*</a:t>
            </a: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purpose of refactoring:</a:t>
            </a:r>
            <a:endParaRPr b="0" lang="en-US" sz="2800" spc="-1" strike="noStrike">
              <a:latin typeface="Arial"/>
            </a:endParaRPr>
          </a:p>
          <a:p>
            <a:pPr marL="544320" indent="-5439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Make this code easier to read or maintain.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* I don't like the term "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code smells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" -- it is subjective, and refactoring signs are objective. Code doesn't have a smell.</a:t>
            </a:r>
            <a:endParaRPr b="0" lang="en-US" sz="28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Name some "symptoms" or "signs"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10920" y="1371600"/>
            <a:ext cx="790704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9760">
              <a:lnSpc>
                <a:spcPct val="100000"/>
              </a:lnSpc>
              <a:spcBef>
                <a:spcPts val="3124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Name some signs that code may need refactoring.</a:t>
            </a:r>
            <a:endParaRPr b="0" lang="en-US" sz="2400" spc="-1" strike="noStrike">
              <a:latin typeface="Arial"/>
            </a:endParaRPr>
          </a:p>
          <a:p>
            <a:pPr marL="342720" indent="-329760">
              <a:lnSpc>
                <a:spcPct val="100000"/>
              </a:lnSpc>
              <a:spcBef>
                <a:spcPts val="3124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Duplicate logic or duplicate code.</a:t>
            </a:r>
            <a:endParaRPr b="0" lang="en-US" sz="2400" spc="-1" strike="noStrike">
              <a:latin typeface="Arial"/>
            </a:endParaRPr>
          </a:p>
          <a:p>
            <a:pPr marL="342720" indent="-329760">
              <a:lnSpc>
                <a:spcPct val="100000"/>
              </a:lnSpc>
              <a:spcBef>
                <a:spcPts val="3124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endParaRPr b="0" lang="en-US" sz="2400" spc="-1" strike="noStrike">
              <a:latin typeface="Arial"/>
            </a:endParaRPr>
          </a:p>
          <a:p>
            <a:pPr marL="342720" indent="-329760">
              <a:lnSpc>
                <a:spcPct val="100000"/>
              </a:lnSpc>
              <a:spcBef>
                <a:spcPts val="3124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endParaRPr b="0" lang="en-US" sz="2400" spc="-1" strike="noStrike">
              <a:latin typeface="Arial"/>
            </a:endParaRPr>
          </a:p>
          <a:p>
            <a:pPr marL="342720" indent="-329760">
              <a:lnSpc>
                <a:spcPct val="100000"/>
              </a:lnSpc>
              <a:spcBef>
                <a:spcPts val="3124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endParaRPr b="0" lang="en-US" sz="2400" spc="-1" strike="noStrike">
              <a:latin typeface="Arial"/>
            </a:endParaRPr>
          </a:p>
          <a:p>
            <a:pPr marL="342720" indent="-329760">
              <a:lnSpc>
                <a:spcPct val="100000"/>
              </a:lnSpc>
              <a:spcBef>
                <a:spcPts val="3124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</a:t>
            </a:r>
            <a:endParaRPr b="0" lang="en-US" sz="2400" spc="-1" strike="noStrike">
              <a:latin typeface="Arial"/>
            </a:endParaRPr>
          </a:p>
          <a:p>
            <a:pPr marL="342720" indent="-329760">
              <a:lnSpc>
                <a:spcPct val="100000"/>
              </a:lnSpc>
              <a:spcBef>
                <a:spcPts val="3124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String Literals &amp; Magic Numbers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610920" y="1371600"/>
            <a:ext cx="789912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import tkinter as tk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frame = tk.Frame()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canvas = tk.Canvas(frame, width=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480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height=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400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 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sticky=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"nsew"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List of Symptoms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11280" y="1371240"/>
            <a:ext cx="8075160" cy="44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good online list is: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https://blog.codinghorror.com/code-smells/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Chapter 3 of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Refactoring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book has longer explanation.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https://refactoring.guru also has a good list.</a:t>
            </a: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0920" y="260280"/>
            <a:ext cx="7908480" cy="8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Duplicate Code or Duplicate Logic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10920" y="1371240"/>
            <a:ext cx="7908480" cy="445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65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 #1 symptom</a:t>
            </a: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Solutions:</a:t>
            </a: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Extract Method</a:t>
            </a: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Pull up Method</a:t>
            </a: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Define a method that performs the duplicate code.</a:t>
            </a:r>
            <a:endParaRPr b="0" lang="en-US" sz="2800" spc="-1" strike="noStrike">
              <a:latin typeface="Arial"/>
            </a:endParaRPr>
          </a:p>
          <a:p>
            <a:pPr marL="342720" indent="-3265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Other Symptoms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10920" y="1371600"/>
            <a:ext cx="790704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832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Long method</a:t>
            </a:r>
            <a:endParaRPr b="0" lang="en-US" sz="28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Large class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class with many methods and attributes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Incohesive class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class with many weakly related or unrelated responsibilities 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Long parameter list -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more than 3 parameters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2273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Temporary field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 class has an attribute that is used only rarely, and can easily be recreated as needed.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Data Class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610920" y="1371600"/>
            <a:ext cx="790704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class that is just a holder for data (like a 'struct' in C).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Doesn't have any responsibilities, just get/set methods.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Look at how other classes are using the data class.  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may simplify the code by moving behavior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to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data class. Use the Move Method or Extract Method.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Eclipse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Show References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Right click on class name and choose References -&gt; Project. Shows all places where this class is used.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610920" y="260280"/>
            <a:ext cx="79005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dataclass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610920" y="1371240"/>
            <a:ext cx="790056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Python 3.7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dataclass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provides automatic constructor and methods for classes that are </a:t>
            </a:r>
            <a:r>
              <a:rPr b="0" lang="en-US" sz="2800" spc="-1" strike="noStrike" u="sng">
                <a:solidFill>
                  <a:srgbClr val="ce181e"/>
                </a:solidFill>
                <a:uFillTx/>
                <a:latin typeface="Arial"/>
              </a:rPr>
              <a:t>intended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be data "containers".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 data class is used as a container for related data, or data + data specific methods.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531720" y="3932280"/>
            <a:ext cx="8137080" cy="22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dataclasses import dataclass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@dataclass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Coordinate: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x: float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y: float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Lazy Class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610920" y="1371600"/>
            <a:ext cx="8257680" cy="44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A step above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</a:rPr>
              <a:t>Data Class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6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000080"/>
                </a:solidFill>
                <a:latin typeface="Arial"/>
              </a:rPr>
              <a:t>Motivation: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A lazy class doesn't do enough to justify its existence.</a:t>
            </a:r>
            <a:endParaRPr b="0" lang="en-US" sz="26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600" spc="-1" strike="noStrike">
                <a:solidFill>
                  <a:srgbClr val="000080"/>
                </a:solidFill>
                <a:latin typeface="Arial"/>
              </a:rPr>
              <a:t>Solution:</a:t>
            </a:r>
            <a:endParaRPr b="0" lang="en-US" sz="26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Either give the class something to do (Move Method) or eliminate it.</a:t>
            </a:r>
            <a:endParaRPr b="0" lang="en-US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Speculative Generality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10920" y="1371600"/>
            <a:ext cx="790704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83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 think we might need this in the future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Design for change is good.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if it involves a lot of extra code or classes, be critical.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Symptoms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Abstract classes that don't do anything. Interfaces with only 1 implementation.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Solution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Collapse class hierarchy by moving behavior.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610920" y="260280"/>
            <a:ext cx="7907040" cy="8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610920" y="1371600"/>
            <a:ext cx="7907040" cy="44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Find the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refactoring symptoms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in this code.  </a:t>
            </a:r>
            <a:endParaRPr b="0" lang="en-US" sz="28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Suggest refactorings.</a:t>
            </a:r>
            <a:endParaRPr b="0" lang="en-US" sz="28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https://vivekagarwal.wordpress.com/2008/06/21/code-smelling-exercise/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Resources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318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Refactoring, 2nd Edn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by Martin Fowler (2018).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first 3 chapters cover the fundamentals.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https://refactoring.guru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refactoring symptoms, techniques, and examples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Refactoring Symptoms &amp; Solutions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318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List of "code smells"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https://blog.codinghorror.com/code-smells/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Code Smells Cheat Sheet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84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http://www.industriallogic.com/wp-content/uploads/2005/09/smellstorefactorings.pdf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and blog post "</a:t>
            </a:r>
            <a:r>
              <a:rPr b="0" i="1" lang="en-US" sz="2200" spc="-1" strike="noStrike">
                <a:solidFill>
                  <a:srgbClr val="000080"/>
                </a:solidFill>
                <a:latin typeface="Arial"/>
              </a:rPr>
              <a:t>Smells to Refactorings</a:t>
            </a:r>
            <a:r>
              <a:rPr b="0" i="1" lang="en-US" sz="22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https://www.industriallogic.com/blog/smells-to-refactorings-cheatsheet/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Use Named Constants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610920" y="1371600"/>
            <a:ext cx="8258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import tkinter as tk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CANVAS_HEIGHT = 400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CANVAS_WIDTH = 480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frame = tk.Frame()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canvas = tk.Canvas(frame,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width=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CANVAS_WIDTH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height=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CANVAS_HEIGHT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sticky=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tk.NSEW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Nondescriptive &amp; Vague Names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10920" y="1371600"/>
            <a:ext cx="789912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is the ball on-screen?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check = 0 &lt; ball.x &lt; 480 and 0 &lt; ball.y &lt; 400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if not check: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ball.remove()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Rename Symbol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10920" y="1371600"/>
            <a:ext cx="789912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# is the ball on-screen?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is_onscreen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= 0 &lt; ball.x &lt; CANVAS_WIDTH and \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0 &lt; ball.y &lt; CANVAS_HEIGHT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if not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</a:rPr>
              <a:t>is_onscreen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ball.remove()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Rename Symbol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Assign a more descriptive, meaningful name to a variable, method, class, or package.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Motivation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make code easier to understand. If you find a more descriptive name for a variable, method, class, or package then change it.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 evolves over time, The purpose of some piece of code may change so the original name isn't quite right.</a:t>
            </a:r>
            <a:br/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Mechanics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use an IDE's Refactor -&gt; Rename feature to consistently change the name. Don't use search and replace, which may change unintended matches.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Long Method or 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Doing More Than One Thing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10920" y="1371600"/>
            <a:ext cx="8258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7000"/>
          </a:bodyPr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@login_required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def vote(request, question_id: int):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</a:rPr>
              <a:t>"""Vote for a choice on a poll question."""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try: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question = Question.objects.get(id=question_id)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except Question.DoesNotExist: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selected_choice =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Arial"/>
              </a:rPr>
              <a:t># get user's vote or create a new vote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try: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vote = Vote.objects.get(user=user,</a:t>
            </a:r>
            <a:br/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                             choice__question=question)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except Vote.DoesNotExist: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    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vote = Vote(user=user)  # make a new Vote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vote.choice = selected_choice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vote.save()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10920" y="260280"/>
            <a:ext cx="7899120" cy="84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Extract Method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10920" y="1371600"/>
            <a:ext cx="82584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@login_required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def vote(request, question_id: int):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</a:rPr>
              <a:t>"""Vote for a choice on a poll question."""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try: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question = Question.objects.get(id=question_id)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except Question.DoesNotExist: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selected_choice = ...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8000"/>
                </a:solidFill>
                <a:latin typeface="Courier New"/>
                <a:ea typeface="Arial"/>
              </a:rPr>
              <a:t># get user's vote or create a new vote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ff0000"/>
                </a:solidFill>
                <a:latin typeface="Courier New"/>
                <a:ea typeface="Arial"/>
              </a:rPr>
              <a:t>vote = get_vote_for_user(question=question, user=user)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vote.choice = selected_choice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5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Arial"/>
              </a:rPr>
              <a:t>vote.save()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3600" spc="-1" strike="noStrike">
                <a:solidFill>
                  <a:srgbClr val="333399"/>
                </a:solidFill>
                <a:latin typeface="Arial"/>
              </a:rPr>
              <a:t>Extract Method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Extract a block of code as a separate method.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Motivation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a) method is long and difficult to understand, or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b) method doing more than one thing, or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c) a block of code can be used by several methods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Mechanics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move the code to a new method.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Any values needed should be passed as parameters.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273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Example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extract logic for computing movie rental price from long "statement( )" method. 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Movie Rental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2008-01-22T09:07:47Z</dcterms:created>
  <dc:creator>James Brucker</dc:creator>
  <dc:description/>
  <dc:language>en-US</dc:language>
  <cp:lastModifiedBy/>
  <dcterms:modified xsi:type="dcterms:W3CDTF">2023-10-14T12:47:47Z</dcterms:modified>
  <cp:revision>21</cp:revision>
  <dc:subject/>
  <dc:title>Refactoring Signs and Patterns</dc:title>
</cp:coreProperties>
</file>