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png" ContentType="image/png"/>
  <Override PartName="/ppt/media/image4.jpeg" ContentType="image/jpe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10920" y="189000"/>
            <a:ext cx="7918200" cy="8618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200" spc="-1" strike="noStrike">
              <a:solidFill>
                <a:srgbClr val="333399"/>
              </a:solidFill>
              <a:latin typeface="Comic Sans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791820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10920" y="3701520"/>
            <a:ext cx="791820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10920" y="189000"/>
            <a:ext cx="7918200" cy="8618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200" spc="-1" strike="noStrike">
              <a:solidFill>
                <a:srgbClr val="333399"/>
              </a:solidFill>
              <a:latin typeface="Comic Sans M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68480" y="137124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10920" y="370152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68480" y="370152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10920" y="189000"/>
            <a:ext cx="7918200" cy="8618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200" spc="-1" strike="noStrike">
              <a:solidFill>
                <a:srgbClr val="333399"/>
              </a:solidFill>
              <a:latin typeface="Comic Sans M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254952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88240" y="1371240"/>
            <a:ext cx="254952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965560" y="1371240"/>
            <a:ext cx="254952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10920" y="3701520"/>
            <a:ext cx="254952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88240" y="3701520"/>
            <a:ext cx="254952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965560" y="3701520"/>
            <a:ext cx="254952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0920" y="189000"/>
            <a:ext cx="7918200" cy="8618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200" spc="-1" strike="noStrike">
              <a:solidFill>
                <a:srgbClr val="333399"/>
              </a:solidFill>
              <a:latin typeface="Comic Sans M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10920" y="1371240"/>
            <a:ext cx="7918200" cy="446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0920" y="189000"/>
            <a:ext cx="7918200" cy="8618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200" spc="-1" strike="noStrike">
              <a:solidFill>
                <a:srgbClr val="333399"/>
              </a:solidFill>
              <a:latin typeface="Comic Sans M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7918200" cy="446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10920" y="189000"/>
            <a:ext cx="7918200" cy="8618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200" spc="-1" strike="noStrike">
              <a:solidFill>
                <a:srgbClr val="333399"/>
              </a:solidFill>
              <a:latin typeface="Comic Sans M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63880" cy="446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8480" y="1371240"/>
            <a:ext cx="3863880" cy="446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10920" y="189000"/>
            <a:ext cx="7918200" cy="8618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200" spc="-1" strike="noStrike">
              <a:solidFill>
                <a:srgbClr val="333399"/>
              </a:solidFill>
              <a:latin typeface="Comic Sans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10920" y="189000"/>
            <a:ext cx="7918200" cy="399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0920" y="189000"/>
            <a:ext cx="7918200" cy="8618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200" spc="-1" strike="noStrike">
              <a:solidFill>
                <a:srgbClr val="333399"/>
              </a:solidFill>
              <a:latin typeface="Comic Sans M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68480" y="1371240"/>
            <a:ext cx="3863880" cy="446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10920" y="370152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10920" y="189000"/>
            <a:ext cx="7918200" cy="8618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200" spc="-1" strike="noStrike">
              <a:solidFill>
                <a:srgbClr val="333399"/>
              </a:solidFill>
              <a:latin typeface="Comic Sans M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10920" y="1371240"/>
            <a:ext cx="7918200" cy="446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10920" y="189000"/>
            <a:ext cx="7918200" cy="8618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200" spc="-1" strike="noStrike">
              <a:solidFill>
                <a:srgbClr val="333399"/>
              </a:solidFill>
              <a:latin typeface="Comic Sans M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63880" cy="446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68480" y="137124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68480" y="370152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10920" y="189000"/>
            <a:ext cx="7918200" cy="8618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200" spc="-1" strike="noStrike">
              <a:solidFill>
                <a:srgbClr val="333399"/>
              </a:solidFill>
              <a:latin typeface="Comic Sans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68480" y="137124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10920" y="3701520"/>
            <a:ext cx="791820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10920" y="189000"/>
            <a:ext cx="7918200" cy="8618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200" spc="-1" strike="noStrike">
              <a:solidFill>
                <a:srgbClr val="333399"/>
              </a:solidFill>
              <a:latin typeface="Comic Sans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791820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10920" y="3701520"/>
            <a:ext cx="791820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10920" y="189000"/>
            <a:ext cx="7918200" cy="8618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200" spc="-1" strike="noStrike">
              <a:solidFill>
                <a:srgbClr val="333399"/>
              </a:solidFill>
              <a:latin typeface="Comic Sans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68480" y="137124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10920" y="370152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668480" y="370152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10920" y="189000"/>
            <a:ext cx="7918200" cy="8618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200" spc="-1" strike="noStrike">
              <a:solidFill>
                <a:srgbClr val="333399"/>
              </a:solidFill>
              <a:latin typeface="Comic Sans MS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254952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288240" y="1371240"/>
            <a:ext cx="254952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965560" y="1371240"/>
            <a:ext cx="254952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10920" y="3701520"/>
            <a:ext cx="254952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3288240" y="3701520"/>
            <a:ext cx="254952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5965560" y="3701520"/>
            <a:ext cx="254952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10920" y="189000"/>
            <a:ext cx="7918200" cy="8618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200" spc="-1" strike="noStrike">
              <a:solidFill>
                <a:srgbClr val="333399"/>
              </a:solidFill>
              <a:latin typeface="Comic Sans M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7918200" cy="446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10920" y="189000"/>
            <a:ext cx="7918200" cy="8618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200" spc="-1" strike="noStrike">
              <a:solidFill>
                <a:srgbClr val="333399"/>
              </a:solidFill>
              <a:latin typeface="Comic Sans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63880" cy="446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68480" y="1371240"/>
            <a:ext cx="3863880" cy="446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10920" y="189000"/>
            <a:ext cx="7918200" cy="8618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200" spc="-1" strike="noStrike">
              <a:solidFill>
                <a:srgbClr val="333399"/>
              </a:solidFill>
              <a:latin typeface="Comic Sans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10920" y="189000"/>
            <a:ext cx="7918200" cy="399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0920" y="189000"/>
            <a:ext cx="7918200" cy="8618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200" spc="-1" strike="noStrike">
              <a:solidFill>
                <a:srgbClr val="333399"/>
              </a:solidFill>
              <a:latin typeface="Comic Sans M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68480" y="1371240"/>
            <a:ext cx="3863880" cy="446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0920" y="370152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0920" y="189000"/>
            <a:ext cx="7918200" cy="8618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200" spc="-1" strike="noStrike">
              <a:solidFill>
                <a:srgbClr val="333399"/>
              </a:solidFill>
              <a:latin typeface="Comic Sans M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63880" cy="446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8480" y="137124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68480" y="370152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10920" y="189000"/>
            <a:ext cx="7918200" cy="8618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200" spc="-1" strike="noStrike">
              <a:solidFill>
                <a:srgbClr val="333399"/>
              </a:solidFill>
              <a:latin typeface="Comic Sans M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8480" y="137124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10920" y="3701520"/>
            <a:ext cx="791820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39640" y="1197000"/>
            <a:ext cx="7993080" cy="71280"/>
          </a:xfrm>
          <a:prstGeom prst="rect">
            <a:avLst/>
          </a:prstGeom>
          <a:gradFill rotWithShape="0">
            <a:gsLst>
              <a:gs pos="0">
                <a:srgbClr val="171746">
                  <a:alpha val="0"/>
                </a:srgbClr>
              </a:gs>
              <a:gs pos="100000">
                <a:srgbClr val="333399"/>
              </a:gs>
            </a:gsLst>
            <a:lin ang="10800000"/>
          </a:gra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10920" y="189000"/>
            <a:ext cx="7918200" cy="8618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Comic Sans MS"/>
              </a:rPr>
              <a:t>Click to edit the title text format</a:t>
            </a:r>
            <a:endParaRPr b="0" lang="en-US" sz="3200" spc="-1" strike="noStrike">
              <a:solidFill>
                <a:srgbClr val="333399"/>
              </a:solidFill>
              <a:latin typeface="Comic Sans M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10920" y="1371240"/>
            <a:ext cx="7918200" cy="446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1500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610920" y="6165720"/>
            <a:ext cx="1901880" cy="4543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515600"/>
                <a:tab algn="l" pos="10762920"/>
              </a:tabLst>
            </a:pPr>
            <a:r>
              <a:rPr b="0" lang="en-US" sz="2400" spc="-1" strike="noStrike">
                <a:latin typeface="Times New Roman"/>
              </a:rPr>
              <a:t>&lt;date/time&gt;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347640" y="6165720"/>
            <a:ext cx="2892600" cy="4543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515600"/>
                <a:tab algn="l" pos="10762920"/>
              </a:tabLst>
            </a:pPr>
            <a:r>
              <a:rPr b="0" lang="en-US" sz="2400" spc="-1" strike="noStrike">
                <a:latin typeface="Times New Roman"/>
              </a:rPr>
              <a:t>&lt;footer&gt;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6803640" y="6165720"/>
            <a:ext cx="1901880" cy="4543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515600"/>
                <a:tab algn="l" pos="10762920"/>
              </a:tabLst>
            </a:pPr>
            <a:fld id="{E06204DD-D8F6-412A-BAF9-39A28BD9F438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"/>
          <p:cNvGrpSpPr/>
          <p:nvPr/>
        </p:nvGrpSpPr>
        <p:grpSpPr>
          <a:xfrm>
            <a:off x="0" y="2438280"/>
            <a:ext cx="9005760" cy="1049400"/>
            <a:chOff x="0" y="2438280"/>
            <a:chExt cx="9005760" cy="1049400"/>
          </a:xfrm>
        </p:grpSpPr>
        <p:grpSp>
          <p:nvGrpSpPr>
            <p:cNvPr id="43" name="Group 2"/>
            <p:cNvGrpSpPr/>
            <p:nvPr/>
          </p:nvGrpSpPr>
          <p:grpSpPr>
            <a:xfrm>
              <a:off x="290520" y="2546280"/>
              <a:ext cx="708120" cy="471600"/>
              <a:chOff x="290520" y="2546280"/>
              <a:chExt cx="708120" cy="471600"/>
            </a:xfrm>
          </p:grpSpPr>
          <p:sp>
            <p:nvSpPr>
              <p:cNvPr id="44" name="CustomShape 3"/>
              <p:cNvSpPr/>
              <p:nvPr/>
            </p:nvSpPr>
            <p:spPr>
              <a:xfrm>
                <a:off x="290520" y="2546280"/>
                <a:ext cx="434880" cy="47160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" name="CustomShape 4"/>
              <p:cNvSpPr/>
              <p:nvPr/>
            </p:nvSpPr>
            <p:spPr>
              <a:xfrm>
                <a:off x="673200" y="2546280"/>
                <a:ext cx="325440" cy="47160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6" name="Group 5"/>
            <p:cNvGrpSpPr/>
            <p:nvPr/>
          </p:nvGrpSpPr>
          <p:grpSpPr>
            <a:xfrm>
              <a:off x="414360" y="2968560"/>
              <a:ext cx="734760" cy="471600"/>
              <a:chOff x="414360" y="2968560"/>
              <a:chExt cx="734760" cy="471600"/>
            </a:xfrm>
          </p:grpSpPr>
          <p:sp>
            <p:nvSpPr>
              <p:cNvPr id="47" name="CustomShape 6"/>
              <p:cNvSpPr/>
              <p:nvPr/>
            </p:nvSpPr>
            <p:spPr>
              <a:xfrm>
                <a:off x="414360" y="2968560"/>
                <a:ext cx="421560" cy="47160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" name="CustomShape 7"/>
              <p:cNvSpPr/>
              <p:nvPr/>
            </p:nvSpPr>
            <p:spPr>
              <a:xfrm>
                <a:off x="783360" y="2968560"/>
                <a:ext cx="365760" cy="47160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9" name="CustomShape 8"/>
            <p:cNvSpPr/>
            <p:nvPr/>
          </p:nvSpPr>
          <p:spPr>
            <a:xfrm>
              <a:off x="0" y="2895480"/>
              <a:ext cx="557280" cy="41940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9"/>
            <p:cNvSpPr/>
            <p:nvPr/>
          </p:nvSpPr>
          <p:spPr>
            <a:xfrm>
              <a:off x="635040" y="2438280"/>
              <a:ext cx="28440" cy="104940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10"/>
            <p:cNvSpPr/>
            <p:nvPr/>
          </p:nvSpPr>
          <p:spPr>
            <a:xfrm flipV="1">
              <a:off x="316080" y="3259800"/>
              <a:ext cx="8689680" cy="522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" name="PlaceHolder 11"/>
          <p:cNvSpPr>
            <a:spLocks noGrp="1"/>
          </p:cNvSpPr>
          <p:nvPr>
            <p:ph type="title"/>
          </p:nvPr>
        </p:nvSpPr>
        <p:spPr>
          <a:xfrm>
            <a:off x="990360" y="1676520"/>
            <a:ext cx="7769160" cy="1458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Comic Sans MS"/>
              </a:rPr>
              <a:t>Click to edit the title text format</a:t>
            </a:r>
            <a:endParaRPr b="0" lang="en-US" sz="3200" spc="-1" strike="noStrike">
              <a:solidFill>
                <a:srgbClr val="333399"/>
              </a:solidFill>
              <a:latin typeface="Comic Sans MS"/>
            </a:endParaRPr>
          </a:p>
        </p:txBody>
      </p:sp>
      <p:sp>
        <p:nvSpPr>
          <p:cNvPr id="53" name="PlaceHolder 12"/>
          <p:cNvSpPr>
            <a:spLocks noGrp="1"/>
          </p:cNvSpPr>
          <p:nvPr>
            <p:ph type="dt"/>
          </p:nvPr>
        </p:nvSpPr>
        <p:spPr>
          <a:xfrm>
            <a:off x="990360" y="6248160"/>
            <a:ext cx="1901880" cy="4539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722160"/>
                <a:tab algn="l" pos="144612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  <a:tab algn="l" pos="1076292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Arial"/>
                <a:ea typeface="Arial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4" name="PlaceHolder 13"/>
          <p:cNvSpPr>
            <a:spLocks noGrp="1"/>
          </p:cNvSpPr>
          <p:nvPr>
            <p:ph type="ftr"/>
          </p:nvPr>
        </p:nvSpPr>
        <p:spPr>
          <a:xfrm>
            <a:off x="3428640" y="6248160"/>
            <a:ext cx="2892600" cy="4539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2160"/>
                <a:tab algn="l" pos="1446120"/>
                <a:tab algn="l" pos="2170080"/>
                <a:tab algn="l" pos="289368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  <a:tab algn="l" pos="1076292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Arial"/>
                <a:ea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5" name="PlaceHolder 14"/>
          <p:cNvSpPr>
            <a:spLocks noGrp="1"/>
          </p:cNvSpPr>
          <p:nvPr>
            <p:ph type="sldNum"/>
          </p:nvPr>
        </p:nvSpPr>
        <p:spPr>
          <a:xfrm>
            <a:off x="6857640" y="6248160"/>
            <a:ext cx="1901880" cy="4539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2160"/>
                <a:tab algn="l" pos="144612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  <a:tab algn="l" pos="10762920"/>
              </a:tabLst>
            </a:pPr>
            <a:fld id="{FF301AF2-64CE-4E4C-910D-4EF2AB21DE9A}" type="slidenum">
              <a:rPr b="0" lang="en-US" sz="1400" spc="-1" strike="noStrike">
                <a:solidFill>
                  <a:srgbClr val="1c1c1c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6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 algn="ctr">
              <a:spcBef>
                <a:spcPts val="1500"/>
              </a:spcBef>
              <a:tabLst>
                <a:tab algn="l" pos="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990720" y="1676160"/>
            <a:ext cx="7772400" cy="14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51560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Comic Sans MS"/>
              </a:rPr>
              <a:t>What is a Milestone?</a:t>
            </a:r>
            <a:endParaRPr b="0" lang="en-US" sz="3200" spc="-1" strike="noStrike">
              <a:solidFill>
                <a:srgbClr val="333399"/>
              </a:solidFill>
              <a:latin typeface="Comic Sans MS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371600" y="3886200"/>
            <a:ext cx="6400800" cy="175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11280" y="18864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51560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Comic Sans MS"/>
              </a:rPr>
              <a:t>Milestones</a:t>
            </a:r>
            <a:endParaRPr b="0" lang="en-US" sz="3200" spc="-1" strike="noStrike">
              <a:solidFill>
                <a:srgbClr val="333399"/>
              </a:solidFill>
              <a:latin typeface="Comic Sans MS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11280" y="1371600"/>
            <a:ext cx="7921440" cy="44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3560" indent="-223560"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909360"/>
                <a:tab algn="l" pos="1823760"/>
                <a:tab algn="l" pos="2738160"/>
                <a:tab algn="l" pos="3652560"/>
                <a:tab algn="l" pos="4566960"/>
                <a:tab algn="l" pos="5481360"/>
                <a:tab algn="l" pos="6395760"/>
                <a:tab algn="l" pos="7310160"/>
                <a:tab algn="l" pos="8224560"/>
                <a:tab algn="l" pos="9138960"/>
                <a:tab algn="l" pos="10053360"/>
                <a:tab algn="l" pos="10058400"/>
                <a:tab algn="l" pos="1051560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Indicate a project's progress toward completion.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3560" indent="-223560"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909360"/>
                <a:tab algn="l" pos="1823760"/>
                <a:tab algn="l" pos="2738160"/>
                <a:tab algn="l" pos="3652560"/>
                <a:tab algn="l" pos="4566960"/>
                <a:tab algn="l" pos="5481360"/>
                <a:tab algn="l" pos="6395760"/>
                <a:tab algn="l" pos="7310160"/>
                <a:tab algn="l" pos="8224560"/>
                <a:tab algn="l" pos="9138960"/>
                <a:tab algn="l" pos="10053360"/>
                <a:tab algn="l" pos="10058400"/>
                <a:tab algn="l" pos="1051560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Tangible to manager and stakeholders.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3560" indent="-223560"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909360"/>
                <a:tab algn="l" pos="1823760"/>
                <a:tab algn="l" pos="2738160"/>
                <a:tab algn="l" pos="3652560"/>
                <a:tab algn="l" pos="4566960"/>
                <a:tab algn="l" pos="5481360"/>
                <a:tab algn="l" pos="6395760"/>
                <a:tab algn="l" pos="7310160"/>
                <a:tab algn="l" pos="8224560"/>
                <a:tab algn="l" pos="9138960"/>
                <a:tab algn="l" pos="10053360"/>
                <a:tab algn="l" pos="10058400"/>
                <a:tab algn="l" pos="1051560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Verifiable --  its been done.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3560" indent="-223560"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909360"/>
                <a:tab algn="l" pos="1823760"/>
                <a:tab algn="l" pos="2738160"/>
                <a:tab algn="l" pos="3652560"/>
                <a:tab algn="l" pos="4566960"/>
                <a:tab algn="l" pos="5481360"/>
                <a:tab algn="l" pos="6395760"/>
                <a:tab algn="l" pos="7310160"/>
                <a:tab algn="l" pos="8224560"/>
                <a:tab algn="l" pos="9138960"/>
                <a:tab algn="l" pos="10053360"/>
                <a:tab algn="l" pos="10058400"/>
                <a:tab algn="l" pos="1051560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Establishes a new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baseline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for work products.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5360" indent="-223920">
              <a:spcBef>
                <a:spcPts val="1500"/>
              </a:spcBef>
              <a:tabLst>
                <a:tab algn="l" pos="0"/>
                <a:tab algn="l" pos="909360"/>
                <a:tab algn="l" pos="1823760"/>
                <a:tab algn="l" pos="2738160"/>
                <a:tab algn="l" pos="3652560"/>
                <a:tab algn="l" pos="4566960"/>
                <a:tab algn="l" pos="5481360"/>
                <a:tab algn="l" pos="6395760"/>
                <a:tab algn="l" pos="7310160"/>
                <a:tab algn="l" pos="8224560"/>
                <a:tab algn="l" pos="9138960"/>
                <a:tab algn="l" pos="10053360"/>
                <a:tab algn="l" pos="10058400"/>
                <a:tab algn="l" pos="1051560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>
              <a:spcBef>
                <a:spcPts val="1500"/>
              </a:spcBef>
              <a:tabLst>
                <a:tab algn="l" pos="0"/>
                <a:tab algn="l" pos="909360"/>
                <a:tab algn="l" pos="1823760"/>
                <a:tab algn="l" pos="2738160"/>
                <a:tab algn="l" pos="3652560"/>
                <a:tab algn="l" pos="4566960"/>
                <a:tab algn="l" pos="5481360"/>
                <a:tab algn="l" pos="6395760"/>
                <a:tab algn="l" pos="7310160"/>
                <a:tab algn="l" pos="8224560"/>
                <a:tab algn="l" pos="9138960"/>
                <a:tab algn="l" pos="10053360"/>
                <a:tab algn="l" pos="10058400"/>
                <a:tab algn="l" pos="1051560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Frequency: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~1 per iteration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11280" y="18864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51560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Comic Sans MS"/>
              </a:rPr>
              <a:t>Major Milestones</a:t>
            </a:r>
            <a:endParaRPr b="0" lang="en-US" sz="3200" spc="-1" strike="noStrike">
              <a:solidFill>
                <a:srgbClr val="333399"/>
              </a:solidFill>
              <a:latin typeface="Comic Sans MS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11280" y="1371600"/>
            <a:ext cx="7921440" cy="44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1828800" indent="-1825920">
              <a:spcBef>
                <a:spcPts val="1500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51560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Inception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Vision &amp; Scope reviewed and accepted by customer and management.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828800" indent="-1825920">
              <a:spcBef>
                <a:spcPts val="1500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51560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Elaboration 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828800" indent="-1825920">
              <a:spcBef>
                <a:spcPts val="1500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51560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a) UC1: Vote for Projects designed, implemented, tested, and reviewed.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828800" indent="-1825920">
              <a:spcBef>
                <a:spcPts val="1500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51560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828800" indent="-1825920">
              <a:spcBef>
                <a:spcPts val="1500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51560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b) Persistence architecture and database schema for voting designed, documented, prototype implemented, and reviewed.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4356000" y="1484280"/>
            <a:ext cx="3943440" cy="3791160"/>
          </a:xfrm>
          <a:prstGeom prst="rect">
            <a:avLst/>
          </a:prstGeom>
          <a:ln>
            <a:noFill/>
          </a:ln>
        </p:spPr>
      </p:pic>
      <p:sp>
        <p:nvSpPr>
          <p:cNvPr id="100" name="TextShape 1"/>
          <p:cNvSpPr txBox="1"/>
          <p:nvPr/>
        </p:nvSpPr>
        <p:spPr>
          <a:xfrm>
            <a:off x="611280" y="18864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51560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Comic Sans MS"/>
              </a:rPr>
              <a:t>Milestones Provide </a:t>
            </a:r>
            <a:r>
              <a:rPr b="0" lang="en-US" sz="3200" spc="-1" strike="noStrike">
                <a:solidFill>
                  <a:srgbClr val="ff0000"/>
                </a:solidFill>
                <a:latin typeface="Comic Sans MS"/>
              </a:rPr>
              <a:t>Visibility</a:t>
            </a:r>
            <a:endParaRPr b="0" lang="en-US" sz="3200" spc="-1" strike="noStrike">
              <a:solidFill>
                <a:srgbClr val="333399"/>
              </a:solidFill>
              <a:latin typeface="Comic Sans MS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932360" y="2492280"/>
            <a:ext cx="2376360" cy="137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515600"/>
                <a:tab algn="l" pos="10762920"/>
              </a:tabLst>
            </a:pPr>
            <a:r>
              <a:rPr b="0" lang="en-US" sz="2800" spc="-1" strike="noStrike">
                <a:solidFill>
                  <a:srgbClr val="333399"/>
                </a:solidFill>
                <a:latin typeface="Comic Sans MS"/>
                <a:ea typeface="Arial"/>
              </a:rPr>
              <a:t>Software Development Team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CustomShape 3"/>
          <p:cNvSpPr/>
          <p:nvPr/>
        </p:nvSpPr>
        <p:spPr>
          <a:xfrm rot="5400000">
            <a:off x="7167960" y="5661720"/>
            <a:ext cx="358560" cy="649080"/>
          </a:xfrm>
          <a:prstGeom prst="can">
            <a:avLst>
              <a:gd name="adj" fmla="val 25000"/>
            </a:avLst>
          </a:prstGeom>
          <a:solidFill>
            <a:srgbClr val="3399ff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4"/>
          <p:cNvSpPr/>
          <p:nvPr/>
        </p:nvSpPr>
        <p:spPr>
          <a:xfrm>
            <a:off x="2411280" y="5445000"/>
            <a:ext cx="23036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515600"/>
                <a:tab algn="l" pos="10762920"/>
              </a:tabLst>
            </a:pPr>
            <a:r>
              <a:rPr b="0" lang="en-US" sz="2000" spc="-1" strike="noStrike">
                <a:solidFill>
                  <a:srgbClr val="333399"/>
                </a:solidFill>
                <a:latin typeface="Comic Sans MS"/>
                <a:ea typeface="Arial"/>
              </a:rPr>
              <a:t>Work Products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916360" y="4508640"/>
            <a:ext cx="649080" cy="865080"/>
          </a:xfrm>
          <a:prstGeom prst="can">
            <a:avLst>
              <a:gd name="adj" fmla="val 25000"/>
            </a:avLst>
          </a:prstGeom>
          <a:solidFill>
            <a:srgbClr val="3399ff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6"/>
          <p:cNvSpPr/>
          <p:nvPr/>
        </p:nvSpPr>
        <p:spPr>
          <a:xfrm>
            <a:off x="7956720" y="5516640"/>
            <a:ext cx="360360" cy="431640"/>
          </a:xfrm>
          <a:prstGeom prst="can">
            <a:avLst>
              <a:gd name="adj" fmla="val 25000"/>
            </a:avLst>
          </a:prstGeom>
          <a:solidFill>
            <a:srgbClr val="3399ff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7"/>
          <p:cNvSpPr/>
          <p:nvPr/>
        </p:nvSpPr>
        <p:spPr>
          <a:xfrm>
            <a:off x="7020000" y="5084640"/>
            <a:ext cx="216000" cy="505080"/>
          </a:xfrm>
          <a:prstGeom prst="line">
            <a:avLst/>
          </a:prstGeom>
          <a:ln cap="sq" w="9360">
            <a:solidFill>
              <a:srgbClr val="000000"/>
            </a:solidFill>
            <a:prstDash val="lg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8"/>
          <p:cNvSpPr/>
          <p:nvPr/>
        </p:nvSpPr>
        <p:spPr>
          <a:xfrm flipH="1" flipV="1">
            <a:off x="4568760" y="1769760"/>
            <a:ext cx="511200" cy="509400"/>
          </a:xfrm>
          <a:prstGeom prst="line">
            <a:avLst/>
          </a:prstGeom>
          <a:ln cap="sq" w="9360">
            <a:solidFill>
              <a:srgbClr val="000000"/>
            </a:solidFill>
            <a:prstDash val="lg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539640" y="4292640"/>
            <a:ext cx="1149480" cy="1728720"/>
          </a:xfrm>
          <a:prstGeom prst="rect">
            <a:avLst/>
          </a:prstGeom>
          <a:ln>
            <a:noFill/>
          </a:ln>
        </p:spPr>
      </p:pic>
      <p:sp>
        <p:nvSpPr>
          <p:cNvPr id="109" name="CustomShape 9"/>
          <p:cNvSpPr/>
          <p:nvPr/>
        </p:nvSpPr>
        <p:spPr>
          <a:xfrm>
            <a:off x="250920" y="6021360"/>
            <a:ext cx="1800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515600"/>
                <a:tab algn="l" pos="10762920"/>
              </a:tabLst>
            </a:pPr>
            <a:r>
              <a:rPr b="0" lang="en-US" sz="1800" spc="-1" strike="noStrike">
                <a:solidFill>
                  <a:srgbClr val="333399"/>
                </a:solidFill>
                <a:latin typeface="Comic Sans MS"/>
                <a:ea typeface="Arial"/>
              </a:rPr>
              <a:t>Customer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268360" y="1773360"/>
            <a:ext cx="744840" cy="1800000"/>
          </a:xfrm>
          <a:prstGeom prst="rect">
            <a:avLst/>
          </a:prstGeom>
          <a:ln>
            <a:noFill/>
          </a:ln>
        </p:spPr>
      </p:pic>
      <p:sp>
        <p:nvSpPr>
          <p:cNvPr id="111" name="CustomShape 10"/>
          <p:cNvSpPr/>
          <p:nvPr/>
        </p:nvSpPr>
        <p:spPr>
          <a:xfrm>
            <a:off x="1908000" y="3573360"/>
            <a:ext cx="18003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515600"/>
                <a:tab algn="l" pos="10762920"/>
              </a:tabLst>
            </a:pPr>
            <a:r>
              <a:rPr b="0" lang="en-US" sz="1800" spc="-1" strike="noStrike">
                <a:solidFill>
                  <a:srgbClr val="333399"/>
                </a:solidFill>
                <a:latin typeface="Comic Sans MS"/>
                <a:ea typeface="Arial"/>
              </a:rPr>
              <a:t>Manager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4"/>
          <a:stretch/>
        </p:blipFill>
        <p:spPr>
          <a:xfrm>
            <a:off x="6084720" y="5373720"/>
            <a:ext cx="505080" cy="380880"/>
          </a:xfrm>
          <a:prstGeom prst="rect">
            <a:avLst/>
          </a:prstGeom>
          <a:ln>
            <a:noFill/>
          </a:ln>
        </p:spPr>
      </p:pic>
      <p:sp>
        <p:nvSpPr>
          <p:cNvPr id="113" name="CustomShape 11"/>
          <p:cNvSpPr/>
          <p:nvPr/>
        </p:nvSpPr>
        <p:spPr>
          <a:xfrm>
            <a:off x="3200400" y="3719520"/>
            <a:ext cx="1450800" cy="1303200"/>
          </a:xfrm>
          <a:custGeom>
            <a:avLst/>
            <a:gdLst/>
            <a:ahLst/>
            <a:rect l="0" t="0" r="r" b="b"/>
            <a:pathLst>
              <a:path w="3818" h="2118">
                <a:moveTo>
                  <a:pt x="3817" y="999"/>
                </a:moveTo>
                <a:lnTo>
                  <a:pt x="3769" y="919"/>
                </a:lnTo>
                <a:lnTo>
                  <a:pt x="3718" y="842"/>
                </a:lnTo>
                <a:lnTo>
                  <a:pt x="3662" y="767"/>
                </a:lnTo>
                <a:lnTo>
                  <a:pt x="3602" y="694"/>
                </a:lnTo>
                <a:lnTo>
                  <a:pt x="3537" y="624"/>
                </a:lnTo>
                <a:lnTo>
                  <a:pt x="3470" y="558"/>
                </a:lnTo>
                <a:lnTo>
                  <a:pt x="3398" y="494"/>
                </a:lnTo>
                <a:lnTo>
                  <a:pt x="3323" y="433"/>
                </a:lnTo>
                <a:lnTo>
                  <a:pt x="3245" y="376"/>
                </a:lnTo>
                <a:lnTo>
                  <a:pt x="3164" y="323"/>
                </a:lnTo>
                <a:lnTo>
                  <a:pt x="3080" y="273"/>
                </a:lnTo>
                <a:lnTo>
                  <a:pt x="2993" y="228"/>
                </a:lnTo>
                <a:lnTo>
                  <a:pt x="2904" y="186"/>
                </a:lnTo>
                <a:lnTo>
                  <a:pt x="2813" y="148"/>
                </a:lnTo>
                <a:lnTo>
                  <a:pt x="2719" y="114"/>
                </a:lnTo>
                <a:lnTo>
                  <a:pt x="2624" y="85"/>
                </a:lnTo>
                <a:lnTo>
                  <a:pt x="2527" y="59"/>
                </a:lnTo>
                <a:lnTo>
                  <a:pt x="2429" y="39"/>
                </a:lnTo>
                <a:lnTo>
                  <a:pt x="2330" y="22"/>
                </a:lnTo>
                <a:lnTo>
                  <a:pt x="2231" y="10"/>
                </a:lnTo>
                <a:lnTo>
                  <a:pt x="2130" y="3"/>
                </a:lnTo>
                <a:lnTo>
                  <a:pt x="2030" y="0"/>
                </a:lnTo>
                <a:lnTo>
                  <a:pt x="1929" y="2"/>
                </a:lnTo>
                <a:lnTo>
                  <a:pt x="1829" y="8"/>
                </a:lnTo>
                <a:lnTo>
                  <a:pt x="1729" y="18"/>
                </a:lnTo>
                <a:lnTo>
                  <a:pt x="1629" y="33"/>
                </a:lnTo>
                <a:lnTo>
                  <a:pt x="1531" y="53"/>
                </a:lnTo>
                <a:lnTo>
                  <a:pt x="1434" y="77"/>
                </a:lnTo>
                <a:lnTo>
                  <a:pt x="1338" y="105"/>
                </a:lnTo>
                <a:lnTo>
                  <a:pt x="1244" y="138"/>
                </a:lnTo>
                <a:lnTo>
                  <a:pt x="1152" y="174"/>
                </a:lnTo>
                <a:lnTo>
                  <a:pt x="1063" y="215"/>
                </a:lnTo>
                <a:lnTo>
                  <a:pt x="975" y="260"/>
                </a:lnTo>
                <a:lnTo>
                  <a:pt x="890" y="308"/>
                </a:lnTo>
                <a:lnTo>
                  <a:pt x="808" y="361"/>
                </a:lnTo>
                <a:lnTo>
                  <a:pt x="729" y="416"/>
                </a:lnTo>
                <a:lnTo>
                  <a:pt x="653" y="476"/>
                </a:lnTo>
                <a:lnTo>
                  <a:pt x="581" y="539"/>
                </a:lnTo>
                <a:lnTo>
                  <a:pt x="512" y="605"/>
                </a:lnTo>
                <a:lnTo>
                  <a:pt x="447" y="674"/>
                </a:lnTo>
                <a:lnTo>
                  <a:pt x="386" y="745"/>
                </a:lnTo>
                <a:lnTo>
                  <a:pt x="328" y="820"/>
                </a:lnTo>
                <a:lnTo>
                  <a:pt x="275" y="897"/>
                </a:lnTo>
                <a:lnTo>
                  <a:pt x="227" y="976"/>
                </a:lnTo>
                <a:lnTo>
                  <a:pt x="183" y="1057"/>
                </a:lnTo>
                <a:lnTo>
                  <a:pt x="143" y="1140"/>
                </a:lnTo>
                <a:lnTo>
                  <a:pt x="108" y="1225"/>
                </a:lnTo>
                <a:lnTo>
                  <a:pt x="78" y="1311"/>
                </a:lnTo>
                <a:lnTo>
                  <a:pt x="53" y="1399"/>
                </a:lnTo>
                <a:lnTo>
                  <a:pt x="32" y="1487"/>
                </a:lnTo>
                <a:lnTo>
                  <a:pt x="17" y="1577"/>
                </a:lnTo>
                <a:lnTo>
                  <a:pt x="6" y="1667"/>
                </a:lnTo>
                <a:lnTo>
                  <a:pt x="1" y="1757"/>
                </a:lnTo>
                <a:lnTo>
                  <a:pt x="0" y="1847"/>
                </a:lnTo>
                <a:lnTo>
                  <a:pt x="5" y="1938"/>
                </a:lnTo>
                <a:lnTo>
                  <a:pt x="15" y="2028"/>
                </a:lnTo>
                <a:lnTo>
                  <a:pt x="29" y="2117"/>
                </a:lnTo>
                <a:lnTo>
                  <a:pt x="2015" y="1810"/>
                </a:lnTo>
                <a:lnTo>
                  <a:pt x="3817" y="999"/>
                </a:lnTo>
                <a:moveTo>
                  <a:pt x="3817" y="999"/>
                </a:moveTo>
                <a:lnTo>
                  <a:pt x="3769" y="919"/>
                </a:lnTo>
                <a:lnTo>
                  <a:pt x="3718" y="842"/>
                </a:lnTo>
                <a:lnTo>
                  <a:pt x="3662" y="767"/>
                </a:lnTo>
                <a:lnTo>
                  <a:pt x="3602" y="694"/>
                </a:lnTo>
                <a:lnTo>
                  <a:pt x="3537" y="624"/>
                </a:lnTo>
                <a:lnTo>
                  <a:pt x="3470" y="558"/>
                </a:lnTo>
                <a:lnTo>
                  <a:pt x="3398" y="494"/>
                </a:lnTo>
                <a:lnTo>
                  <a:pt x="3323" y="433"/>
                </a:lnTo>
                <a:lnTo>
                  <a:pt x="3245" y="376"/>
                </a:lnTo>
                <a:lnTo>
                  <a:pt x="3164" y="323"/>
                </a:lnTo>
                <a:lnTo>
                  <a:pt x="3080" y="273"/>
                </a:lnTo>
                <a:lnTo>
                  <a:pt x="2993" y="228"/>
                </a:lnTo>
                <a:lnTo>
                  <a:pt x="2904" y="186"/>
                </a:lnTo>
                <a:lnTo>
                  <a:pt x="2813" y="148"/>
                </a:lnTo>
                <a:lnTo>
                  <a:pt x="2719" y="114"/>
                </a:lnTo>
                <a:lnTo>
                  <a:pt x="2624" y="85"/>
                </a:lnTo>
                <a:lnTo>
                  <a:pt x="2527" y="59"/>
                </a:lnTo>
                <a:lnTo>
                  <a:pt x="2429" y="39"/>
                </a:lnTo>
                <a:lnTo>
                  <a:pt x="2330" y="22"/>
                </a:lnTo>
                <a:lnTo>
                  <a:pt x="2231" y="10"/>
                </a:lnTo>
                <a:lnTo>
                  <a:pt x="2130" y="3"/>
                </a:lnTo>
                <a:lnTo>
                  <a:pt x="2030" y="0"/>
                </a:lnTo>
                <a:lnTo>
                  <a:pt x="1929" y="2"/>
                </a:lnTo>
                <a:lnTo>
                  <a:pt x="1829" y="8"/>
                </a:lnTo>
                <a:lnTo>
                  <a:pt x="1729" y="18"/>
                </a:lnTo>
                <a:lnTo>
                  <a:pt x="1629" y="33"/>
                </a:lnTo>
                <a:lnTo>
                  <a:pt x="1531" y="53"/>
                </a:lnTo>
                <a:lnTo>
                  <a:pt x="1434" y="77"/>
                </a:lnTo>
                <a:lnTo>
                  <a:pt x="1338" y="105"/>
                </a:lnTo>
                <a:lnTo>
                  <a:pt x="1244" y="138"/>
                </a:lnTo>
                <a:lnTo>
                  <a:pt x="1152" y="174"/>
                </a:lnTo>
                <a:lnTo>
                  <a:pt x="1063" y="215"/>
                </a:lnTo>
                <a:lnTo>
                  <a:pt x="975" y="260"/>
                </a:lnTo>
                <a:lnTo>
                  <a:pt x="890" y="308"/>
                </a:lnTo>
                <a:lnTo>
                  <a:pt x="808" y="361"/>
                </a:lnTo>
                <a:lnTo>
                  <a:pt x="729" y="416"/>
                </a:lnTo>
                <a:lnTo>
                  <a:pt x="653" y="476"/>
                </a:lnTo>
                <a:lnTo>
                  <a:pt x="581" y="539"/>
                </a:lnTo>
                <a:lnTo>
                  <a:pt x="512" y="605"/>
                </a:lnTo>
                <a:lnTo>
                  <a:pt x="447" y="674"/>
                </a:lnTo>
                <a:lnTo>
                  <a:pt x="386" y="745"/>
                </a:lnTo>
                <a:lnTo>
                  <a:pt x="328" y="820"/>
                </a:lnTo>
                <a:lnTo>
                  <a:pt x="275" y="897"/>
                </a:lnTo>
                <a:lnTo>
                  <a:pt x="227" y="976"/>
                </a:lnTo>
                <a:lnTo>
                  <a:pt x="183" y="1057"/>
                </a:lnTo>
                <a:lnTo>
                  <a:pt x="143" y="1140"/>
                </a:lnTo>
                <a:lnTo>
                  <a:pt x="108" y="1225"/>
                </a:lnTo>
                <a:lnTo>
                  <a:pt x="78" y="1311"/>
                </a:lnTo>
                <a:lnTo>
                  <a:pt x="53" y="1399"/>
                </a:lnTo>
                <a:lnTo>
                  <a:pt x="32" y="1487"/>
                </a:lnTo>
                <a:lnTo>
                  <a:pt x="17" y="1577"/>
                </a:lnTo>
                <a:lnTo>
                  <a:pt x="6" y="1667"/>
                </a:lnTo>
                <a:lnTo>
                  <a:pt x="1" y="1757"/>
                </a:lnTo>
                <a:lnTo>
                  <a:pt x="0" y="1847"/>
                </a:lnTo>
                <a:lnTo>
                  <a:pt x="5" y="1938"/>
                </a:lnTo>
                <a:lnTo>
                  <a:pt x="15" y="2028"/>
                </a:lnTo>
                <a:lnTo>
                  <a:pt x="29" y="2117"/>
                </a:lnTo>
              </a:path>
            </a:pathLst>
          </a:custGeom>
          <a:noFill/>
          <a:ln cap="sq" w="9360">
            <a:solidFill>
              <a:srgbClr val="000000"/>
            </a:solidFill>
            <a:prstDash val="lg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11280" y="18864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51560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Comic Sans MS"/>
              </a:rPr>
              <a:t>Steve McConnell suggests...</a:t>
            </a:r>
            <a:endParaRPr b="0" lang="en-US" sz="3200" spc="-1" strike="noStrike">
              <a:solidFill>
                <a:srgbClr val="333399"/>
              </a:solidFill>
              <a:latin typeface="Comic Sans MS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11280" y="1371600"/>
            <a:ext cx="7921440" cy="44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algn="ctr">
              <a:spcBef>
                <a:spcPts val="1500"/>
              </a:spcBef>
              <a:tabLst>
                <a:tab algn="l" pos="0"/>
                <a:tab algn="l" pos="685800"/>
                <a:tab algn="l" pos="1600200"/>
                <a:tab algn="l" pos="2514600"/>
                <a:tab algn="l" pos="3429000"/>
                <a:tab algn="l" pos="4343400"/>
                <a:tab algn="l" pos="5257800"/>
                <a:tab algn="l" pos="6172200"/>
                <a:tab algn="l" pos="7086600"/>
                <a:tab algn="l" pos="8001000"/>
                <a:tab algn="l" pos="8915400"/>
                <a:tab algn="l" pos="9829800"/>
                <a:tab algn="l" pos="10058400"/>
                <a:tab algn="l" pos="10515600"/>
                <a:tab algn="l" pos="1076292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Use Binary Milestones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1500"/>
              </a:spcBef>
              <a:tabLst>
                <a:tab algn="l" pos="0"/>
                <a:tab algn="l" pos="685800"/>
                <a:tab algn="l" pos="1600200"/>
                <a:tab algn="l" pos="2514600"/>
                <a:tab algn="l" pos="3429000"/>
                <a:tab algn="l" pos="4343400"/>
                <a:tab algn="l" pos="5257800"/>
                <a:tab algn="l" pos="6172200"/>
                <a:tab algn="l" pos="7086600"/>
                <a:tab algn="l" pos="8001000"/>
                <a:tab algn="l" pos="8915400"/>
                <a:tab algn="l" pos="9829800"/>
                <a:tab algn="l" pos="10058400"/>
                <a:tab algn="l" pos="10515600"/>
                <a:tab algn="l" pos="1076292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(100% Done or Not Done)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1500"/>
              </a:spcBef>
              <a:tabLst>
                <a:tab algn="l" pos="0"/>
                <a:tab algn="l" pos="685800"/>
                <a:tab algn="l" pos="1600200"/>
                <a:tab algn="l" pos="2514600"/>
                <a:tab algn="l" pos="3429000"/>
                <a:tab algn="l" pos="4343400"/>
                <a:tab algn="l" pos="5257800"/>
                <a:tab algn="l" pos="6172200"/>
                <a:tab algn="l" pos="7086600"/>
                <a:tab algn="l" pos="8001000"/>
                <a:tab algn="l" pos="8915400"/>
                <a:tab algn="l" pos="9829800"/>
                <a:tab algn="l" pos="10058400"/>
                <a:tab algn="l" pos="1051560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Avoid fuzzy, mushy milestones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685800"/>
                <a:tab algn="l" pos="1600200"/>
                <a:tab algn="l" pos="2514600"/>
                <a:tab algn="l" pos="3429000"/>
                <a:tab algn="l" pos="4343400"/>
                <a:tab algn="l" pos="5257800"/>
                <a:tab algn="l" pos="6172200"/>
                <a:tab algn="l" pos="7086600"/>
                <a:tab algn="l" pos="8001000"/>
                <a:tab algn="l" pos="8915400"/>
                <a:tab algn="l" pos="9829800"/>
                <a:tab algn="l" pos="10058400"/>
                <a:tab algn="l" pos="1051560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685800"/>
                <a:tab algn="l" pos="1600200"/>
                <a:tab algn="l" pos="2514600"/>
                <a:tab algn="l" pos="3429000"/>
                <a:tab algn="l" pos="4343400"/>
                <a:tab algn="l" pos="5257800"/>
                <a:tab algn="l" pos="6172200"/>
                <a:tab algn="l" pos="7086600"/>
                <a:tab algn="l" pos="8001000"/>
                <a:tab algn="l" pos="8915400"/>
                <a:tab algn="l" pos="9829800"/>
                <a:tab algn="l" pos="10058400"/>
                <a:tab algn="l" pos="1051560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Milestone is either "100% done" or "100% not done."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685800"/>
                <a:tab algn="l" pos="1600200"/>
                <a:tab algn="l" pos="2514600"/>
                <a:tab algn="l" pos="3429000"/>
                <a:tab algn="l" pos="4343400"/>
                <a:tab algn="l" pos="5257800"/>
                <a:tab algn="l" pos="6172200"/>
                <a:tab algn="l" pos="7086600"/>
                <a:tab algn="l" pos="8001000"/>
                <a:tab algn="l" pos="8915400"/>
                <a:tab algn="l" pos="9829800"/>
                <a:tab algn="l" pos="10058400"/>
                <a:tab algn="l" pos="1051560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Allowing a little step from "100% done" to "90% done" has historically been found to reduce the quality of the </a:t>
            </a:r>
            <a:r>
              <a:rPr b="0" i="1" lang="en-US" sz="2400" spc="-1" strike="noStrike">
                <a:solidFill>
                  <a:srgbClr val="333399"/>
                </a:solidFill>
                <a:latin typeface="Arial"/>
              </a:rPr>
              <a:t>status information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from "very good" to "awful."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11280" y="18864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51560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Comic Sans MS"/>
              </a:rPr>
              <a:t>Other Goals</a:t>
            </a:r>
            <a:endParaRPr b="0" lang="en-US" sz="3200" spc="-1" strike="noStrike">
              <a:solidFill>
                <a:srgbClr val="333399"/>
              </a:solidFill>
              <a:latin typeface="Comic Sans MS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11280" y="1371600"/>
            <a:ext cx="7921440" cy="44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223920">
              <a:spcBef>
                <a:spcPts val="1500"/>
              </a:spcBef>
              <a:tabLst>
                <a:tab algn="l" pos="0"/>
                <a:tab algn="l" pos="911160"/>
                <a:tab algn="l" pos="1825560"/>
                <a:tab algn="l" pos="2739960"/>
                <a:tab algn="l" pos="3654360"/>
                <a:tab algn="l" pos="4568760"/>
                <a:tab algn="l" pos="5483160"/>
                <a:tab algn="l" pos="6397560"/>
                <a:tab algn="l" pos="7311960"/>
                <a:tab algn="l" pos="8226360"/>
                <a:tab algn="l" pos="9140760"/>
                <a:tab algn="l" pos="10055160"/>
                <a:tab algn="l" pos="10058400"/>
                <a:tab algn="l" pos="1051560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These probably </a:t>
            </a:r>
            <a:r>
              <a:rPr b="0" lang="en-US" sz="2400" spc="-1" strike="noStrike" u="sng">
                <a:solidFill>
                  <a:srgbClr val="a50021"/>
                </a:solidFill>
                <a:uFillTx/>
                <a:latin typeface="Arial"/>
              </a:rPr>
              <a:t>don't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qualify as Milestones: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3560" indent="-223560"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0"/>
                <a:tab algn="l" pos="911160"/>
                <a:tab algn="l" pos="1825560"/>
                <a:tab algn="l" pos="2739960"/>
                <a:tab algn="l" pos="3654360"/>
                <a:tab algn="l" pos="4568760"/>
                <a:tab algn="l" pos="5483160"/>
                <a:tab algn="l" pos="6397560"/>
                <a:tab algn="l" pos="7311960"/>
                <a:tab algn="l" pos="8226360"/>
                <a:tab algn="l" pos="9140760"/>
                <a:tab algn="l" pos="10055160"/>
                <a:tab algn="l" pos="10058400"/>
                <a:tab algn="l" pos="1051560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Logging framework selected, convention for logging levels documented, and implemented in code.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3560" indent="-223560"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0"/>
                <a:tab algn="l" pos="911160"/>
                <a:tab algn="l" pos="1825560"/>
                <a:tab algn="l" pos="2739960"/>
                <a:tab algn="l" pos="3654360"/>
                <a:tab algn="l" pos="4568760"/>
                <a:tab algn="l" pos="5483160"/>
                <a:tab algn="l" pos="6397560"/>
                <a:tab algn="l" pos="7311960"/>
                <a:tab algn="l" pos="8226360"/>
                <a:tab algn="l" pos="9140760"/>
                <a:tab algn="l" pos="10055160"/>
                <a:tab algn="l" pos="10058400"/>
                <a:tab algn="l" pos="1051560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Configuration Management plan documented and explained to team.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0760" indent="-231840"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algn="l" pos="0"/>
                <a:tab algn="l" pos="911160"/>
                <a:tab algn="l" pos="1825560"/>
                <a:tab algn="l" pos="2739960"/>
                <a:tab algn="l" pos="3654360"/>
                <a:tab algn="l" pos="4568760"/>
                <a:tab algn="l" pos="5483160"/>
                <a:tab algn="l" pos="6397560"/>
                <a:tab algn="l" pos="7311960"/>
                <a:tab algn="l" pos="8226360"/>
                <a:tab algn="l" pos="9140760"/>
                <a:tab algn="l" pos="10055160"/>
                <a:tab algn="l" pos="10058400"/>
                <a:tab algn="l" pos="1051560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Includes what to put in CM, what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not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put in CM, directory layout, criteria for submitting work.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3560" indent="-223560"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0"/>
                <a:tab algn="l" pos="911160"/>
                <a:tab algn="l" pos="1825560"/>
                <a:tab algn="l" pos="2739960"/>
                <a:tab algn="l" pos="3654360"/>
                <a:tab algn="l" pos="4568760"/>
                <a:tab algn="l" pos="5483160"/>
                <a:tab algn="l" pos="6397560"/>
                <a:tab algn="l" pos="7311960"/>
                <a:tab algn="l" pos="8226360"/>
                <a:tab algn="l" pos="9140760"/>
                <a:tab algn="l" pos="10055160"/>
                <a:tab algn="l" pos="10058400"/>
                <a:tab algn="l" pos="1051560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Coding and documentation standard documented and explained to team. (PPQA responsible)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11280" y="18864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51560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Comic Sans MS"/>
              </a:rPr>
              <a:t>Minor Milestones</a:t>
            </a:r>
            <a:endParaRPr b="0" lang="en-US" sz="3200" spc="-1" strike="noStrike">
              <a:solidFill>
                <a:srgbClr val="333399"/>
              </a:solidFill>
              <a:latin typeface="Comic Sans MS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11280" y="1371600"/>
            <a:ext cx="7921440" cy="44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1500"/>
              </a:spcBef>
              <a:tabLst>
                <a:tab algn="l" pos="0"/>
                <a:tab algn="l" pos="685800"/>
                <a:tab algn="l" pos="1600200"/>
                <a:tab algn="l" pos="2514600"/>
                <a:tab algn="l" pos="3429000"/>
                <a:tab algn="l" pos="4343400"/>
                <a:tab algn="l" pos="5257800"/>
                <a:tab algn="l" pos="6172200"/>
                <a:tab algn="l" pos="7086600"/>
                <a:tab algn="l" pos="8001000"/>
                <a:tab algn="l" pos="8915400"/>
                <a:tab algn="l" pos="9829800"/>
                <a:tab algn="l" pos="10058400"/>
                <a:tab algn="l" pos="1051560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Purpose: keep the project on track.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5360" indent="-223920">
              <a:spcBef>
                <a:spcPts val="1500"/>
              </a:spcBef>
              <a:tabLst>
                <a:tab algn="l" pos="0"/>
                <a:tab algn="l" pos="685800"/>
                <a:tab algn="l" pos="1600200"/>
                <a:tab algn="l" pos="2514600"/>
                <a:tab algn="l" pos="3429000"/>
                <a:tab algn="l" pos="4343400"/>
                <a:tab algn="l" pos="5257800"/>
                <a:tab algn="l" pos="6172200"/>
                <a:tab algn="l" pos="7086600"/>
                <a:tab algn="l" pos="8001000"/>
                <a:tab algn="l" pos="8915400"/>
                <a:tab algn="l" pos="9829800"/>
                <a:tab algn="l" pos="10058400"/>
                <a:tab algn="l" pos="1051560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3560" indent="-223560"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0"/>
                <a:tab algn="l" pos="685800"/>
                <a:tab algn="l" pos="1600200"/>
                <a:tab algn="l" pos="2514600"/>
                <a:tab algn="l" pos="3429000"/>
                <a:tab algn="l" pos="4343400"/>
                <a:tab algn="l" pos="5257800"/>
                <a:tab algn="l" pos="6172200"/>
                <a:tab algn="l" pos="7086600"/>
                <a:tab algn="l" pos="8001000"/>
                <a:tab algn="l" pos="8915400"/>
                <a:tab algn="l" pos="9829800"/>
                <a:tab algn="l" pos="10058400"/>
                <a:tab algn="l" pos="1051560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Track a project's progress.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3560" indent="-223560"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0"/>
                <a:tab algn="l" pos="685800"/>
                <a:tab algn="l" pos="1600200"/>
                <a:tab algn="l" pos="2514600"/>
                <a:tab algn="l" pos="3429000"/>
                <a:tab algn="l" pos="4343400"/>
                <a:tab algn="l" pos="5257800"/>
                <a:tab algn="l" pos="6172200"/>
                <a:tab algn="l" pos="7086600"/>
                <a:tab algn="l" pos="8001000"/>
                <a:tab algn="l" pos="8915400"/>
                <a:tab algn="l" pos="9829800"/>
                <a:tab algn="l" pos="10058400"/>
                <a:tab algn="l" pos="1051560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Tangible to team and manager.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3560" indent="-223560"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0"/>
                <a:tab algn="l" pos="685800"/>
                <a:tab algn="l" pos="1600200"/>
                <a:tab algn="l" pos="2514600"/>
                <a:tab algn="l" pos="3429000"/>
                <a:tab algn="l" pos="4343400"/>
                <a:tab algn="l" pos="5257800"/>
                <a:tab algn="l" pos="6172200"/>
                <a:tab algn="l" pos="7086600"/>
                <a:tab algn="l" pos="8001000"/>
                <a:tab algn="l" pos="8915400"/>
                <a:tab algn="l" pos="9829800"/>
                <a:tab algn="l" pos="10058400"/>
                <a:tab algn="l" pos="1051560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Verifiable --  its been done.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2007-10-30T08:36:36Z</dcterms:created>
  <dc:creator>James Brucker</dc:creator>
  <dc:description/>
  <dc:language>en-US</dc:language>
  <cp:lastModifiedBy/>
  <dcterms:modified xsi:type="dcterms:W3CDTF">2022-10-05T08:46:00Z</dcterms:modified>
  <cp:revision>47</cp:revision>
  <dc:subject/>
  <dc:title>Milestones</dc:title>
</cp:coreProperties>
</file>