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9.jpeg" ContentType="image/jpeg"/>
  <Override PartName="/ppt/media/image4.png" ContentType="image/png"/>
  <Override PartName="/ppt/media/image5.png" ContentType="image/png"/>
  <Override PartName="/ppt/media/image6.wmf" ContentType="image/x-wmf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10.jpeg" ContentType="image/jpeg"/>
  <Override PartName="/ppt/media/image11.png" ContentType="image/png"/>
  <Override PartName="/ppt/embeddings/oleObject1.bin" ContentType="application/vnd.openxmlformats-officedocument.oleObject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40" name="CustomShape 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5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6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7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8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9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0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1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4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5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6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7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8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9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0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1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4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5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6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7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8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9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0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31"/>
          <p:cNvSpPr>
            <a:spLocks noGrp="1"/>
          </p:cNvSpPr>
          <p:nvPr>
            <p:ph type="hdr"/>
          </p:nvPr>
        </p:nvSpPr>
        <p:spPr>
          <a:xfrm>
            <a:off x="-360" y="0"/>
            <a:ext cx="2925720" cy="41112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5680"/>
                <a:tab algn="l" pos="1076040"/>
                <a:tab algn="l" pos="1436400"/>
                <a:tab algn="l" pos="1796760"/>
                <a:tab algn="l" pos="2157120"/>
                <a:tab algn="l" pos="2517480"/>
                <a:tab algn="l" pos="28778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1200" spc="-1" strike="noStrike">
                <a:latin typeface="Arial"/>
                <a:ea typeface="Arial"/>
              </a:rPr>
              <a:t>&lt;header&gt;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0" name="PlaceHolder 32"/>
          <p:cNvSpPr>
            <a:spLocks noGrp="1"/>
          </p:cNvSpPr>
          <p:nvPr>
            <p:ph type="dt"/>
          </p:nvPr>
        </p:nvSpPr>
        <p:spPr>
          <a:xfrm>
            <a:off x="3885840" y="0"/>
            <a:ext cx="2925720" cy="41112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5320"/>
                <a:tab algn="l" pos="715680"/>
                <a:tab algn="l" pos="1076040"/>
                <a:tab algn="l" pos="1436400"/>
                <a:tab algn="l" pos="1796760"/>
                <a:tab algn="l" pos="2157120"/>
                <a:tab algn="l" pos="2517480"/>
                <a:tab algn="l" pos="28778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1200" spc="-1" strike="noStrike">
                <a:latin typeface="Arial"/>
                <a:ea typeface="Arial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1" name="PlaceHolder 33"/>
          <p:cNvSpPr>
            <a:spLocks noGrp="1"/>
          </p:cNvSpPr>
          <p:nvPr>
            <p:ph type="sldImg"/>
          </p:nvPr>
        </p:nvSpPr>
        <p:spPr>
          <a:xfrm>
            <a:off x="1143000" y="685440"/>
            <a:ext cx="4525920" cy="338292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0" lang="en-US" sz="3200" spc="-1" strike="noStrike">
                <a:solidFill>
                  <a:srgbClr val="333399"/>
                </a:solidFill>
                <a:latin typeface="Comic Sans MS"/>
              </a:rPr>
              <a:t>Click to move the slide</a:t>
            </a: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172" name="PlaceHolder 34"/>
          <p:cNvSpPr>
            <a:spLocks noGrp="1"/>
          </p:cNvSpPr>
          <p:nvPr>
            <p:ph type="body"/>
          </p:nvPr>
        </p:nvSpPr>
        <p:spPr>
          <a:xfrm>
            <a:off x="914400" y="4343400"/>
            <a:ext cx="4983120" cy="406872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35"/>
          <p:cNvSpPr>
            <a:spLocks noGrp="1"/>
          </p:cNvSpPr>
          <p:nvPr>
            <p:ph type="ftr"/>
          </p:nvPr>
        </p:nvSpPr>
        <p:spPr>
          <a:xfrm>
            <a:off x="-360" y="8686800"/>
            <a:ext cx="2925720" cy="411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5680"/>
                <a:tab algn="l" pos="1076040"/>
                <a:tab algn="l" pos="1436400"/>
                <a:tab algn="l" pos="1796760"/>
                <a:tab algn="l" pos="2157120"/>
                <a:tab algn="l" pos="2517480"/>
                <a:tab algn="l" pos="28778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1200" spc="-1" strike="noStrike">
                <a:latin typeface="Arial"/>
                <a:ea typeface="Arial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4" name="PlaceHolder 36"/>
          <p:cNvSpPr>
            <a:spLocks noGrp="1"/>
          </p:cNvSpPr>
          <p:nvPr>
            <p:ph type="sldNum"/>
          </p:nvPr>
        </p:nvSpPr>
        <p:spPr>
          <a:xfrm>
            <a:off x="3885840" y="8686800"/>
            <a:ext cx="2925720" cy="411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5320"/>
                <a:tab algn="l" pos="715680"/>
                <a:tab algn="l" pos="1076040"/>
                <a:tab algn="l" pos="1436400"/>
                <a:tab algn="l" pos="1796760"/>
                <a:tab algn="l" pos="2157120"/>
                <a:tab algn="l" pos="2517480"/>
                <a:tab algn="l" pos="28778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fld id="{A8B5018B-E359-4117-A8AB-57EC0C7898E0}" type="slidenum">
              <a:rPr b="0" lang="en-US" sz="1200" spc="-1" strike="noStrike"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66" name="CustomShape 2"/>
          <p:cNvSpPr/>
          <p:nvPr/>
        </p:nvSpPr>
        <p:spPr>
          <a:xfrm>
            <a:off x="914400" y="4343400"/>
            <a:ext cx="50292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82" name="CustomShape 2"/>
          <p:cNvSpPr/>
          <p:nvPr/>
        </p:nvSpPr>
        <p:spPr>
          <a:xfrm>
            <a:off x="914400" y="4343400"/>
            <a:ext cx="50292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7600" cy="3414600"/>
          </a:xfrm>
          <a:prstGeom prst="rect">
            <a:avLst/>
          </a:prstGeom>
        </p:spPr>
      </p:sp>
      <p:sp>
        <p:nvSpPr>
          <p:cNvPr id="384" name="CustomShape 2"/>
          <p:cNvSpPr/>
          <p:nvPr/>
        </p:nvSpPr>
        <p:spPr>
          <a:xfrm>
            <a:off x="914400" y="4343400"/>
            <a:ext cx="5014800" cy="410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368" name="CustomShape 2"/>
          <p:cNvSpPr/>
          <p:nvPr/>
        </p:nvSpPr>
        <p:spPr>
          <a:xfrm>
            <a:off x="914400" y="4343400"/>
            <a:ext cx="5027760" cy="411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7600" cy="3414600"/>
          </a:xfrm>
          <a:prstGeom prst="rect">
            <a:avLst/>
          </a:prstGeom>
        </p:spPr>
      </p:sp>
      <p:sp>
        <p:nvSpPr>
          <p:cNvPr id="386" name="CustomShape 2"/>
          <p:cNvSpPr/>
          <p:nvPr/>
        </p:nvSpPr>
        <p:spPr>
          <a:xfrm>
            <a:off x="914400" y="4343400"/>
            <a:ext cx="5014800" cy="410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88" name="CustomShape 2"/>
          <p:cNvSpPr/>
          <p:nvPr/>
        </p:nvSpPr>
        <p:spPr>
          <a:xfrm>
            <a:off x="914400" y="4343400"/>
            <a:ext cx="50292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7600" cy="3414600"/>
          </a:xfrm>
          <a:prstGeom prst="rect">
            <a:avLst/>
          </a:prstGeom>
        </p:spPr>
      </p:sp>
      <p:sp>
        <p:nvSpPr>
          <p:cNvPr id="390" name="CustomShape 2"/>
          <p:cNvSpPr/>
          <p:nvPr/>
        </p:nvSpPr>
        <p:spPr>
          <a:xfrm>
            <a:off x="914400" y="4343400"/>
            <a:ext cx="5014800" cy="410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392" name="CustomShape 2"/>
          <p:cNvSpPr/>
          <p:nvPr/>
        </p:nvSpPr>
        <p:spPr>
          <a:xfrm>
            <a:off x="914400" y="4343400"/>
            <a:ext cx="5027760" cy="411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370" name="CustomShape 2"/>
          <p:cNvSpPr/>
          <p:nvPr/>
        </p:nvSpPr>
        <p:spPr>
          <a:xfrm>
            <a:off x="914400" y="4343400"/>
            <a:ext cx="5027760" cy="411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7600" cy="3414600"/>
          </a:xfrm>
          <a:prstGeom prst="rect">
            <a:avLst/>
          </a:prstGeom>
        </p:spPr>
      </p:sp>
      <p:sp>
        <p:nvSpPr>
          <p:cNvPr id="394" name="CustomShape 2"/>
          <p:cNvSpPr/>
          <p:nvPr/>
        </p:nvSpPr>
        <p:spPr>
          <a:xfrm>
            <a:off x="914400" y="4343400"/>
            <a:ext cx="5014800" cy="410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7600" cy="3414600"/>
          </a:xfrm>
          <a:prstGeom prst="rect">
            <a:avLst/>
          </a:prstGeom>
        </p:spPr>
      </p:sp>
      <p:sp>
        <p:nvSpPr>
          <p:cNvPr id="396" name="CustomShape 2"/>
          <p:cNvSpPr/>
          <p:nvPr/>
        </p:nvSpPr>
        <p:spPr>
          <a:xfrm>
            <a:off x="914400" y="4343400"/>
            <a:ext cx="5014800" cy="410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7600" cy="3414600"/>
          </a:xfrm>
          <a:prstGeom prst="rect">
            <a:avLst/>
          </a:prstGeom>
        </p:spPr>
      </p:sp>
      <p:sp>
        <p:nvSpPr>
          <p:cNvPr id="398" name="CustomShape 2"/>
          <p:cNvSpPr/>
          <p:nvPr/>
        </p:nvSpPr>
        <p:spPr>
          <a:xfrm>
            <a:off x="914400" y="4343400"/>
            <a:ext cx="5014800" cy="410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6160" cy="3413160"/>
          </a:xfrm>
          <a:prstGeom prst="rect">
            <a:avLst/>
          </a:prstGeom>
        </p:spPr>
      </p:sp>
      <p:sp>
        <p:nvSpPr>
          <p:cNvPr id="400" name="CustomShape 2"/>
          <p:cNvSpPr/>
          <p:nvPr/>
        </p:nvSpPr>
        <p:spPr>
          <a:xfrm>
            <a:off x="914400" y="4343400"/>
            <a:ext cx="5013360" cy="409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6160" cy="3413160"/>
          </a:xfrm>
          <a:prstGeom prst="rect">
            <a:avLst/>
          </a:prstGeom>
        </p:spPr>
      </p:sp>
      <p:sp>
        <p:nvSpPr>
          <p:cNvPr id="402" name="CustomShape 2"/>
          <p:cNvSpPr/>
          <p:nvPr/>
        </p:nvSpPr>
        <p:spPr>
          <a:xfrm>
            <a:off x="914400" y="4343400"/>
            <a:ext cx="5013360" cy="409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760" cy="3425760"/>
          </a:xfrm>
          <a:prstGeom prst="rect">
            <a:avLst/>
          </a:prstGeom>
        </p:spPr>
      </p:sp>
      <p:sp>
        <p:nvSpPr>
          <p:cNvPr id="404" name="CustomShape 2"/>
          <p:cNvSpPr/>
          <p:nvPr/>
        </p:nvSpPr>
        <p:spPr>
          <a:xfrm>
            <a:off x="914400" y="4343400"/>
            <a:ext cx="5025960" cy="411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06" name="CustomShape 2"/>
          <p:cNvSpPr/>
          <p:nvPr/>
        </p:nvSpPr>
        <p:spPr>
          <a:xfrm>
            <a:off x="914400" y="4343400"/>
            <a:ext cx="50292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6160" cy="3413160"/>
          </a:xfrm>
          <a:prstGeom prst="rect">
            <a:avLst/>
          </a:prstGeom>
        </p:spPr>
      </p:sp>
      <p:sp>
        <p:nvSpPr>
          <p:cNvPr id="408" name="CustomShape 2"/>
          <p:cNvSpPr/>
          <p:nvPr/>
        </p:nvSpPr>
        <p:spPr>
          <a:xfrm>
            <a:off x="914400" y="4343400"/>
            <a:ext cx="5013360" cy="409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10" name="CustomShape 2"/>
          <p:cNvSpPr/>
          <p:nvPr/>
        </p:nvSpPr>
        <p:spPr>
          <a:xfrm>
            <a:off x="914400" y="4343400"/>
            <a:ext cx="50292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9400" cy="3416400"/>
          </a:xfrm>
          <a:prstGeom prst="rect">
            <a:avLst/>
          </a:prstGeom>
        </p:spPr>
      </p:sp>
      <p:sp>
        <p:nvSpPr>
          <p:cNvPr id="412" name="CustomShape 2"/>
          <p:cNvSpPr/>
          <p:nvPr/>
        </p:nvSpPr>
        <p:spPr>
          <a:xfrm>
            <a:off x="914400" y="4343400"/>
            <a:ext cx="5016600" cy="410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14" name="CustomShape 2"/>
          <p:cNvSpPr/>
          <p:nvPr/>
        </p:nvSpPr>
        <p:spPr>
          <a:xfrm>
            <a:off x="914400" y="4343400"/>
            <a:ext cx="50292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72" name="CustomShape 2"/>
          <p:cNvSpPr/>
          <p:nvPr/>
        </p:nvSpPr>
        <p:spPr>
          <a:xfrm>
            <a:off x="914400" y="4343400"/>
            <a:ext cx="50292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16" name="CustomShape 2"/>
          <p:cNvSpPr/>
          <p:nvPr/>
        </p:nvSpPr>
        <p:spPr>
          <a:xfrm>
            <a:off x="914400" y="4343400"/>
            <a:ext cx="50292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5520" cy="3422520"/>
          </a:xfrm>
          <a:prstGeom prst="rect">
            <a:avLst/>
          </a:prstGeom>
        </p:spPr>
      </p:sp>
      <p:sp>
        <p:nvSpPr>
          <p:cNvPr id="418" name="CustomShape 2"/>
          <p:cNvSpPr/>
          <p:nvPr/>
        </p:nvSpPr>
        <p:spPr>
          <a:xfrm>
            <a:off x="914400" y="4343400"/>
            <a:ext cx="5022720" cy="410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4080" cy="3421080"/>
          </a:xfrm>
          <a:prstGeom prst="rect">
            <a:avLst/>
          </a:prstGeom>
        </p:spPr>
      </p:sp>
      <p:sp>
        <p:nvSpPr>
          <p:cNvPr id="374" name="CustomShape 2"/>
          <p:cNvSpPr/>
          <p:nvPr/>
        </p:nvSpPr>
        <p:spPr>
          <a:xfrm>
            <a:off x="914400" y="4343400"/>
            <a:ext cx="5021280" cy="410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4080" cy="3421080"/>
          </a:xfrm>
          <a:prstGeom prst="rect">
            <a:avLst/>
          </a:prstGeom>
        </p:spPr>
      </p:sp>
      <p:sp>
        <p:nvSpPr>
          <p:cNvPr id="376" name="CustomShape 2"/>
          <p:cNvSpPr/>
          <p:nvPr/>
        </p:nvSpPr>
        <p:spPr>
          <a:xfrm>
            <a:off x="914400" y="4343400"/>
            <a:ext cx="5021280" cy="410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78" name="CustomShape 2"/>
          <p:cNvSpPr/>
          <p:nvPr/>
        </p:nvSpPr>
        <p:spPr>
          <a:xfrm>
            <a:off x="914400" y="4343400"/>
            <a:ext cx="50292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80" name="CustomShape 2"/>
          <p:cNvSpPr/>
          <p:nvPr/>
        </p:nvSpPr>
        <p:spPr>
          <a:xfrm>
            <a:off x="914400" y="4343400"/>
            <a:ext cx="50292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787536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11280" y="3753360"/>
            <a:ext cx="787536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46880" y="11919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11280" y="37533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46880" y="37533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253548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73840" y="1191960"/>
            <a:ext cx="253548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936400" y="1191960"/>
            <a:ext cx="253548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11280" y="3753360"/>
            <a:ext cx="253548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73840" y="3753360"/>
            <a:ext cx="253548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936400" y="3753360"/>
            <a:ext cx="253548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11280" y="1191960"/>
            <a:ext cx="7875360" cy="49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7875360" cy="4903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3843000" cy="4903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46880" y="1191960"/>
            <a:ext cx="3843000" cy="4903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11280" y="260280"/>
            <a:ext cx="7875360" cy="379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46880" y="1191960"/>
            <a:ext cx="3843000" cy="4903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11280" y="37533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11280" y="1191960"/>
            <a:ext cx="7875360" cy="49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3843000" cy="4903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46880" y="11919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46880" y="37533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46880" y="11919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11280" y="3753360"/>
            <a:ext cx="787536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787536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11280" y="3753360"/>
            <a:ext cx="787536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46880" y="11919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11280" y="37533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46880" y="37533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253548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73840" y="1191960"/>
            <a:ext cx="253548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936400" y="1191960"/>
            <a:ext cx="253548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11280" y="3753360"/>
            <a:ext cx="253548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73840" y="3753360"/>
            <a:ext cx="253548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5936400" y="3753360"/>
            <a:ext cx="253548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611280" y="1191960"/>
            <a:ext cx="7875360" cy="4903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7875360" cy="4903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3843000" cy="4903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46880" y="1191960"/>
            <a:ext cx="3843000" cy="4903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7875360" cy="4903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611280" y="260280"/>
            <a:ext cx="7875360" cy="379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46880" y="1191960"/>
            <a:ext cx="3843000" cy="4903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11280" y="37533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3843000" cy="4903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46880" y="11919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46880" y="37533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46880" y="11919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11280" y="3753360"/>
            <a:ext cx="787536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787536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11280" y="3753360"/>
            <a:ext cx="787536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46880" y="11919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11280" y="37533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646880" y="37533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253548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273840" y="1191960"/>
            <a:ext cx="253548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936400" y="1191960"/>
            <a:ext cx="253548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11280" y="3753360"/>
            <a:ext cx="253548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3273840" y="3753360"/>
            <a:ext cx="253548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5936400" y="3753360"/>
            <a:ext cx="253548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3843000" cy="4903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46880" y="1191960"/>
            <a:ext cx="3843000" cy="4903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11280" y="260280"/>
            <a:ext cx="7875360" cy="3799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46880" y="1191960"/>
            <a:ext cx="3843000" cy="4903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11280" y="37533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3843000" cy="4903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46880" y="11919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46880" y="37533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46880" y="1191960"/>
            <a:ext cx="384300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11280" y="3753360"/>
            <a:ext cx="7875360" cy="233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360" cy="8193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Click to </a:t>
            </a: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edit the </a:t>
            </a: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title text </a:t>
            </a: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format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7875360" cy="49035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1500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0" y="2438280"/>
            <a:ext cx="8962920" cy="1006560"/>
            <a:chOff x="0" y="2438280"/>
            <a:chExt cx="8962920" cy="1006560"/>
          </a:xfrm>
        </p:grpSpPr>
        <p:grpSp>
          <p:nvGrpSpPr>
            <p:cNvPr id="39" name="Group 2"/>
            <p:cNvGrpSpPr/>
            <p:nvPr/>
          </p:nvGrpSpPr>
          <p:grpSpPr>
            <a:xfrm>
              <a:off x="290520" y="2546280"/>
              <a:ext cx="665280" cy="428760"/>
              <a:chOff x="290520" y="2546280"/>
              <a:chExt cx="665280" cy="428760"/>
            </a:xfrm>
          </p:grpSpPr>
          <p:sp>
            <p:nvSpPr>
              <p:cNvPr id="40" name="CustomShape 3"/>
              <p:cNvSpPr/>
              <p:nvPr/>
            </p:nvSpPr>
            <p:spPr>
              <a:xfrm>
                <a:off x="290520" y="2546280"/>
                <a:ext cx="392040" cy="42876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" name="CustomShape 4"/>
              <p:cNvSpPr/>
              <p:nvPr/>
            </p:nvSpPr>
            <p:spPr>
              <a:xfrm>
                <a:off x="673200" y="2546280"/>
                <a:ext cx="282600" cy="42876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" name="Group 5"/>
            <p:cNvGrpSpPr/>
            <p:nvPr/>
          </p:nvGrpSpPr>
          <p:grpSpPr>
            <a:xfrm>
              <a:off x="414360" y="2968560"/>
              <a:ext cx="691920" cy="428760"/>
              <a:chOff x="414360" y="2968560"/>
              <a:chExt cx="691920" cy="428760"/>
            </a:xfrm>
          </p:grpSpPr>
          <p:sp>
            <p:nvSpPr>
              <p:cNvPr id="43" name="CustomShape 6"/>
              <p:cNvSpPr/>
              <p:nvPr/>
            </p:nvSpPr>
            <p:spPr>
              <a:xfrm>
                <a:off x="414360" y="2968560"/>
                <a:ext cx="421920" cy="42876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" name="CustomShape 7"/>
              <p:cNvSpPr/>
              <p:nvPr/>
            </p:nvSpPr>
            <p:spPr>
              <a:xfrm>
                <a:off x="783360" y="2968560"/>
                <a:ext cx="322920" cy="42876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5" name="CustomShape 8"/>
            <p:cNvSpPr/>
            <p:nvPr/>
          </p:nvSpPr>
          <p:spPr>
            <a:xfrm>
              <a:off x="0" y="2895480"/>
              <a:ext cx="514440" cy="37620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9"/>
            <p:cNvSpPr/>
            <p:nvPr/>
          </p:nvSpPr>
          <p:spPr>
            <a:xfrm>
              <a:off x="635040" y="2438280"/>
              <a:ext cx="360" cy="100656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10"/>
            <p:cNvSpPr/>
            <p:nvPr/>
          </p:nvSpPr>
          <p:spPr>
            <a:xfrm flipV="1">
              <a:off x="316080" y="3260520"/>
              <a:ext cx="8646840" cy="93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11"/>
          <p:cNvSpPr>
            <a:spLocks noGrp="1"/>
          </p:cNvSpPr>
          <p:nvPr>
            <p:ph type="title"/>
          </p:nvPr>
        </p:nvSpPr>
        <p:spPr>
          <a:xfrm>
            <a:off x="990720" y="1676160"/>
            <a:ext cx="7726320" cy="1415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r>
              <a:rPr b="0" lang="en-US" sz="3200" spc="-1" strike="noStrike">
                <a:solidFill>
                  <a:srgbClr val="333399"/>
                </a:solidFill>
                <a:latin typeface="Comic Sans MS"/>
              </a:rPr>
              <a:t>Click </a:t>
            </a:r>
            <a:r>
              <a:rPr b="0" lang="en-US" sz="3200" spc="-1" strike="noStrike">
                <a:solidFill>
                  <a:srgbClr val="333399"/>
                </a:solidFill>
                <a:latin typeface="Comic Sans MS"/>
              </a:rPr>
              <a:t>to </a:t>
            </a:r>
            <a:r>
              <a:rPr b="0" lang="en-US" sz="3200" spc="-1" strike="noStrike">
                <a:solidFill>
                  <a:srgbClr val="333399"/>
                </a:solidFill>
                <a:latin typeface="Comic Sans MS"/>
              </a:rPr>
              <a:t>edit </a:t>
            </a:r>
            <a:r>
              <a:rPr b="0" lang="en-US" sz="3200" spc="-1" strike="noStrike">
                <a:solidFill>
                  <a:srgbClr val="333399"/>
                </a:solidFill>
                <a:latin typeface="Comic Sans MS"/>
              </a:rPr>
              <a:t>the </a:t>
            </a:r>
            <a:r>
              <a:rPr b="0" lang="en-US" sz="3200" spc="-1" strike="noStrike">
                <a:solidFill>
                  <a:srgbClr val="333399"/>
                </a:solidFill>
                <a:latin typeface="Comic Sans MS"/>
              </a:rPr>
              <a:t>title </a:t>
            </a:r>
            <a:r>
              <a:rPr b="0" lang="en-US" sz="3200" spc="-1" strike="noStrike">
                <a:solidFill>
                  <a:srgbClr val="333399"/>
                </a:solidFill>
                <a:latin typeface="Comic Sans MS"/>
              </a:rPr>
              <a:t>text </a:t>
            </a:r>
            <a:r>
              <a:rPr b="0" lang="en-US" sz="3200" spc="-1" strike="noStrike">
                <a:solidFill>
                  <a:srgbClr val="333399"/>
                </a:solidFill>
                <a:latin typeface="Comic Sans MS"/>
              </a:rPr>
              <a:t>form</a:t>
            </a:r>
            <a:r>
              <a:rPr b="0" lang="en-US" sz="3200" spc="-1" strike="noStrike">
                <a:solidFill>
                  <a:srgbClr val="333399"/>
                </a:solidFill>
                <a:latin typeface="Comic Sans MS"/>
              </a:rPr>
              <a:t>at</a:t>
            </a: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49" name="PlaceHolder 12"/>
          <p:cNvSpPr>
            <a:spLocks noGrp="1"/>
          </p:cNvSpPr>
          <p:nvPr>
            <p:ph type="dt"/>
          </p:nvPr>
        </p:nvSpPr>
        <p:spPr>
          <a:xfrm>
            <a:off x="990360" y="6248520"/>
            <a:ext cx="1858680" cy="411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5680"/>
                <a:tab algn="l" pos="1076040"/>
                <a:tab algn="l" pos="1436400"/>
                <a:tab algn="l" pos="179676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PlaceHolder 13"/>
          <p:cNvSpPr>
            <a:spLocks noGrp="1"/>
          </p:cNvSpPr>
          <p:nvPr>
            <p:ph type="ftr"/>
          </p:nvPr>
        </p:nvSpPr>
        <p:spPr>
          <a:xfrm>
            <a:off x="3428640" y="6248520"/>
            <a:ext cx="2849400" cy="411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5680"/>
                <a:tab algn="l" pos="1076040"/>
                <a:tab algn="l" pos="1436400"/>
                <a:tab algn="l" pos="1796760"/>
                <a:tab algn="l" pos="2157120"/>
                <a:tab algn="l" pos="251748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1" name="PlaceHolder 14"/>
          <p:cNvSpPr>
            <a:spLocks noGrp="1"/>
          </p:cNvSpPr>
          <p:nvPr>
            <p:ph type="sldNum"/>
          </p:nvPr>
        </p:nvSpPr>
        <p:spPr>
          <a:xfrm>
            <a:off x="6858000" y="6248520"/>
            <a:ext cx="1859040" cy="411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5320"/>
                <a:tab algn="l" pos="715680"/>
                <a:tab algn="l" pos="1076040"/>
                <a:tab algn="l" pos="1436400"/>
                <a:tab algn="l" pos="179676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fld id="{E404A477-54AD-4866-B3EA-1F84BEFA28EB}" type="slidenum"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2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 algn="ctr">
              <a:spcBef>
                <a:spcPts val="1500"/>
              </a:spcBef>
              <a:tabLst>
                <a:tab algn="l" pos="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0" y="2438280"/>
            <a:ext cx="8962920" cy="1006560"/>
            <a:chOff x="0" y="2438280"/>
            <a:chExt cx="8962920" cy="1006560"/>
          </a:xfrm>
        </p:grpSpPr>
        <p:grpSp>
          <p:nvGrpSpPr>
            <p:cNvPr id="90" name="Group 2"/>
            <p:cNvGrpSpPr/>
            <p:nvPr/>
          </p:nvGrpSpPr>
          <p:grpSpPr>
            <a:xfrm>
              <a:off x="290520" y="2546280"/>
              <a:ext cx="665280" cy="428760"/>
              <a:chOff x="290520" y="2546280"/>
              <a:chExt cx="665280" cy="428760"/>
            </a:xfrm>
          </p:grpSpPr>
          <p:sp>
            <p:nvSpPr>
              <p:cNvPr id="91" name="CustomShape 3"/>
              <p:cNvSpPr/>
              <p:nvPr/>
            </p:nvSpPr>
            <p:spPr>
              <a:xfrm>
                <a:off x="290520" y="2546280"/>
                <a:ext cx="392040" cy="42876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CustomShape 4"/>
              <p:cNvSpPr/>
              <p:nvPr/>
            </p:nvSpPr>
            <p:spPr>
              <a:xfrm>
                <a:off x="673200" y="2546280"/>
                <a:ext cx="282600" cy="42876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3" name="Group 5"/>
            <p:cNvGrpSpPr/>
            <p:nvPr/>
          </p:nvGrpSpPr>
          <p:grpSpPr>
            <a:xfrm>
              <a:off x="414360" y="2968560"/>
              <a:ext cx="691920" cy="428760"/>
              <a:chOff x="414360" y="2968560"/>
              <a:chExt cx="691920" cy="428760"/>
            </a:xfrm>
          </p:grpSpPr>
          <p:sp>
            <p:nvSpPr>
              <p:cNvPr id="94" name="CustomShape 6"/>
              <p:cNvSpPr/>
              <p:nvPr/>
            </p:nvSpPr>
            <p:spPr>
              <a:xfrm>
                <a:off x="414360" y="2968560"/>
                <a:ext cx="421920" cy="42876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" name="CustomShape 7"/>
              <p:cNvSpPr/>
              <p:nvPr/>
            </p:nvSpPr>
            <p:spPr>
              <a:xfrm>
                <a:off x="783360" y="2968560"/>
                <a:ext cx="322920" cy="42876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6" name="CustomShape 8"/>
            <p:cNvSpPr/>
            <p:nvPr/>
          </p:nvSpPr>
          <p:spPr>
            <a:xfrm>
              <a:off x="0" y="2895480"/>
              <a:ext cx="514440" cy="37620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9"/>
            <p:cNvSpPr/>
            <p:nvPr/>
          </p:nvSpPr>
          <p:spPr>
            <a:xfrm>
              <a:off x="635040" y="2438280"/>
              <a:ext cx="360" cy="100656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10"/>
            <p:cNvSpPr/>
            <p:nvPr/>
          </p:nvSpPr>
          <p:spPr>
            <a:xfrm flipV="1">
              <a:off x="316080" y="3260520"/>
              <a:ext cx="8646840" cy="93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" name="PlaceHolder 11"/>
          <p:cNvSpPr>
            <a:spLocks noGrp="1"/>
          </p:cNvSpPr>
          <p:nvPr>
            <p:ph type="title"/>
          </p:nvPr>
        </p:nvSpPr>
        <p:spPr>
          <a:xfrm>
            <a:off x="990720" y="1676160"/>
            <a:ext cx="7726320" cy="1415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r>
              <a:rPr b="0" lang="en-US" sz="3200" spc="-1" strike="noStrike">
                <a:solidFill>
                  <a:srgbClr val="333399"/>
                </a:solidFill>
                <a:latin typeface="Comic Sans MS"/>
              </a:rPr>
              <a:t>Click to edit the title text format</a:t>
            </a:r>
            <a:endParaRPr b="0" lang="en-US" sz="32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100" name="PlaceHolder 12"/>
          <p:cNvSpPr>
            <a:spLocks noGrp="1"/>
          </p:cNvSpPr>
          <p:nvPr>
            <p:ph type="dt"/>
          </p:nvPr>
        </p:nvSpPr>
        <p:spPr>
          <a:xfrm>
            <a:off x="990360" y="6248520"/>
            <a:ext cx="1858680" cy="411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5680"/>
                <a:tab algn="l" pos="1076040"/>
                <a:tab algn="l" pos="1436400"/>
                <a:tab algn="l" pos="179676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PlaceHolder 13"/>
          <p:cNvSpPr>
            <a:spLocks noGrp="1"/>
          </p:cNvSpPr>
          <p:nvPr>
            <p:ph type="ftr"/>
          </p:nvPr>
        </p:nvSpPr>
        <p:spPr>
          <a:xfrm>
            <a:off x="3428640" y="6248520"/>
            <a:ext cx="2849400" cy="411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5680"/>
                <a:tab algn="l" pos="1076040"/>
                <a:tab algn="l" pos="1436400"/>
                <a:tab algn="l" pos="1796760"/>
                <a:tab algn="l" pos="2157120"/>
                <a:tab algn="l" pos="251748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2" name="PlaceHolder 14"/>
          <p:cNvSpPr>
            <a:spLocks noGrp="1"/>
          </p:cNvSpPr>
          <p:nvPr>
            <p:ph type="sldNum"/>
          </p:nvPr>
        </p:nvSpPr>
        <p:spPr>
          <a:xfrm>
            <a:off x="6858000" y="6248520"/>
            <a:ext cx="1859040" cy="411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5320"/>
                <a:tab algn="l" pos="715680"/>
                <a:tab algn="l" pos="1076040"/>
                <a:tab algn="l" pos="1436400"/>
                <a:tab algn="l" pos="179676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fld id="{1CF28460-4ED2-43D2-BF43-13DFFC7B2804}" type="slidenum"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990720" y="1676160"/>
            <a:ext cx="733104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</a:rPr>
              <a:t>Intro to Software Processes</a:t>
            </a:r>
            <a:endParaRPr b="0" lang="en-US" sz="4000" spc="-1" strike="noStrike">
              <a:solidFill>
                <a:srgbClr val="333399"/>
              </a:solidFill>
              <a:latin typeface="Comic Sans MS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Autofit/>
          </a:bodyPr>
          <a:p>
            <a:pPr marL="342720" indent="-331920" algn="ctr">
              <a:spcBef>
                <a:spcPts val="1247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and the Software Development Life Cycle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Do You Have a Software Process?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611280" y="1371600"/>
            <a:ext cx="7921440" cy="502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181080" algn="ctr">
              <a:spcBef>
                <a:spcPts val="1500"/>
              </a:spcBef>
              <a:tabLst>
                <a:tab algn="l" pos="0"/>
                <a:tab algn="l" pos="222120"/>
                <a:tab algn="l" pos="236520"/>
                <a:tab algn="l" pos="595080"/>
                <a:tab algn="l" pos="954000"/>
                <a:tab algn="l" pos="1312560"/>
                <a:tab algn="l" pos="1671480"/>
                <a:tab algn="l" pos="2030400"/>
                <a:tab algn="l" pos="2388960"/>
                <a:tab algn="l" pos="2747880"/>
                <a:tab algn="l" pos="3106440"/>
                <a:tab algn="l" pos="3465360"/>
                <a:tab algn="l" pos="3824280"/>
                <a:tab algn="l" pos="4182840"/>
                <a:tab algn="l" pos="4541760"/>
                <a:tab algn="l" pos="4900320"/>
                <a:tab algn="l" pos="5259240"/>
                <a:tab algn="l" pos="5618160"/>
                <a:tab algn="l" pos="5976720"/>
                <a:tab algn="l" pos="6335640"/>
                <a:tab algn="l" pos="6694200"/>
                <a:tab algn="l" pos="705312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81080">
              <a:spcBef>
                <a:spcPts val="1500"/>
              </a:spcBef>
              <a:tabLst>
                <a:tab algn="l" pos="0"/>
                <a:tab algn="l" pos="222120"/>
                <a:tab algn="l" pos="236520"/>
                <a:tab algn="l" pos="595080"/>
                <a:tab algn="l" pos="954000"/>
                <a:tab algn="l" pos="1312560"/>
                <a:tab algn="l" pos="1671480"/>
                <a:tab algn="l" pos="2030400"/>
                <a:tab algn="l" pos="2388960"/>
                <a:tab algn="l" pos="2747880"/>
                <a:tab algn="l" pos="3106440"/>
                <a:tab algn="l" pos="3465360"/>
                <a:tab algn="l" pos="3824280"/>
                <a:tab algn="l" pos="4182840"/>
                <a:tab algn="l" pos="4541760"/>
                <a:tab algn="l" pos="4900320"/>
                <a:tab algn="l" pos="5259240"/>
                <a:tab algn="l" pos="5618160"/>
                <a:tab algn="l" pos="5976720"/>
                <a:tab algn="l" pos="6335640"/>
                <a:tab algn="l" pos="6694200"/>
                <a:tab algn="l" pos="705312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1" i="1" lang="en-US" sz="2800" spc="-1" strike="noStrike">
                <a:solidFill>
                  <a:srgbClr val="000080"/>
                </a:solidFill>
                <a:latin typeface="Arial"/>
              </a:rPr>
              <a:t>I never thought about it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"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spcBef>
                <a:spcPts val="1500"/>
              </a:spcBef>
              <a:tabLst>
                <a:tab algn="l" pos="0"/>
                <a:tab algn="l" pos="222120"/>
                <a:tab algn="l" pos="236520"/>
                <a:tab algn="l" pos="595080"/>
                <a:tab algn="l" pos="954000"/>
                <a:tab algn="l" pos="1312560"/>
                <a:tab algn="l" pos="1671480"/>
                <a:tab algn="l" pos="2030400"/>
                <a:tab algn="l" pos="2388960"/>
                <a:tab algn="l" pos="2747880"/>
                <a:tab algn="l" pos="3106440"/>
                <a:tab algn="l" pos="3465360"/>
                <a:tab algn="l" pos="3824280"/>
                <a:tab algn="l" pos="4182840"/>
                <a:tab algn="l" pos="4541760"/>
                <a:tab algn="l" pos="4900320"/>
                <a:tab algn="l" pos="5259240"/>
                <a:tab algn="l" pos="5618160"/>
                <a:tab algn="l" pos="5976720"/>
                <a:tab algn="l" pos="6335640"/>
                <a:tab algn="l" pos="6694200"/>
                <a:tab algn="l" pos="705312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,,, process is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implicit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or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informal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222120"/>
                <a:tab algn="l" pos="236520"/>
                <a:tab algn="l" pos="595080"/>
                <a:tab algn="l" pos="954000"/>
                <a:tab algn="l" pos="1312560"/>
                <a:tab algn="l" pos="1671480"/>
                <a:tab algn="l" pos="2030400"/>
                <a:tab algn="l" pos="2388960"/>
                <a:tab algn="l" pos="2747880"/>
                <a:tab algn="l" pos="3106440"/>
                <a:tab algn="l" pos="3465360"/>
                <a:tab algn="l" pos="3824280"/>
                <a:tab algn="l" pos="4182840"/>
                <a:tab algn="l" pos="4541760"/>
                <a:tab algn="l" pos="4900320"/>
                <a:tab algn="l" pos="5259240"/>
                <a:tab algn="l" pos="5618160"/>
                <a:tab algn="l" pos="5976720"/>
                <a:tab algn="l" pos="6335640"/>
                <a:tab algn="l" pos="6694200"/>
                <a:tab algn="l" pos="705312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222120"/>
                <a:tab algn="l" pos="236520"/>
                <a:tab algn="l" pos="595080"/>
                <a:tab algn="l" pos="954000"/>
                <a:tab algn="l" pos="1312560"/>
                <a:tab algn="l" pos="1671480"/>
                <a:tab algn="l" pos="2030400"/>
                <a:tab algn="l" pos="2388960"/>
                <a:tab algn="l" pos="2747880"/>
                <a:tab algn="l" pos="3106440"/>
                <a:tab algn="l" pos="3465360"/>
                <a:tab algn="l" pos="3824280"/>
                <a:tab algn="l" pos="4182840"/>
                <a:tab algn="l" pos="4541760"/>
                <a:tab algn="l" pos="4900320"/>
                <a:tab algn="l" pos="5259240"/>
                <a:tab algn="l" pos="5618160"/>
                <a:tab algn="l" pos="5976720"/>
                <a:tab algn="l" pos="6335640"/>
                <a:tab algn="l" pos="6694200"/>
                <a:tab algn="l" pos="705312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1" i="1" lang="en-US" sz="2800" spc="-1" strike="noStrike">
                <a:solidFill>
                  <a:srgbClr val="000080"/>
                </a:solidFill>
                <a:latin typeface="Arial"/>
              </a:rPr>
              <a:t>It's different for each project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"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spcBef>
                <a:spcPts val="1500"/>
              </a:spcBef>
              <a:tabLst>
                <a:tab algn="l" pos="0"/>
                <a:tab algn="l" pos="222120"/>
                <a:tab algn="l" pos="236520"/>
                <a:tab algn="l" pos="595080"/>
                <a:tab algn="l" pos="954000"/>
                <a:tab algn="l" pos="1312560"/>
                <a:tab algn="l" pos="1671480"/>
                <a:tab algn="l" pos="2030400"/>
                <a:tab algn="l" pos="2388960"/>
                <a:tab algn="l" pos="2747880"/>
                <a:tab algn="l" pos="3106440"/>
                <a:tab algn="l" pos="3465360"/>
                <a:tab algn="l" pos="3824280"/>
                <a:tab algn="l" pos="4182840"/>
                <a:tab algn="l" pos="4541760"/>
                <a:tab algn="l" pos="4900320"/>
                <a:tab algn="l" pos="5259240"/>
                <a:tab algn="l" pos="5618160"/>
                <a:tab algn="l" pos="5976720"/>
                <a:tab algn="l" pos="6335640"/>
                <a:tab algn="l" pos="6694200"/>
                <a:tab algn="l" pos="705312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...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ad hoc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process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10920" y="260280"/>
            <a:ext cx="7907400" cy="85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Why </a:t>
            </a:r>
            <a:r>
              <a:rPr b="0" lang="en-US" sz="3200" spc="-1" strike="noStrike" u="sng">
                <a:solidFill>
                  <a:srgbClr val="333399"/>
                </a:solidFill>
                <a:uFillTx/>
                <a:latin typeface="Arial"/>
              </a:rPr>
              <a:t>Define</a:t>
            </a: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 a Software Process?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610920" y="1191960"/>
            <a:ext cx="7907400" cy="502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5440" algn="ctr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Why not </a:t>
            </a:r>
            <a:r>
              <a:rPr b="0" i="1" lang="en-US" sz="3200" spc="-1" strike="noStrike">
                <a:solidFill>
                  <a:srgbClr val="000080"/>
                </a:solidFill>
                <a:latin typeface="Arial"/>
              </a:rPr>
              <a:t>just do it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? (like Nike)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10920" y="260280"/>
            <a:ext cx="7893000" cy="83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Realities of Software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610920" y="1192320"/>
            <a:ext cx="7893000" cy="530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Software projects are plagued by 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</a:rPr>
              <a:t>defects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</a:rPr>
              <a:t>over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</a:rPr>
              <a:t>budget,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</a:rPr>
              <a:t>schedule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</a:rPr>
              <a:t>overrun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and 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</a:rPr>
              <a:t>complete failure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Why?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Change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can occur almost any time in a project.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Software is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complex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Software must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evolve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over time (more change)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Communication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problems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69640"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between developers and customer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69640"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within development 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69640"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implicit assumptions are often not true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610920" y="260280"/>
            <a:ext cx="7899480" cy="84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Common Project Outcomes (failures)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610920" y="1191960"/>
            <a:ext cx="7899480" cy="49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8960">
              <a:spcBef>
                <a:spcPts val="2837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1. Project is late and over-budget.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2837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2. Software does not do what customer wants.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2837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3. Excessive defects.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2837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4. Project is canceled.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11280" y="43920"/>
            <a:ext cx="7888320" cy="83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Software Project Failure over Time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365040" y="701640"/>
            <a:ext cx="6400800" cy="5018040"/>
          </a:xfrm>
          <a:prstGeom prst="rect">
            <a:avLst/>
          </a:prstGeom>
          <a:ln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4937040" y="5851440"/>
            <a:ext cx="4206960" cy="39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Stanish Group annual CHAOS report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590400" y="5796000"/>
            <a:ext cx="4105440" cy="9716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611280" y="260280"/>
            <a:ext cx="7891200" cy="83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Britain Abandons NHS IT Project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611280" y="1191960"/>
            <a:ext cx="7891200" cy="491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After 10 years and 11 Billion pounds (450,000,000,000 Baht), the British government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abandoned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 huge IT project for the National Health System (NHS) in 2011.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Some components continue to be developed, but they are all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late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over-budget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Why? What Happened?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7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https://www.henricodolfing.com/2019/01/case-study-10-billion-it-disaster.html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7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https://www.computerweekly.com/opinion/Six-reasons-why-the-NHS-National-Programme-for-IT-failed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11280" y="260280"/>
            <a:ext cx="7891200" cy="83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Microsoft Windows Critical Flaws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610920" y="1191960"/>
            <a:ext cx="8258040" cy="548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Each month in 2020, Microsoft set a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new record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for the number of critical vulnerabilities disclosed &amp; patched.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Microsoft programmers have been working on Windows code for almost 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</a:rPr>
              <a:t>20 years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 (*)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Yet Windows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still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contains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hundreds or thousands of critical vulnerabilities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 algn="ctr"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Why?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200" spc="-1" strike="noStrike">
                <a:solidFill>
                  <a:srgbClr val="666666"/>
                </a:solidFill>
                <a:latin typeface="Arial"/>
              </a:rPr>
              <a:t>* Assuming Windows 7 as the start for current code base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610920" y="260280"/>
            <a:ext cx="7899480" cy="84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Causes of Project Failure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610920" y="1191960"/>
            <a:ext cx="7899480" cy="49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8960">
              <a:spcBef>
                <a:spcPts val="16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Poor communication.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6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Unrealistic schedule or budget.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6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Forced deadlines.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6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Unclear requirements.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6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5. Excessive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change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 requirements.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6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6. Unwillingness to accept change.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6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7. Not monitoring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actual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progress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regularly.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6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8. Insufficient developer skills.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611280" y="260280"/>
            <a:ext cx="7891200" cy="83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Benefits of a Defined Process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611280" y="1191960"/>
            <a:ext cx="7891200" cy="491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544320" indent="-54432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44320"/>
                <a:tab algn="l" pos="558720"/>
                <a:tab algn="l" pos="917280"/>
                <a:tab algn="l" pos="1276200"/>
                <a:tab algn="l" pos="1635120"/>
                <a:tab algn="l" pos="1993680"/>
                <a:tab algn="l" pos="2352600"/>
                <a:tab algn="l" pos="2711160"/>
                <a:tab algn="l" pos="3070080"/>
                <a:tab algn="l" pos="3429000"/>
                <a:tab algn="l" pos="3787560"/>
                <a:tab algn="l" pos="4146480"/>
                <a:tab algn="l" pos="4505040"/>
                <a:tab algn="l" pos="4863960"/>
                <a:tab algn="l" pos="5222520"/>
                <a:tab algn="l" pos="5581440"/>
                <a:tab algn="l" pos="5943600"/>
                <a:tab algn="l" pos="6298920"/>
                <a:tab algn="l" pos="6657840"/>
                <a:tab algn="l" pos="7016400"/>
                <a:tab algn="l" pos="737532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Saves Time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don't rediscover how to perform each project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44320" indent="-544320">
              <a:spcBef>
                <a:spcPts val="28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44320"/>
                <a:tab algn="l" pos="558720"/>
                <a:tab algn="l" pos="917280"/>
                <a:tab algn="l" pos="1276200"/>
                <a:tab algn="l" pos="1635120"/>
                <a:tab algn="l" pos="1993680"/>
                <a:tab algn="l" pos="2352600"/>
                <a:tab algn="l" pos="2711160"/>
                <a:tab algn="l" pos="3070080"/>
                <a:tab algn="l" pos="3429000"/>
                <a:tab algn="l" pos="3787560"/>
                <a:tab algn="l" pos="4146480"/>
                <a:tab algn="l" pos="4505040"/>
                <a:tab algn="l" pos="4863960"/>
                <a:tab algn="l" pos="5222520"/>
                <a:tab algn="l" pos="5581440"/>
                <a:tab algn="l" pos="5943600"/>
                <a:tab algn="l" pos="6298920"/>
                <a:tab algn="l" pos="6657840"/>
                <a:tab algn="l" pos="7016400"/>
                <a:tab algn="l" pos="737532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Enables Planning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Tracking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44320" indent="-544320">
              <a:spcBef>
                <a:spcPts val="28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44320"/>
                <a:tab algn="l" pos="558720"/>
                <a:tab algn="l" pos="917280"/>
                <a:tab algn="l" pos="1276200"/>
                <a:tab algn="l" pos="1635120"/>
                <a:tab algn="l" pos="1993680"/>
                <a:tab algn="l" pos="2352600"/>
                <a:tab algn="l" pos="2711160"/>
                <a:tab algn="l" pos="3070080"/>
                <a:tab algn="l" pos="3429000"/>
                <a:tab algn="l" pos="3787560"/>
                <a:tab algn="l" pos="4146480"/>
                <a:tab algn="l" pos="4505040"/>
                <a:tab algn="l" pos="4863960"/>
                <a:tab algn="l" pos="5222520"/>
                <a:tab algn="l" pos="5581440"/>
                <a:tab algn="l" pos="5943600"/>
                <a:tab algn="l" pos="6298920"/>
                <a:tab algn="l" pos="6657840"/>
                <a:tab algn="l" pos="7016400"/>
                <a:tab algn="l" pos="737532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Basis for Estimation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you collect data for each activity and task from previous projects and learn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44320" indent="-544320">
              <a:spcBef>
                <a:spcPts val="28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44320"/>
                <a:tab algn="l" pos="558720"/>
                <a:tab algn="l" pos="917280"/>
                <a:tab algn="l" pos="1276200"/>
                <a:tab algn="l" pos="1635120"/>
                <a:tab algn="l" pos="1993680"/>
                <a:tab algn="l" pos="2352600"/>
                <a:tab algn="l" pos="2711160"/>
                <a:tab algn="l" pos="3070080"/>
                <a:tab algn="l" pos="3429000"/>
                <a:tab algn="l" pos="3787560"/>
                <a:tab algn="l" pos="4146480"/>
                <a:tab algn="l" pos="4505040"/>
                <a:tab algn="l" pos="4863960"/>
                <a:tab algn="l" pos="5222520"/>
                <a:tab algn="l" pos="5581440"/>
                <a:tab algn="l" pos="5943600"/>
                <a:tab algn="l" pos="6298920"/>
                <a:tab algn="l" pos="6657840"/>
                <a:tab algn="l" pos="7016400"/>
                <a:tab algn="l" pos="737532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Repeatable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results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44320" indent="-544320">
              <a:spcBef>
                <a:spcPts val="28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44320"/>
                <a:tab algn="l" pos="558720"/>
                <a:tab algn="l" pos="917280"/>
                <a:tab algn="l" pos="1276200"/>
                <a:tab algn="l" pos="1635120"/>
                <a:tab algn="l" pos="1993680"/>
                <a:tab algn="l" pos="2352600"/>
                <a:tab algn="l" pos="2711160"/>
                <a:tab algn="l" pos="3070080"/>
                <a:tab algn="l" pos="3429000"/>
                <a:tab algn="l" pos="3787560"/>
                <a:tab algn="l" pos="4146480"/>
                <a:tab algn="l" pos="4505040"/>
                <a:tab algn="l" pos="4863960"/>
                <a:tab algn="l" pos="5222520"/>
                <a:tab algn="l" pos="5581440"/>
                <a:tab algn="l" pos="5943600"/>
                <a:tab algn="l" pos="6298920"/>
                <a:tab algn="l" pos="6657840"/>
                <a:tab algn="l" pos="7016400"/>
                <a:tab algn="l" pos="737532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Improve the Process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it must be defined before you can examine and improve 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610920" y="260280"/>
            <a:ext cx="7893000" cy="83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4 Factors in Development Speed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610920" y="1096560"/>
            <a:ext cx="7893000" cy="539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457200" indent="-43668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457200"/>
                <a:tab algn="l" pos="466560"/>
                <a:tab algn="l" pos="825480"/>
                <a:tab algn="l" pos="1184040"/>
                <a:tab algn="l" pos="1542960"/>
                <a:tab algn="l" pos="1901520"/>
                <a:tab algn="l" pos="2260440"/>
                <a:tab algn="l" pos="2619360"/>
                <a:tab algn="l" pos="2977920"/>
                <a:tab algn="l" pos="3336840"/>
                <a:tab algn="l" pos="3695400"/>
                <a:tab algn="l" pos="4054320"/>
                <a:tab algn="l" pos="4413240"/>
                <a:tab algn="l" pos="4771800"/>
                <a:tab algn="l" pos="5130720"/>
                <a:tab algn="l" pos="5489280"/>
                <a:tab algn="l" pos="5848200"/>
                <a:tab algn="l" pos="6207120"/>
                <a:tab algn="l" pos="6565680"/>
                <a:tab algn="l" pos="6924600"/>
                <a:tab algn="l" pos="7283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People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3668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457200"/>
                <a:tab algn="l" pos="466560"/>
                <a:tab algn="l" pos="825480"/>
                <a:tab algn="l" pos="1184040"/>
                <a:tab algn="l" pos="1542960"/>
                <a:tab algn="l" pos="1901520"/>
                <a:tab algn="l" pos="2260440"/>
                <a:tab algn="l" pos="2619360"/>
                <a:tab algn="l" pos="2977920"/>
                <a:tab algn="l" pos="3336840"/>
                <a:tab algn="l" pos="3695400"/>
                <a:tab algn="l" pos="4054320"/>
                <a:tab algn="l" pos="4413240"/>
                <a:tab algn="l" pos="4771800"/>
                <a:tab algn="l" pos="5130720"/>
                <a:tab algn="l" pos="5489280"/>
                <a:tab algn="l" pos="5848200"/>
                <a:tab algn="l" pos="6207120"/>
                <a:tab algn="l" pos="6565680"/>
                <a:tab algn="l" pos="6924600"/>
                <a:tab algn="l" pos="7283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ability, knowledge, skills, motivation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3668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457200"/>
                <a:tab algn="l" pos="466560"/>
                <a:tab algn="l" pos="825480"/>
                <a:tab algn="l" pos="1184040"/>
                <a:tab algn="l" pos="1542960"/>
                <a:tab algn="l" pos="1901520"/>
                <a:tab algn="l" pos="2260440"/>
                <a:tab algn="l" pos="2619360"/>
                <a:tab algn="l" pos="2977920"/>
                <a:tab algn="l" pos="3336840"/>
                <a:tab algn="l" pos="3695400"/>
                <a:tab algn="l" pos="4054320"/>
                <a:tab algn="l" pos="4413240"/>
                <a:tab algn="l" pos="4771800"/>
                <a:tab algn="l" pos="5130720"/>
                <a:tab algn="l" pos="5489280"/>
                <a:tab algn="l" pos="5848200"/>
                <a:tab algn="l" pos="6207120"/>
                <a:tab algn="l" pos="6565680"/>
                <a:tab algn="l" pos="6924600"/>
                <a:tab algn="l" pos="7283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</a:t>
            </a:r>
            <a:r>
              <a:rPr b="1" lang="en-US" sz="2400" spc="-1" strike="noStrike">
                <a:solidFill>
                  <a:srgbClr val="a50021"/>
                </a:solidFill>
                <a:latin typeface="Arial"/>
              </a:rPr>
              <a:t>Process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3668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457200"/>
                <a:tab algn="l" pos="466560"/>
                <a:tab algn="l" pos="825480"/>
                <a:tab algn="l" pos="1184040"/>
                <a:tab algn="l" pos="1542960"/>
                <a:tab algn="l" pos="1901520"/>
                <a:tab algn="l" pos="2260440"/>
                <a:tab algn="l" pos="2619360"/>
                <a:tab algn="l" pos="2977920"/>
                <a:tab algn="l" pos="3336840"/>
                <a:tab algn="l" pos="3695400"/>
                <a:tab algn="l" pos="4054320"/>
                <a:tab algn="l" pos="4413240"/>
                <a:tab algn="l" pos="4771800"/>
                <a:tab algn="l" pos="5130720"/>
                <a:tab algn="l" pos="5489280"/>
                <a:tab algn="l" pos="5848200"/>
                <a:tab algn="l" pos="6207120"/>
                <a:tab algn="l" pos="6565680"/>
                <a:tab algn="l" pos="6924600"/>
                <a:tab algn="l" pos="7283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promotes effective work or hinders 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3668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457200"/>
                <a:tab algn="l" pos="466560"/>
                <a:tab algn="l" pos="825480"/>
                <a:tab algn="l" pos="1184040"/>
                <a:tab algn="l" pos="1542960"/>
                <a:tab algn="l" pos="1901520"/>
                <a:tab algn="l" pos="2260440"/>
                <a:tab algn="l" pos="2619360"/>
                <a:tab algn="l" pos="2977920"/>
                <a:tab algn="l" pos="3336840"/>
                <a:tab algn="l" pos="3695400"/>
                <a:tab algn="l" pos="4054320"/>
                <a:tab algn="l" pos="4413240"/>
                <a:tab algn="l" pos="4771800"/>
                <a:tab algn="l" pos="5130720"/>
                <a:tab algn="l" pos="5489280"/>
                <a:tab algn="l" pos="5848200"/>
                <a:tab algn="l" pos="6207120"/>
                <a:tab algn="l" pos="6565680"/>
                <a:tab algn="l" pos="6924600"/>
                <a:tab algn="l" pos="7283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helps team stay on track? quality focus?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3668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457200"/>
                <a:tab algn="l" pos="466560"/>
                <a:tab algn="l" pos="825480"/>
                <a:tab algn="l" pos="1184040"/>
                <a:tab algn="l" pos="1542960"/>
                <a:tab algn="l" pos="1901520"/>
                <a:tab algn="l" pos="2260440"/>
                <a:tab algn="l" pos="2619360"/>
                <a:tab algn="l" pos="2977920"/>
                <a:tab algn="l" pos="3336840"/>
                <a:tab algn="l" pos="3695400"/>
                <a:tab algn="l" pos="4054320"/>
                <a:tab algn="l" pos="4413240"/>
                <a:tab algn="l" pos="4771800"/>
                <a:tab algn="l" pos="5130720"/>
                <a:tab algn="l" pos="5489280"/>
                <a:tab algn="l" pos="5848200"/>
                <a:tab algn="l" pos="6207120"/>
                <a:tab algn="l" pos="6565680"/>
                <a:tab algn="l" pos="6924600"/>
                <a:tab algn="l" pos="7283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Product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3668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457200"/>
                <a:tab algn="l" pos="466560"/>
                <a:tab algn="l" pos="825480"/>
                <a:tab algn="l" pos="1184040"/>
                <a:tab algn="l" pos="1542960"/>
                <a:tab algn="l" pos="1901520"/>
                <a:tab algn="l" pos="2260440"/>
                <a:tab algn="l" pos="2619360"/>
                <a:tab algn="l" pos="2977920"/>
                <a:tab algn="l" pos="3336840"/>
                <a:tab algn="l" pos="3695400"/>
                <a:tab algn="l" pos="4054320"/>
                <a:tab algn="l" pos="4413240"/>
                <a:tab algn="l" pos="4771800"/>
                <a:tab algn="l" pos="5130720"/>
                <a:tab algn="l" pos="5489280"/>
                <a:tab algn="l" pos="5848200"/>
                <a:tab algn="l" pos="6207120"/>
                <a:tab algn="l" pos="6565680"/>
                <a:tab algn="l" pos="6924600"/>
                <a:tab algn="l" pos="7283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Size and characteristics, nature of requirements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3668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457200"/>
                <a:tab algn="l" pos="466560"/>
                <a:tab algn="l" pos="825480"/>
                <a:tab algn="l" pos="1184040"/>
                <a:tab algn="l" pos="1542960"/>
                <a:tab algn="l" pos="1901520"/>
                <a:tab algn="l" pos="2260440"/>
                <a:tab algn="l" pos="2619360"/>
                <a:tab algn="l" pos="2977920"/>
                <a:tab algn="l" pos="3336840"/>
                <a:tab algn="l" pos="3695400"/>
                <a:tab algn="l" pos="4054320"/>
                <a:tab algn="l" pos="4413240"/>
                <a:tab algn="l" pos="4771800"/>
                <a:tab algn="l" pos="5130720"/>
                <a:tab algn="l" pos="5489280"/>
                <a:tab algn="l" pos="5848200"/>
                <a:tab algn="l" pos="6207120"/>
                <a:tab algn="l" pos="6565680"/>
                <a:tab algn="l" pos="6924600"/>
                <a:tab algn="l" pos="7283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Technology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3668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457200"/>
                <a:tab algn="l" pos="466560"/>
                <a:tab algn="l" pos="825480"/>
                <a:tab algn="l" pos="1184040"/>
                <a:tab algn="l" pos="1542960"/>
                <a:tab algn="l" pos="1901520"/>
                <a:tab algn="l" pos="2260440"/>
                <a:tab algn="l" pos="2619360"/>
                <a:tab algn="l" pos="2977920"/>
                <a:tab algn="l" pos="3336840"/>
                <a:tab algn="l" pos="3695400"/>
                <a:tab algn="l" pos="4054320"/>
                <a:tab algn="l" pos="4413240"/>
                <a:tab algn="l" pos="4771800"/>
                <a:tab algn="l" pos="5130720"/>
                <a:tab algn="l" pos="5489280"/>
                <a:tab algn="l" pos="5848200"/>
                <a:tab algn="l" pos="6207120"/>
                <a:tab algn="l" pos="6565680"/>
                <a:tab algn="l" pos="6924600"/>
                <a:tab algn="l" pos="7283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Language and software frameworks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457200"/>
                <a:tab algn="l" pos="466560"/>
                <a:tab algn="l" pos="825480"/>
                <a:tab algn="l" pos="1184040"/>
                <a:tab algn="l" pos="1542960"/>
                <a:tab algn="l" pos="1901520"/>
                <a:tab algn="l" pos="2260440"/>
                <a:tab algn="l" pos="2619360"/>
                <a:tab algn="l" pos="2977920"/>
                <a:tab algn="l" pos="3336840"/>
                <a:tab algn="l" pos="3695400"/>
                <a:tab algn="l" pos="4054320"/>
                <a:tab algn="l" pos="4413240"/>
                <a:tab algn="l" pos="4771800"/>
                <a:tab algn="l" pos="5130720"/>
                <a:tab algn="l" pos="5489280"/>
                <a:tab algn="l" pos="5848200"/>
                <a:tab algn="l" pos="6207120"/>
                <a:tab algn="l" pos="6565680"/>
                <a:tab algn="l" pos="6924600"/>
                <a:tab algn="l" pos="7283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Tools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Goal of Software Development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65040" y="2193840"/>
            <a:ext cx="2011320" cy="94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Need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(or Idea)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6583320" y="2193840"/>
            <a:ext cx="2011320" cy="94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Product</a:t>
            </a:r>
            <a:br/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2743200" y="2468520"/>
            <a:ext cx="3475080" cy="457200"/>
          </a:xfrm>
          <a:custGeom>
            <a:avLst/>
            <a:gdLst/>
            <a:ahLst/>
            <a:rect l="0" t="0" r="r" b="b"/>
            <a:pathLst>
              <a:path w="9655" h="1272">
                <a:moveTo>
                  <a:pt x="0" y="427"/>
                </a:moveTo>
                <a:lnTo>
                  <a:pt x="8485" y="427"/>
                </a:lnTo>
                <a:lnTo>
                  <a:pt x="8485" y="0"/>
                </a:lnTo>
                <a:lnTo>
                  <a:pt x="9654" y="635"/>
                </a:lnTo>
                <a:lnTo>
                  <a:pt x="8485" y="1271"/>
                </a:lnTo>
                <a:lnTo>
                  <a:pt x="8485" y="843"/>
                </a:lnTo>
                <a:lnTo>
                  <a:pt x="0" y="843"/>
                </a:lnTo>
                <a:lnTo>
                  <a:pt x="0" y="427"/>
                </a:lnTo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"/>
          <p:cNvSpPr/>
          <p:nvPr/>
        </p:nvSpPr>
        <p:spPr>
          <a:xfrm>
            <a:off x="654120" y="4321080"/>
            <a:ext cx="7864560" cy="94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Produce a software product that fulfills a need or realizes an idea.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611280" y="18864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  <a:ea typeface="Arial"/>
              </a:rPr>
              <a:t>Software Process </a:t>
            </a:r>
            <a:r>
              <a:rPr b="1" lang="en-US" sz="3200" spc="-1" strike="noStrike">
                <a:solidFill>
                  <a:srgbClr val="333399"/>
                </a:solidFill>
                <a:latin typeface="Arial"/>
              </a:rPr>
              <a:t>Model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2409840" y="2540160"/>
            <a:ext cx="1371600" cy="698400"/>
          </a:xfrm>
          <a:custGeom>
            <a:avLst/>
            <a:gdLst/>
            <a:ahLst/>
            <a:rect l="0" t="0" r="r" b="b"/>
            <a:pathLst>
              <a:path w="3812" h="1942">
                <a:moveTo>
                  <a:pt x="0" y="0"/>
                </a:moveTo>
                <a:lnTo>
                  <a:pt x="2858" y="0"/>
                </a:lnTo>
                <a:lnTo>
                  <a:pt x="3811" y="970"/>
                </a:lnTo>
                <a:lnTo>
                  <a:pt x="2858" y="1941"/>
                </a:lnTo>
                <a:lnTo>
                  <a:pt x="0" y="1941"/>
                </a:lnTo>
                <a:lnTo>
                  <a:pt x="952" y="97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cap="sq"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Lucida Sans Unicode"/>
              </a:rPr>
              <a:t>Analysis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705120" y="2540160"/>
            <a:ext cx="1281240" cy="698400"/>
          </a:xfrm>
          <a:custGeom>
            <a:avLst/>
            <a:gdLst/>
            <a:ahLst/>
            <a:rect l="0" t="0" r="r" b="b"/>
            <a:pathLst>
              <a:path w="3560" h="1942">
                <a:moveTo>
                  <a:pt x="0" y="0"/>
                </a:moveTo>
                <a:lnTo>
                  <a:pt x="2670" y="0"/>
                </a:lnTo>
                <a:lnTo>
                  <a:pt x="3559" y="970"/>
                </a:lnTo>
                <a:lnTo>
                  <a:pt x="2670" y="1941"/>
                </a:lnTo>
                <a:lnTo>
                  <a:pt x="0" y="1941"/>
                </a:lnTo>
                <a:lnTo>
                  <a:pt x="889" y="97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cap="sq"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Lucida Sans Unicode"/>
              </a:rPr>
              <a:t>Design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4848120" y="2540160"/>
            <a:ext cx="1479600" cy="698400"/>
          </a:xfrm>
          <a:custGeom>
            <a:avLst/>
            <a:gdLst/>
            <a:ahLst/>
            <a:rect l="0" t="0" r="r" b="b"/>
            <a:pathLst>
              <a:path w="4112" h="1942">
                <a:moveTo>
                  <a:pt x="0" y="0"/>
                </a:moveTo>
                <a:lnTo>
                  <a:pt x="3083" y="0"/>
                </a:lnTo>
                <a:lnTo>
                  <a:pt x="4111" y="970"/>
                </a:lnTo>
                <a:lnTo>
                  <a:pt x="3083" y="1941"/>
                </a:lnTo>
                <a:lnTo>
                  <a:pt x="0" y="1941"/>
                </a:lnTo>
                <a:lnTo>
                  <a:pt x="1027" y="97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cap="sq"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Lucida Sans Unicode"/>
              </a:rPr>
              <a:t>  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Lucida Sans Unicode"/>
              </a:rPr>
              <a:t>Implement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6296040" y="2540160"/>
            <a:ext cx="1295280" cy="698400"/>
          </a:xfrm>
          <a:custGeom>
            <a:avLst/>
            <a:gdLst/>
            <a:ahLst/>
            <a:rect l="0" t="0" r="r" b="b"/>
            <a:pathLst>
              <a:path w="3600" h="1942">
                <a:moveTo>
                  <a:pt x="0" y="0"/>
                </a:moveTo>
                <a:lnTo>
                  <a:pt x="2699" y="0"/>
                </a:lnTo>
                <a:lnTo>
                  <a:pt x="3599" y="970"/>
                </a:lnTo>
                <a:lnTo>
                  <a:pt x="2699" y="1941"/>
                </a:lnTo>
                <a:lnTo>
                  <a:pt x="0" y="1941"/>
                </a:lnTo>
                <a:lnTo>
                  <a:pt x="899" y="970"/>
                </a:lnTo>
                <a:lnTo>
                  <a:pt x="0" y="0"/>
                </a:lnTo>
              </a:path>
            </a:pathLst>
          </a:custGeom>
          <a:solidFill>
            <a:srgbClr val="94bd5e"/>
          </a:solidFill>
          <a:ln cap="sq"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Lucida Sans Unicode"/>
              </a:rPr>
              <a:t>Verify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34" name="Group 6"/>
          <p:cNvGrpSpPr/>
          <p:nvPr/>
        </p:nvGrpSpPr>
        <p:grpSpPr>
          <a:xfrm>
            <a:off x="1837800" y="3683160"/>
            <a:ext cx="436680" cy="741240"/>
            <a:chOff x="1837800" y="3683160"/>
            <a:chExt cx="436680" cy="741240"/>
          </a:xfrm>
        </p:grpSpPr>
        <p:sp>
          <p:nvSpPr>
            <p:cNvPr id="235" name="CustomShape 7"/>
            <p:cNvSpPr/>
            <p:nvPr/>
          </p:nvSpPr>
          <p:spPr>
            <a:xfrm>
              <a:off x="1841400" y="3683160"/>
              <a:ext cx="284400" cy="284040"/>
            </a:xfrm>
            <a:prstGeom prst="ellipse">
              <a:avLst/>
            </a:prstGeom>
            <a:solidFill>
              <a:srgbClr val="00e4a8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8"/>
            <p:cNvSpPr/>
            <p:nvPr/>
          </p:nvSpPr>
          <p:spPr>
            <a:xfrm>
              <a:off x="1837440" y="3987720"/>
              <a:ext cx="436680" cy="436680"/>
            </a:xfrm>
            <a:custGeom>
              <a:avLst/>
              <a:gdLst/>
              <a:ahLst/>
              <a:rect l="0" t="0" r="r" b="b"/>
              <a:pathLst>
                <a:path w="1215" h="1215">
                  <a:moveTo>
                    <a:pt x="911" y="0"/>
                  </a:moveTo>
                  <a:lnTo>
                    <a:pt x="0" y="0"/>
                  </a:lnTo>
                  <a:lnTo>
                    <a:pt x="304" y="1214"/>
                  </a:lnTo>
                  <a:lnTo>
                    <a:pt x="1214" y="1214"/>
                  </a:lnTo>
                  <a:lnTo>
                    <a:pt x="911" y="0"/>
                  </a:lnTo>
                </a:path>
              </a:pathLst>
            </a:custGeom>
            <a:solidFill>
              <a:srgbClr val="00e4a8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7" name="CustomShape 9"/>
          <p:cNvSpPr/>
          <p:nvPr/>
        </p:nvSpPr>
        <p:spPr>
          <a:xfrm>
            <a:off x="747720" y="3932280"/>
            <a:ext cx="9907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Role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CustomShape 10"/>
          <p:cNvSpPr/>
          <p:nvPr/>
        </p:nvSpPr>
        <p:spPr>
          <a:xfrm>
            <a:off x="322200" y="2692440"/>
            <a:ext cx="1598760" cy="42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Activities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CustomShape 11"/>
          <p:cNvSpPr/>
          <p:nvPr/>
        </p:nvSpPr>
        <p:spPr>
          <a:xfrm>
            <a:off x="182520" y="5070600"/>
            <a:ext cx="1738440" cy="58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Artifacts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(work products)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Line 12"/>
          <p:cNvSpPr/>
          <p:nvPr/>
        </p:nvSpPr>
        <p:spPr>
          <a:xfrm flipV="1">
            <a:off x="2259000" y="3862080"/>
            <a:ext cx="393840" cy="3128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13"/>
          <p:cNvSpPr/>
          <p:nvPr/>
        </p:nvSpPr>
        <p:spPr>
          <a:xfrm>
            <a:off x="3016080" y="3975120"/>
            <a:ext cx="1800" cy="68256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4"/>
          <p:cNvSpPr/>
          <p:nvPr/>
        </p:nvSpPr>
        <p:spPr>
          <a:xfrm>
            <a:off x="2560680" y="4657680"/>
            <a:ext cx="914400" cy="11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Use Case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Main Scenaria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1.....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2.....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3.....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Extensions: ...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43" name="Group 15"/>
          <p:cNvGrpSpPr/>
          <p:nvPr/>
        </p:nvGrpSpPr>
        <p:grpSpPr>
          <a:xfrm>
            <a:off x="2255760" y="2918880"/>
            <a:ext cx="5770440" cy="514800"/>
            <a:chOff x="2255760" y="2918880"/>
            <a:chExt cx="5770440" cy="514800"/>
          </a:xfrm>
        </p:grpSpPr>
        <p:sp>
          <p:nvSpPr>
            <p:cNvPr id="244" name="CustomShape 16"/>
            <p:cNvSpPr/>
            <p:nvPr/>
          </p:nvSpPr>
          <p:spPr>
            <a:xfrm>
              <a:off x="6993000" y="2926800"/>
              <a:ext cx="1033200" cy="485640"/>
            </a:xfrm>
            <a:custGeom>
              <a:avLst/>
              <a:gdLst/>
              <a:ahLst/>
              <a:rect l="0" t="0" r="r" b="b"/>
              <a:pathLst>
                <a:path w="1480" h="1351">
                  <a:moveTo>
                    <a:pt x="44" y="0"/>
                  </a:moveTo>
                  <a:lnTo>
                    <a:pt x="116" y="1"/>
                  </a:lnTo>
                  <a:lnTo>
                    <a:pt x="188" y="3"/>
                  </a:lnTo>
                  <a:lnTo>
                    <a:pt x="260" y="8"/>
                  </a:lnTo>
                  <a:lnTo>
                    <a:pt x="331" y="14"/>
                  </a:lnTo>
                  <a:lnTo>
                    <a:pt x="401" y="21"/>
                  </a:lnTo>
                  <a:lnTo>
                    <a:pt x="471" y="31"/>
                  </a:lnTo>
                  <a:lnTo>
                    <a:pt x="539" y="41"/>
                  </a:lnTo>
                  <a:lnTo>
                    <a:pt x="607" y="54"/>
                  </a:lnTo>
                  <a:lnTo>
                    <a:pt x="672" y="68"/>
                  </a:lnTo>
                  <a:lnTo>
                    <a:pt x="736" y="84"/>
                  </a:lnTo>
                  <a:lnTo>
                    <a:pt x="799" y="101"/>
                  </a:lnTo>
                  <a:lnTo>
                    <a:pt x="859" y="120"/>
                  </a:lnTo>
                  <a:lnTo>
                    <a:pt x="918" y="140"/>
                  </a:lnTo>
                  <a:lnTo>
                    <a:pt x="974" y="161"/>
                  </a:lnTo>
                  <a:lnTo>
                    <a:pt x="1028" y="184"/>
                  </a:lnTo>
                  <a:lnTo>
                    <a:pt x="1079" y="207"/>
                  </a:lnTo>
                  <a:lnTo>
                    <a:pt x="1128" y="233"/>
                  </a:lnTo>
                  <a:lnTo>
                    <a:pt x="1174" y="259"/>
                  </a:lnTo>
                  <a:lnTo>
                    <a:pt x="1217" y="286"/>
                  </a:lnTo>
                  <a:lnTo>
                    <a:pt x="1257" y="314"/>
                  </a:lnTo>
                  <a:lnTo>
                    <a:pt x="1294" y="343"/>
                  </a:lnTo>
                  <a:lnTo>
                    <a:pt x="1328" y="374"/>
                  </a:lnTo>
                  <a:lnTo>
                    <a:pt x="1359" y="404"/>
                  </a:lnTo>
                  <a:lnTo>
                    <a:pt x="1386" y="436"/>
                  </a:lnTo>
                  <a:lnTo>
                    <a:pt x="1410" y="468"/>
                  </a:lnTo>
                  <a:lnTo>
                    <a:pt x="1430" y="500"/>
                  </a:lnTo>
                  <a:lnTo>
                    <a:pt x="1447" y="533"/>
                  </a:lnTo>
                  <a:lnTo>
                    <a:pt x="1460" y="567"/>
                  </a:lnTo>
                  <a:lnTo>
                    <a:pt x="1470" y="601"/>
                  </a:lnTo>
                  <a:lnTo>
                    <a:pt x="1476" y="634"/>
                  </a:lnTo>
                  <a:lnTo>
                    <a:pt x="1479" y="668"/>
                  </a:lnTo>
                  <a:lnTo>
                    <a:pt x="1478" y="702"/>
                  </a:lnTo>
                  <a:lnTo>
                    <a:pt x="1473" y="736"/>
                  </a:lnTo>
                  <a:lnTo>
                    <a:pt x="1465" y="770"/>
                  </a:lnTo>
                  <a:lnTo>
                    <a:pt x="1453" y="804"/>
                  </a:lnTo>
                  <a:lnTo>
                    <a:pt x="1437" y="837"/>
                  </a:lnTo>
                  <a:lnTo>
                    <a:pt x="1418" y="870"/>
                  </a:lnTo>
                  <a:lnTo>
                    <a:pt x="1396" y="902"/>
                  </a:lnTo>
                  <a:lnTo>
                    <a:pt x="1370" y="934"/>
                  </a:lnTo>
                  <a:lnTo>
                    <a:pt x="1340" y="965"/>
                  </a:lnTo>
                  <a:lnTo>
                    <a:pt x="1308" y="995"/>
                  </a:lnTo>
                  <a:lnTo>
                    <a:pt x="1272" y="1024"/>
                  </a:lnTo>
                  <a:lnTo>
                    <a:pt x="1233" y="1053"/>
                  </a:lnTo>
                  <a:lnTo>
                    <a:pt x="1191" y="1081"/>
                  </a:lnTo>
                  <a:lnTo>
                    <a:pt x="1146" y="1107"/>
                  </a:lnTo>
                  <a:lnTo>
                    <a:pt x="1098" y="1133"/>
                  </a:lnTo>
                  <a:lnTo>
                    <a:pt x="1048" y="1157"/>
                  </a:lnTo>
                  <a:lnTo>
                    <a:pt x="995" y="1180"/>
                  </a:lnTo>
                  <a:lnTo>
                    <a:pt x="940" y="1202"/>
                  </a:lnTo>
                  <a:lnTo>
                    <a:pt x="882" y="1223"/>
                  </a:lnTo>
                  <a:lnTo>
                    <a:pt x="823" y="1242"/>
                  </a:lnTo>
                  <a:lnTo>
                    <a:pt x="761" y="1260"/>
                  </a:lnTo>
                  <a:lnTo>
                    <a:pt x="698" y="1276"/>
                  </a:lnTo>
                  <a:lnTo>
                    <a:pt x="632" y="1291"/>
                  </a:lnTo>
                  <a:lnTo>
                    <a:pt x="566" y="1304"/>
                  </a:lnTo>
                  <a:lnTo>
                    <a:pt x="498" y="1315"/>
                  </a:lnTo>
                  <a:lnTo>
                    <a:pt x="429" y="1325"/>
                  </a:lnTo>
                  <a:lnTo>
                    <a:pt x="359" y="1334"/>
                  </a:lnTo>
                  <a:lnTo>
                    <a:pt x="288" y="1340"/>
                  </a:lnTo>
                  <a:lnTo>
                    <a:pt x="216" y="1345"/>
                  </a:lnTo>
                  <a:lnTo>
                    <a:pt x="144" y="1348"/>
                  </a:lnTo>
                  <a:lnTo>
                    <a:pt x="72" y="1350"/>
                  </a:lnTo>
                  <a:lnTo>
                    <a:pt x="0" y="1350"/>
                  </a:lnTo>
                  <a:lnTo>
                    <a:pt x="44" y="675"/>
                  </a:lnTo>
                  <a:lnTo>
                    <a:pt x="44" y="0"/>
                  </a:lnTo>
                  <a:moveTo>
                    <a:pt x="44" y="0"/>
                  </a:moveTo>
                  <a:lnTo>
                    <a:pt x="116" y="1"/>
                  </a:lnTo>
                  <a:lnTo>
                    <a:pt x="188" y="3"/>
                  </a:lnTo>
                  <a:lnTo>
                    <a:pt x="260" y="8"/>
                  </a:lnTo>
                  <a:lnTo>
                    <a:pt x="331" y="14"/>
                  </a:lnTo>
                  <a:lnTo>
                    <a:pt x="401" y="21"/>
                  </a:lnTo>
                  <a:lnTo>
                    <a:pt x="471" y="31"/>
                  </a:lnTo>
                  <a:lnTo>
                    <a:pt x="539" y="41"/>
                  </a:lnTo>
                  <a:lnTo>
                    <a:pt x="607" y="54"/>
                  </a:lnTo>
                  <a:lnTo>
                    <a:pt x="672" y="68"/>
                  </a:lnTo>
                  <a:lnTo>
                    <a:pt x="736" y="84"/>
                  </a:lnTo>
                  <a:lnTo>
                    <a:pt x="799" y="101"/>
                  </a:lnTo>
                  <a:lnTo>
                    <a:pt x="859" y="120"/>
                  </a:lnTo>
                  <a:lnTo>
                    <a:pt x="918" y="140"/>
                  </a:lnTo>
                  <a:lnTo>
                    <a:pt x="974" y="161"/>
                  </a:lnTo>
                  <a:lnTo>
                    <a:pt x="1028" y="184"/>
                  </a:lnTo>
                  <a:lnTo>
                    <a:pt x="1079" y="207"/>
                  </a:lnTo>
                  <a:lnTo>
                    <a:pt x="1128" y="233"/>
                  </a:lnTo>
                  <a:lnTo>
                    <a:pt x="1174" y="259"/>
                  </a:lnTo>
                  <a:lnTo>
                    <a:pt x="1217" y="286"/>
                  </a:lnTo>
                  <a:lnTo>
                    <a:pt x="1257" y="314"/>
                  </a:lnTo>
                  <a:lnTo>
                    <a:pt x="1294" y="343"/>
                  </a:lnTo>
                  <a:lnTo>
                    <a:pt x="1328" y="374"/>
                  </a:lnTo>
                  <a:lnTo>
                    <a:pt x="1359" y="404"/>
                  </a:lnTo>
                  <a:lnTo>
                    <a:pt x="1386" y="436"/>
                  </a:lnTo>
                  <a:lnTo>
                    <a:pt x="1410" y="468"/>
                  </a:lnTo>
                  <a:lnTo>
                    <a:pt x="1430" y="500"/>
                  </a:lnTo>
                  <a:lnTo>
                    <a:pt x="1447" y="533"/>
                  </a:lnTo>
                  <a:lnTo>
                    <a:pt x="1460" y="567"/>
                  </a:lnTo>
                  <a:lnTo>
                    <a:pt x="1470" y="601"/>
                  </a:lnTo>
                  <a:lnTo>
                    <a:pt x="1476" y="634"/>
                  </a:lnTo>
                  <a:lnTo>
                    <a:pt x="1479" y="668"/>
                  </a:lnTo>
                  <a:lnTo>
                    <a:pt x="1478" y="702"/>
                  </a:lnTo>
                  <a:lnTo>
                    <a:pt x="1473" y="736"/>
                  </a:lnTo>
                  <a:lnTo>
                    <a:pt x="1465" y="770"/>
                  </a:lnTo>
                  <a:lnTo>
                    <a:pt x="1453" y="804"/>
                  </a:lnTo>
                  <a:lnTo>
                    <a:pt x="1437" y="837"/>
                  </a:lnTo>
                  <a:lnTo>
                    <a:pt x="1418" y="870"/>
                  </a:lnTo>
                  <a:lnTo>
                    <a:pt x="1396" y="902"/>
                  </a:lnTo>
                  <a:lnTo>
                    <a:pt x="1370" y="934"/>
                  </a:lnTo>
                  <a:lnTo>
                    <a:pt x="1340" y="965"/>
                  </a:lnTo>
                  <a:lnTo>
                    <a:pt x="1308" y="995"/>
                  </a:lnTo>
                  <a:lnTo>
                    <a:pt x="1272" y="1024"/>
                  </a:lnTo>
                  <a:lnTo>
                    <a:pt x="1233" y="1053"/>
                  </a:lnTo>
                  <a:lnTo>
                    <a:pt x="1191" y="1081"/>
                  </a:lnTo>
                  <a:lnTo>
                    <a:pt x="1146" y="1107"/>
                  </a:lnTo>
                  <a:lnTo>
                    <a:pt x="1098" y="1133"/>
                  </a:lnTo>
                  <a:lnTo>
                    <a:pt x="1048" y="1157"/>
                  </a:lnTo>
                  <a:lnTo>
                    <a:pt x="995" y="1180"/>
                  </a:lnTo>
                  <a:lnTo>
                    <a:pt x="940" y="1202"/>
                  </a:lnTo>
                  <a:lnTo>
                    <a:pt x="882" y="1223"/>
                  </a:lnTo>
                  <a:lnTo>
                    <a:pt x="823" y="1242"/>
                  </a:lnTo>
                  <a:lnTo>
                    <a:pt x="761" y="1260"/>
                  </a:lnTo>
                  <a:lnTo>
                    <a:pt x="698" y="1276"/>
                  </a:lnTo>
                  <a:lnTo>
                    <a:pt x="632" y="1291"/>
                  </a:lnTo>
                  <a:lnTo>
                    <a:pt x="566" y="1304"/>
                  </a:lnTo>
                  <a:lnTo>
                    <a:pt x="498" y="1315"/>
                  </a:lnTo>
                  <a:lnTo>
                    <a:pt x="429" y="1325"/>
                  </a:lnTo>
                  <a:lnTo>
                    <a:pt x="359" y="1334"/>
                  </a:lnTo>
                  <a:lnTo>
                    <a:pt x="288" y="1340"/>
                  </a:lnTo>
                  <a:lnTo>
                    <a:pt x="216" y="1345"/>
                  </a:lnTo>
                  <a:lnTo>
                    <a:pt x="144" y="1348"/>
                  </a:lnTo>
                  <a:lnTo>
                    <a:pt x="72" y="1350"/>
                  </a:lnTo>
                  <a:lnTo>
                    <a:pt x="0" y="1350"/>
                  </a:lnTo>
                </a:path>
              </a:pathLst>
            </a:custGeom>
            <a:noFill/>
            <a:ln cap="sq" w="25560">
              <a:solidFill>
                <a:srgbClr val="333399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Line 17"/>
            <p:cNvSpPr/>
            <p:nvPr/>
          </p:nvSpPr>
          <p:spPr>
            <a:xfrm flipH="1">
              <a:off x="2559600" y="3433680"/>
              <a:ext cx="4982040" cy="0"/>
            </a:xfrm>
            <a:prstGeom prst="line">
              <a:avLst/>
            </a:prstGeom>
            <a:ln cap="sq" w="25560">
              <a:solidFill>
                <a:srgbClr val="333399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18"/>
            <p:cNvSpPr/>
            <p:nvPr/>
          </p:nvSpPr>
          <p:spPr>
            <a:xfrm>
              <a:off x="2255760" y="2918520"/>
              <a:ext cx="858240" cy="485640"/>
            </a:xfrm>
            <a:custGeom>
              <a:avLst/>
              <a:gdLst/>
              <a:ahLst/>
              <a:rect l="0" t="0" r="r" b="b"/>
              <a:pathLst>
                <a:path w="1193" h="1312">
                  <a:moveTo>
                    <a:pt x="1192" y="1311"/>
                  </a:moveTo>
                  <a:lnTo>
                    <a:pt x="1132" y="1310"/>
                  </a:lnTo>
                  <a:lnTo>
                    <a:pt x="1073" y="1308"/>
                  </a:lnTo>
                  <a:lnTo>
                    <a:pt x="1014" y="1303"/>
                  </a:lnTo>
                  <a:lnTo>
                    <a:pt x="955" y="1298"/>
                  </a:lnTo>
                  <a:lnTo>
                    <a:pt x="897" y="1290"/>
                  </a:lnTo>
                  <a:lnTo>
                    <a:pt x="840" y="1281"/>
                  </a:lnTo>
                  <a:lnTo>
                    <a:pt x="783" y="1270"/>
                  </a:lnTo>
                  <a:lnTo>
                    <a:pt x="728" y="1258"/>
                  </a:lnTo>
                  <a:lnTo>
                    <a:pt x="673" y="1244"/>
                  </a:lnTo>
                  <a:lnTo>
                    <a:pt x="620" y="1228"/>
                  </a:lnTo>
                  <a:lnTo>
                    <a:pt x="569" y="1211"/>
                  </a:lnTo>
                  <a:lnTo>
                    <a:pt x="519" y="1193"/>
                  </a:lnTo>
                  <a:lnTo>
                    <a:pt x="470" y="1173"/>
                  </a:lnTo>
                  <a:lnTo>
                    <a:pt x="424" y="1152"/>
                  </a:lnTo>
                  <a:lnTo>
                    <a:pt x="379" y="1130"/>
                  </a:lnTo>
                  <a:lnTo>
                    <a:pt x="337" y="1106"/>
                  </a:lnTo>
                  <a:lnTo>
                    <a:pt x="296" y="1081"/>
                  </a:lnTo>
                  <a:lnTo>
                    <a:pt x="258" y="1055"/>
                  </a:lnTo>
                  <a:lnTo>
                    <a:pt x="222" y="1028"/>
                  </a:lnTo>
                  <a:lnTo>
                    <a:pt x="189" y="1000"/>
                  </a:lnTo>
                  <a:lnTo>
                    <a:pt x="158" y="972"/>
                  </a:lnTo>
                  <a:lnTo>
                    <a:pt x="129" y="942"/>
                  </a:lnTo>
                  <a:lnTo>
                    <a:pt x="104" y="911"/>
                  </a:lnTo>
                  <a:lnTo>
                    <a:pt x="81" y="880"/>
                  </a:lnTo>
                  <a:lnTo>
                    <a:pt x="61" y="849"/>
                  </a:lnTo>
                  <a:lnTo>
                    <a:pt x="43" y="816"/>
                  </a:lnTo>
                  <a:lnTo>
                    <a:pt x="29" y="784"/>
                  </a:lnTo>
                  <a:lnTo>
                    <a:pt x="17" y="750"/>
                  </a:lnTo>
                  <a:lnTo>
                    <a:pt x="9" y="717"/>
                  </a:lnTo>
                  <a:lnTo>
                    <a:pt x="3" y="683"/>
                  </a:lnTo>
                  <a:lnTo>
                    <a:pt x="0" y="650"/>
                  </a:lnTo>
                  <a:lnTo>
                    <a:pt x="1" y="616"/>
                  </a:lnTo>
                  <a:lnTo>
                    <a:pt x="4" y="582"/>
                  </a:lnTo>
                  <a:lnTo>
                    <a:pt x="10" y="549"/>
                  </a:lnTo>
                  <a:lnTo>
                    <a:pt x="19" y="515"/>
                  </a:lnTo>
                  <a:lnTo>
                    <a:pt x="31" y="482"/>
                  </a:lnTo>
                  <a:lnTo>
                    <a:pt x="46" y="450"/>
                  </a:lnTo>
                  <a:lnTo>
                    <a:pt x="64" y="417"/>
                  </a:lnTo>
                  <a:lnTo>
                    <a:pt x="85" y="386"/>
                  </a:lnTo>
                  <a:lnTo>
                    <a:pt x="108" y="355"/>
                  </a:lnTo>
                  <a:lnTo>
                    <a:pt x="135" y="324"/>
                  </a:lnTo>
                  <a:lnTo>
                    <a:pt x="164" y="295"/>
                  </a:lnTo>
                  <a:lnTo>
                    <a:pt x="195" y="266"/>
                  </a:lnTo>
                  <a:lnTo>
                    <a:pt x="229" y="238"/>
                  </a:lnTo>
                  <a:lnTo>
                    <a:pt x="265" y="212"/>
                  </a:lnTo>
                  <a:lnTo>
                    <a:pt x="304" y="186"/>
                  </a:lnTo>
                  <a:lnTo>
                    <a:pt x="345" y="161"/>
                  </a:lnTo>
                  <a:lnTo>
                    <a:pt x="388" y="138"/>
                  </a:lnTo>
                  <a:lnTo>
                    <a:pt x="433" y="116"/>
                  </a:lnTo>
                  <a:lnTo>
                    <a:pt x="480" y="95"/>
                  </a:lnTo>
                  <a:lnTo>
                    <a:pt x="528" y="75"/>
                  </a:lnTo>
                  <a:lnTo>
                    <a:pt x="579" y="57"/>
                  </a:lnTo>
                  <a:lnTo>
                    <a:pt x="630" y="41"/>
                  </a:lnTo>
                  <a:lnTo>
                    <a:pt x="684" y="25"/>
                  </a:lnTo>
                  <a:lnTo>
                    <a:pt x="738" y="12"/>
                  </a:lnTo>
                  <a:lnTo>
                    <a:pt x="794" y="0"/>
                  </a:lnTo>
                  <a:lnTo>
                    <a:pt x="1192" y="636"/>
                  </a:lnTo>
                  <a:lnTo>
                    <a:pt x="1192" y="1311"/>
                  </a:lnTo>
                  <a:moveTo>
                    <a:pt x="1192" y="1311"/>
                  </a:moveTo>
                  <a:lnTo>
                    <a:pt x="1132" y="1310"/>
                  </a:lnTo>
                  <a:lnTo>
                    <a:pt x="1073" y="1308"/>
                  </a:lnTo>
                  <a:lnTo>
                    <a:pt x="1014" y="1303"/>
                  </a:lnTo>
                  <a:lnTo>
                    <a:pt x="955" y="1298"/>
                  </a:lnTo>
                  <a:lnTo>
                    <a:pt x="897" y="1290"/>
                  </a:lnTo>
                  <a:lnTo>
                    <a:pt x="840" y="1281"/>
                  </a:lnTo>
                  <a:lnTo>
                    <a:pt x="783" y="1270"/>
                  </a:lnTo>
                  <a:lnTo>
                    <a:pt x="728" y="1258"/>
                  </a:lnTo>
                  <a:lnTo>
                    <a:pt x="673" y="1244"/>
                  </a:lnTo>
                  <a:lnTo>
                    <a:pt x="620" y="1228"/>
                  </a:lnTo>
                  <a:lnTo>
                    <a:pt x="569" y="1211"/>
                  </a:lnTo>
                  <a:lnTo>
                    <a:pt x="519" y="1193"/>
                  </a:lnTo>
                  <a:lnTo>
                    <a:pt x="470" y="1173"/>
                  </a:lnTo>
                  <a:lnTo>
                    <a:pt x="424" y="1152"/>
                  </a:lnTo>
                  <a:lnTo>
                    <a:pt x="379" y="1130"/>
                  </a:lnTo>
                  <a:lnTo>
                    <a:pt x="337" y="1106"/>
                  </a:lnTo>
                  <a:lnTo>
                    <a:pt x="296" y="1081"/>
                  </a:lnTo>
                  <a:lnTo>
                    <a:pt x="258" y="1055"/>
                  </a:lnTo>
                  <a:lnTo>
                    <a:pt x="222" y="1028"/>
                  </a:lnTo>
                  <a:lnTo>
                    <a:pt x="189" y="1000"/>
                  </a:lnTo>
                  <a:lnTo>
                    <a:pt x="158" y="972"/>
                  </a:lnTo>
                  <a:lnTo>
                    <a:pt x="129" y="942"/>
                  </a:lnTo>
                  <a:lnTo>
                    <a:pt x="104" y="911"/>
                  </a:lnTo>
                  <a:lnTo>
                    <a:pt x="81" y="880"/>
                  </a:lnTo>
                  <a:lnTo>
                    <a:pt x="61" y="849"/>
                  </a:lnTo>
                  <a:lnTo>
                    <a:pt x="43" y="816"/>
                  </a:lnTo>
                  <a:lnTo>
                    <a:pt x="29" y="784"/>
                  </a:lnTo>
                  <a:lnTo>
                    <a:pt x="17" y="750"/>
                  </a:lnTo>
                  <a:lnTo>
                    <a:pt x="9" y="717"/>
                  </a:lnTo>
                  <a:lnTo>
                    <a:pt x="3" y="683"/>
                  </a:lnTo>
                  <a:lnTo>
                    <a:pt x="0" y="650"/>
                  </a:lnTo>
                  <a:lnTo>
                    <a:pt x="1" y="616"/>
                  </a:lnTo>
                  <a:lnTo>
                    <a:pt x="4" y="582"/>
                  </a:lnTo>
                  <a:lnTo>
                    <a:pt x="10" y="549"/>
                  </a:lnTo>
                  <a:lnTo>
                    <a:pt x="19" y="515"/>
                  </a:lnTo>
                  <a:lnTo>
                    <a:pt x="31" y="482"/>
                  </a:lnTo>
                  <a:lnTo>
                    <a:pt x="46" y="450"/>
                  </a:lnTo>
                  <a:lnTo>
                    <a:pt x="64" y="417"/>
                  </a:lnTo>
                  <a:lnTo>
                    <a:pt x="85" y="386"/>
                  </a:lnTo>
                  <a:lnTo>
                    <a:pt x="108" y="355"/>
                  </a:lnTo>
                  <a:lnTo>
                    <a:pt x="135" y="324"/>
                  </a:lnTo>
                  <a:lnTo>
                    <a:pt x="164" y="295"/>
                  </a:lnTo>
                  <a:lnTo>
                    <a:pt x="195" y="266"/>
                  </a:lnTo>
                  <a:lnTo>
                    <a:pt x="229" y="238"/>
                  </a:lnTo>
                  <a:lnTo>
                    <a:pt x="265" y="212"/>
                  </a:lnTo>
                  <a:lnTo>
                    <a:pt x="304" y="186"/>
                  </a:lnTo>
                  <a:lnTo>
                    <a:pt x="345" y="161"/>
                  </a:lnTo>
                  <a:lnTo>
                    <a:pt x="388" y="138"/>
                  </a:lnTo>
                  <a:lnTo>
                    <a:pt x="433" y="116"/>
                  </a:lnTo>
                  <a:lnTo>
                    <a:pt x="480" y="95"/>
                  </a:lnTo>
                  <a:lnTo>
                    <a:pt x="528" y="75"/>
                  </a:lnTo>
                  <a:lnTo>
                    <a:pt x="579" y="57"/>
                  </a:lnTo>
                  <a:lnTo>
                    <a:pt x="630" y="41"/>
                  </a:lnTo>
                  <a:lnTo>
                    <a:pt x="684" y="25"/>
                  </a:lnTo>
                  <a:lnTo>
                    <a:pt x="738" y="12"/>
                  </a:lnTo>
                  <a:lnTo>
                    <a:pt x="794" y="0"/>
                  </a:lnTo>
                </a:path>
              </a:pathLst>
            </a:custGeom>
            <a:noFill/>
            <a:ln cap="sq" w="25560">
              <a:solidFill>
                <a:srgbClr val="333399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7" name="Line 19"/>
          <p:cNvSpPr/>
          <p:nvPr/>
        </p:nvSpPr>
        <p:spPr>
          <a:xfrm>
            <a:off x="3019320" y="3225960"/>
            <a:ext cx="1800" cy="38088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20"/>
          <p:cNvSpPr/>
          <p:nvPr/>
        </p:nvSpPr>
        <p:spPr>
          <a:xfrm flipH="1">
            <a:off x="4280040" y="3225960"/>
            <a:ext cx="54000" cy="38088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3854520" y="4673520"/>
            <a:ext cx="807840" cy="1143000"/>
          </a:xfrm>
          <a:prstGeom prst="rect">
            <a:avLst/>
          </a:prstGeom>
          <a:ln cap="sq" w="9360">
            <a:solidFill>
              <a:srgbClr val="333399"/>
            </a:solidFill>
            <a:miter/>
          </a:ln>
        </p:spPr>
      </p:pic>
      <p:sp>
        <p:nvSpPr>
          <p:cNvPr id="250" name="CustomShape 21"/>
          <p:cNvSpPr/>
          <p:nvPr/>
        </p:nvSpPr>
        <p:spPr>
          <a:xfrm>
            <a:off x="287280" y="6067440"/>
            <a:ext cx="19065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Communication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CustomShape 22"/>
          <p:cNvSpPr/>
          <p:nvPr/>
        </p:nvSpPr>
        <p:spPr>
          <a:xfrm>
            <a:off x="2532240" y="6067440"/>
            <a:ext cx="5562360" cy="365040"/>
          </a:xfrm>
          <a:custGeom>
            <a:avLst/>
            <a:gdLst/>
            <a:ahLst/>
            <a:rect l="0" t="0" r="r" b="b"/>
            <a:pathLst>
              <a:path w="15452" h="1016">
                <a:moveTo>
                  <a:pt x="0" y="0"/>
                </a:moveTo>
                <a:lnTo>
                  <a:pt x="15004" y="0"/>
                </a:lnTo>
                <a:lnTo>
                  <a:pt x="15451" y="507"/>
                </a:lnTo>
                <a:lnTo>
                  <a:pt x="15004" y="1015"/>
                </a:lnTo>
                <a:lnTo>
                  <a:pt x="0" y="1015"/>
                </a:lnTo>
                <a:lnTo>
                  <a:pt x="447" y="507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lin ang="0"/>
          </a:gradFill>
          <a:ln cap="sq"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Lucida Sans Unicode"/>
              </a:rPr>
              <a:t>Measurements, Milestones, Documents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CustomShape 23"/>
          <p:cNvSpPr/>
          <p:nvPr/>
        </p:nvSpPr>
        <p:spPr>
          <a:xfrm>
            <a:off x="2651040" y="3606840"/>
            <a:ext cx="7902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Tasks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CustomShape 24"/>
          <p:cNvSpPr/>
          <p:nvPr/>
        </p:nvSpPr>
        <p:spPr>
          <a:xfrm>
            <a:off x="6492960" y="3840120"/>
            <a:ext cx="1185840" cy="88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Guidance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Standards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Templates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CustomShape 25"/>
          <p:cNvSpPr/>
          <p:nvPr/>
        </p:nvSpPr>
        <p:spPr>
          <a:xfrm>
            <a:off x="3873600" y="3606840"/>
            <a:ext cx="7902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Tasks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Line 26"/>
          <p:cNvSpPr/>
          <p:nvPr/>
        </p:nvSpPr>
        <p:spPr>
          <a:xfrm flipH="1" flipV="1">
            <a:off x="5844960" y="3831840"/>
            <a:ext cx="655560" cy="290520"/>
          </a:xfrm>
          <a:prstGeom prst="line">
            <a:avLst/>
          </a:prstGeom>
          <a:ln w="9360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27"/>
          <p:cNvSpPr/>
          <p:nvPr/>
        </p:nvSpPr>
        <p:spPr>
          <a:xfrm>
            <a:off x="4295880" y="3975120"/>
            <a:ext cx="1440" cy="69840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8"/>
          <p:cNvSpPr/>
          <p:nvPr/>
        </p:nvSpPr>
        <p:spPr>
          <a:xfrm>
            <a:off x="639720" y="1189080"/>
            <a:ext cx="777240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Process consists of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activities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Line 29"/>
          <p:cNvSpPr/>
          <p:nvPr/>
        </p:nvSpPr>
        <p:spPr>
          <a:xfrm>
            <a:off x="3535200" y="5211720"/>
            <a:ext cx="304920" cy="180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30"/>
          <p:cNvSpPr/>
          <p:nvPr/>
        </p:nvSpPr>
        <p:spPr>
          <a:xfrm>
            <a:off x="6411960" y="4902120"/>
            <a:ext cx="2378160" cy="549360"/>
          </a:xfrm>
          <a:prstGeom prst="ellipse">
            <a:avLst/>
          </a:prstGeom>
          <a:solidFill>
            <a:srgbClr val="ffffcc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31"/>
          <p:cNvSpPr/>
          <p:nvPr/>
        </p:nvSpPr>
        <p:spPr>
          <a:xfrm>
            <a:off x="6411960" y="4962600"/>
            <a:ext cx="2590920" cy="42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333399"/>
                </a:solidFill>
                <a:latin typeface="Comic Sans MS"/>
                <a:ea typeface="Arial"/>
              </a:rPr>
              <a:t>Desired Product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Line 32"/>
          <p:cNvSpPr/>
          <p:nvPr/>
        </p:nvSpPr>
        <p:spPr>
          <a:xfrm>
            <a:off x="4662360" y="5195880"/>
            <a:ext cx="30492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33"/>
          <p:cNvSpPr/>
          <p:nvPr/>
        </p:nvSpPr>
        <p:spPr>
          <a:xfrm>
            <a:off x="5195880" y="4890960"/>
            <a:ext cx="14479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. . . . 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Line 34"/>
          <p:cNvSpPr/>
          <p:nvPr/>
        </p:nvSpPr>
        <p:spPr>
          <a:xfrm flipH="1">
            <a:off x="5467320" y="3273480"/>
            <a:ext cx="54000" cy="38088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5"/>
          <p:cNvSpPr/>
          <p:nvPr/>
        </p:nvSpPr>
        <p:spPr>
          <a:xfrm>
            <a:off x="5062680" y="3654360"/>
            <a:ext cx="7902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Tasks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610920" y="259920"/>
            <a:ext cx="7894440" cy="83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Activities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701640" y="1191960"/>
            <a:ext cx="7894800" cy="548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544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80"/>
                </a:solidFill>
                <a:latin typeface="Arial"/>
              </a:rPr>
              <a:t>Activities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are large(r) scopes of work. They may be general things that occur repeatedly.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Major activities: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42880" indent="-54288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requirements specification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42880" indent="-54288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modeling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&amp;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design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42880" indent="-54288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construction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42880" indent="-54288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validation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42880" indent="-54288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deployment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[Major activities listed by Summerville &amp; Pressman.]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610920" y="260280"/>
            <a:ext cx="7893000" cy="83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Tasks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610920" y="1192320"/>
            <a:ext cx="7893000" cy="492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94000"/>
          </a:bodyPr>
          <a:p>
            <a:pPr marL="342720" indent="-32544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Activities are large and general.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Activity is broken down into concrete </a:t>
            </a:r>
            <a:r>
              <a:rPr b="1" lang="en-US" sz="2800" spc="-1" strike="noStrike">
                <a:solidFill>
                  <a:srgbClr val="000080"/>
                </a:solidFill>
                <a:latin typeface="Arial"/>
              </a:rPr>
              <a:t>tasks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Some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tasks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during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Construction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42880" indent="-54288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iteration planning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42880" indent="-54288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backlog selection &amp; estimation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42880" indent="-54288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detail design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42880" indent="-54288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coding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42880" indent="-54288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unit testing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42880" indent="-54288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integration testing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610920" y="260280"/>
            <a:ext cx="7893000" cy="83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Activity May Subdivide into 2 Levels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610920" y="1192320"/>
            <a:ext cx="7893000" cy="511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85000"/>
          </a:bodyPr>
          <a:p>
            <a:pPr marL="342720" indent="-32544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Pressman, an activity consists of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actions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divided into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tasks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Activity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: Construction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Action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iteration (or sprint) planning meeting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   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Tasks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158840" indent="-48420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review &amp; prioritize items in product backlog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158840" indent="-48420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select items for this iteration (sprint)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158840" indent="-48420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estimate items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158840" indent="-48420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assign a "done" criterion (acceptance test) to each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158840" indent="-48420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design software to implement the items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544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611280" y="260280"/>
            <a:ext cx="7891200" cy="83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How to do it?  What to produce?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611280" y="1191960"/>
            <a:ext cx="7891200" cy="502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688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"Activities", "actions", and "tasks" should make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</a:rPr>
              <a:t>progress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</a:rPr>
              <a:t>toward finishing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project.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What to do?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task has a description &amp; guidance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What is the result?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6964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Every task should have an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output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--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work product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Is the work correct?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6964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Define how to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evaluate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work product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611280" y="259920"/>
            <a:ext cx="7880400" cy="82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Example Task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611280" y="1191960"/>
            <a:ext cx="7880400" cy="490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69000"/>
          </a:bodyPr>
          <a:p>
            <a:pPr marL="342720" indent="-338040">
              <a:spcBef>
                <a:spcPts val="1500"/>
              </a:spcBef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Title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Add Item to Cart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Priority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High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8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hr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Description: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When a visitor navigates to item detail page, there is an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Add to Cart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 button on the page. When visitor clicks "Add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 Cart",  a unit of the item is added to his shopping cart.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Acceptance Criteria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Given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that user is viewing an in-stock item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When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he clicks "Add to Cart"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Then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item is added to his shopping cart.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When navigate to "My Cart" page, the item, with quantity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and price, are shown.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10920" y="260280"/>
            <a:ext cx="7907400" cy="85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Common Process Models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610920" y="1192320"/>
            <a:ext cx="7907400" cy="49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Code and Fix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611280" y="1371600"/>
            <a:ext cx="792144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99960" indent="-39996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399960"/>
                <a:tab algn="l" pos="414000"/>
                <a:tab algn="l" pos="772920"/>
                <a:tab algn="l" pos="1131840"/>
                <a:tab algn="l" pos="1490400"/>
                <a:tab algn="l" pos="1849320"/>
                <a:tab algn="l" pos="2207880"/>
                <a:tab algn="l" pos="2566800"/>
                <a:tab algn="l" pos="2925720"/>
                <a:tab algn="l" pos="3284280"/>
                <a:tab algn="l" pos="3643200"/>
                <a:tab algn="l" pos="4001760"/>
                <a:tab algn="l" pos="4360680"/>
                <a:tab algn="l" pos="4719600"/>
                <a:tab algn="l" pos="5078160"/>
                <a:tab algn="l" pos="5437080"/>
                <a:tab algn="l" pos="5795640"/>
                <a:tab algn="l" pos="6154560"/>
                <a:tab algn="l" pos="6513480"/>
                <a:tab algn="l" pos="6872040"/>
                <a:tab algn="l" pos="72309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most common software development process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99960" indent="-39996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399960"/>
                <a:tab algn="l" pos="414000"/>
                <a:tab algn="l" pos="772920"/>
                <a:tab algn="l" pos="1131840"/>
                <a:tab algn="l" pos="1490400"/>
                <a:tab algn="l" pos="1849320"/>
                <a:tab algn="l" pos="2207880"/>
                <a:tab algn="l" pos="2566800"/>
                <a:tab algn="l" pos="2925720"/>
                <a:tab algn="l" pos="3284280"/>
                <a:tab algn="l" pos="3643200"/>
                <a:tab algn="l" pos="4001760"/>
                <a:tab algn="l" pos="4360680"/>
                <a:tab algn="l" pos="4719600"/>
                <a:tab algn="l" pos="5078160"/>
                <a:tab algn="l" pos="5437080"/>
                <a:tab algn="l" pos="5795640"/>
                <a:tab algn="l" pos="6154560"/>
                <a:tab algn="l" pos="6513480"/>
                <a:tab algn="l" pos="6872040"/>
                <a:tab algn="l" pos="72309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Little or no planning and design.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723960" y="2590920"/>
            <a:ext cx="7696080" cy="323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Comic Sans MS"/>
                <a:ea typeface="Arial"/>
              </a:rPr>
              <a:t>1. think about the problem, write ideas on paper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Comic Sans MS"/>
                <a:ea typeface="Arial"/>
              </a:rPr>
              <a:t>2. start coding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Comic Sans MS"/>
                <a:ea typeface="Arial"/>
              </a:rPr>
              <a:t>3. run it. fix the code.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Comic Sans MS"/>
                <a:ea typeface="Arial"/>
              </a:rPr>
              <a:t>4. add another feature. As code grows I need to rewrite some parts to support each new feature.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lvl="1" marL="457200">
              <a:lnSpc>
                <a:spcPct val="100000"/>
              </a:lnSpc>
              <a:spcBef>
                <a:spcPts val="1247"/>
              </a:spcBef>
              <a:buClr>
                <a:srgbClr val="000000"/>
              </a:buClr>
              <a:buFont typeface="Comic Sans MS"/>
              <a:buChar char="•"/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Comic Sans MS"/>
                <a:ea typeface="Arial"/>
              </a:rPr>
              <a:t> </a:t>
            </a:r>
            <a:r>
              <a:rPr b="0" lang="en-US" sz="2200" spc="-1" strike="noStrike">
                <a:solidFill>
                  <a:srgbClr val="000080"/>
                </a:solidFill>
                <a:latin typeface="Comic Sans MS"/>
                <a:ea typeface="Arial"/>
              </a:rPr>
              <a:t>modify the code for new feature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lvl="1" marL="457200">
              <a:lnSpc>
                <a:spcPct val="100000"/>
              </a:lnSpc>
              <a:spcBef>
                <a:spcPts val="1247"/>
              </a:spcBef>
              <a:buClr>
                <a:srgbClr val="000000"/>
              </a:buClr>
              <a:buFont typeface="Comic Sans MS"/>
              <a:buChar char="•"/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Comic Sans MS"/>
                <a:ea typeface="Arial"/>
              </a:rPr>
              <a:t> </a:t>
            </a:r>
            <a:r>
              <a:rPr b="0" lang="en-US" sz="2200" spc="-1" strike="noStrike">
                <a:solidFill>
                  <a:srgbClr val="000080"/>
                </a:solidFill>
                <a:latin typeface="Comic Sans MS"/>
                <a:ea typeface="Arial"/>
              </a:rPr>
              <a:t>goto step 2</a:t>
            </a:r>
            <a:r>
              <a:rPr b="0" lang="en-US" sz="2200" spc="-1" strike="noStrike">
                <a:solidFill>
                  <a:srgbClr val="000000"/>
                </a:solidFill>
                <a:latin typeface="Comic Sans MS"/>
                <a:ea typeface="Arial"/>
              </a:rPr>
              <a:t>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731880" y="6035760"/>
            <a:ext cx="768024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My software process since high school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610920" y="260280"/>
            <a:ext cx="7907400" cy="85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Do the activities in order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610920" y="975960"/>
            <a:ext cx="7907400" cy="109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104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Similar to a civil engineering project.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1022400" y="1554120"/>
            <a:ext cx="7024680" cy="4694400"/>
          </a:xfrm>
          <a:prstGeom prst="rect">
            <a:avLst/>
          </a:prstGeom>
          <a:ln>
            <a:noFill/>
          </a:ln>
        </p:spPr>
      </p:pic>
      <p:sp>
        <p:nvSpPr>
          <p:cNvPr id="284" name="CustomShape 3"/>
          <p:cNvSpPr/>
          <p:nvPr/>
        </p:nvSpPr>
        <p:spPr>
          <a:xfrm>
            <a:off x="906480" y="6124680"/>
            <a:ext cx="6400800" cy="42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200" spc="-1" strike="noStrike">
                <a:solidFill>
                  <a:srgbClr val="000000"/>
                </a:solidFill>
                <a:latin typeface="Times New Roman"/>
              </a:rPr>
              <a:t>(This is a common diagram of the waterfall model.)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The Original Waterfall Model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542880" y="1006560"/>
            <a:ext cx="8234280" cy="4137120"/>
          </a:xfrm>
          <a:prstGeom prst="rect">
            <a:avLst/>
          </a:prstGeom>
          <a:ln>
            <a:noFill/>
          </a:ln>
        </p:spPr>
      </p:pic>
      <p:sp>
        <p:nvSpPr>
          <p:cNvPr id="287" name="TextShape 2"/>
          <p:cNvSpPr txBox="1"/>
          <p:nvPr/>
        </p:nvSpPr>
        <p:spPr>
          <a:xfrm>
            <a:off x="639720" y="5100480"/>
            <a:ext cx="7920000" cy="139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29844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Winston Royce,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Managing the Development of Large Software Systems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(1970)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298440" algn="ctr">
              <a:spcBef>
                <a:spcPts val="84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Waterfall is still widely used.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What are the Steps?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65040" y="1401840"/>
            <a:ext cx="164628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Need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(or Idea)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2378160" y="1401840"/>
            <a:ext cx="127944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_?_</a:t>
            </a:r>
            <a:br/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581040" y="2759040"/>
            <a:ext cx="7864560" cy="179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ce181e"/>
                </a:solidFill>
                <a:latin typeface="Times New Roman"/>
              </a:rPr>
              <a:t>What are the major steps or </a:t>
            </a:r>
            <a:r>
              <a:rPr b="1" lang="en-US" sz="2800" spc="-1" strike="noStrike">
                <a:solidFill>
                  <a:srgbClr val="ce181e"/>
                </a:solidFill>
                <a:latin typeface="Times New Roman"/>
              </a:rPr>
              <a:t>activities</a:t>
            </a:r>
            <a:r>
              <a:rPr b="0" lang="en-US" sz="2800" spc="-1" strike="noStrike">
                <a:solidFill>
                  <a:srgbClr val="ce181e"/>
                </a:solidFill>
                <a:latin typeface="Times New Roman"/>
              </a:rPr>
              <a:t> you would need to do?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List major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activities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that would apply to almost any software project.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Line 5"/>
          <p:cNvSpPr/>
          <p:nvPr/>
        </p:nvSpPr>
        <p:spPr>
          <a:xfrm>
            <a:off x="2011320" y="1859040"/>
            <a:ext cx="36504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6"/>
          <p:cNvSpPr/>
          <p:nvPr/>
        </p:nvSpPr>
        <p:spPr>
          <a:xfrm>
            <a:off x="3619440" y="1859040"/>
            <a:ext cx="45720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7"/>
          <p:cNvSpPr/>
          <p:nvPr/>
        </p:nvSpPr>
        <p:spPr>
          <a:xfrm>
            <a:off x="4060800" y="1373040"/>
            <a:ext cx="1279440" cy="94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_?_</a:t>
            </a:r>
            <a:br/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Line 8"/>
          <p:cNvSpPr/>
          <p:nvPr/>
        </p:nvSpPr>
        <p:spPr>
          <a:xfrm>
            <a:off x="5303880" y="1830240"/>
            <a:ext cx="45720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9"/>
          <p:cNvSpPr/>
          <p:nvPr/>
        </p:nvSpPr>
        <p:spPr>
          <a:xfrm>
            <a:off x="5707080" y="1373040"/>
            <a:ext cx="1279440" cy="94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_?_</a:t>
            </a:r>
            <a:br/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Line 10"/>
          <p:cNvSpPr/>
          <p:nvPr/>
        </p:nvSpPr>
        <p:spPr>
          <a:xfrm>
            <a:off x="6950160" y="1830240"/>
            <a:ext cx="45720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1"/>
          <p:cNvSpPr/>
          <p:nvPr/>
        </p:nvSpPr>
        <p:spPr>
          <a:xfrm>
            <a:off x="7353360" y="1373040"/>
            <a:ext cx="1279440" cy="94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Product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610920" y="260280"/>
            <a:ext cx="7907400" cy="85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What Could Go Wrong?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610920" y="1192320"/>
            <a:ext cx="7907400" cy="49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610920" y="260280"/>
            <a:ext cx="7907400" cy="85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Problems with Waterfall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610920" y="1192320"/>
            <a:ext cx="7907400" cy="49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1040">
              <a:spcBef>
                <a:spcPts val="2837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What would be effect on project if ...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1040">
              <a:spcBef>
                <a:spcPts val="2837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You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miss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some requirement(s).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1040">
              <a:spcBef>
                <a:spcPts val="2837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You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misunderstand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 requirement, so the design is not what the customer wants.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1040">
              <a:spcBef>
                <a:spcPts val="2837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The solution you chose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can't meet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requirements.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1040">
              <a:spcBef>
                <a:spcPts val="2837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Coding takes a lot longer than expected.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1040">
              <a:spcBef>
                <a:spcPts val="2837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5. Testing discovers a lot of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defects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 the code.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610920" y="260280"/>
            <a:ext cx="7907400" cy="85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How to Avoid These Problems?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610920" y="1192320"/>
            <a:ext cx="7907400" cy="49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104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28480" indent="-52848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Early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Feedback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28480" indent="-52848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Early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Testing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28480" indent="-52848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Continuously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review actual versus planned progress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28480" indent="-52848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Involve customer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at key points during project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28480" indent="-52848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Incremental delivery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functionality.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28480" indent="-52848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Analyze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results and take corrective action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" name="Object 1"/>
          <p:cNvGraphicFramePr/>
          <p:nvPr/>
        </p:nvGraphicFramePr>
        <p:xfrm>
          <a:off x="461880" y="1268280"/>
          <a:ext cx="8220240" cy="546444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95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61880" y="1268280"/>
                    <a:ext cx="8220240" cy="54644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296" name="TextShape 2"/>
          <p:cNvSpPr txBox="1"/>
          <p:nvPr/>
        </p:nvSpPr>
        <p:spPr>
          <a:xfrm>
            <a:off x="2916360" y="1484280"/>
            <a:ext cx="5790960" cy="76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br/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- Explicit feedback</a:t>
            </a:r>
            <a:br/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- Prototype: “Do it twice”</a:t>
            </a:r>
            <a:endParaRPr b="0" lang="en-US" sz="24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3171960" y="2509920"/>
            <a:ext cx="9144000" cy="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4"/>
          <p:cNvSpPr/>
          <p:nvPr/>
        </p:nvSpPr>
        <p:spPr>
          <a:xfrm>
            <a:off x="1366920" y="549360"/>
            <a:ext cx="6408720" cy="36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5"/>
          <p:cNvSpPr/>
          <p:nvPr/>
        </p:nvSpPr>
        <p:spPr>
          <a:xfrm>
            <a:off x="826920" y="476280"/>
            <a:ext cx="75614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998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Comic Sans MS"/>
                <a:ea typeface="Arial"/>
              </a:rPr>
              <a:t>Royce Waterfall Model with Prototype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610920" y="260280"/>
            <a:ext cx="7899480" cy="84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Project Phase = Process Activity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610920" y="1191960"/>
            <a:ext cx="7899480" cy="502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896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Waterfall, major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activities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are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phases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project...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461960" indent="-547560">
              <a:spcBef>
                <a:spcPts val="150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Requirements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phase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461960" indent="-547560">
              <a:spcBef>
                <a:spcPts val="150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Analysis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phase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461960" indent="-547560">
              <a:spcBef>
                <a:spcPts val="150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Design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phase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461960" indent="-547560">
              <a:spcBef>
                <a:spcPts val="1500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Construction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phase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611280" y="259920"/>
            <a:ext cx="7905600" cy="8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Iterative and Incremental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689040" y="1058760"/>
            <a:ext cx="7905600" cy="1959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Let's not try to build the whole product at once.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Build a useful part (subset), evaluate it, then repeat.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2840" algn="ctr"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Activities </a:t>
            </a:r>
            <a:r>
              <a:rPr b="0" lang="en-US" sz="2400" spc="-1" strike="noStrike">
                <a:solidFill>
                  <a:srgbClr val="000080"/>
                </a:solidFill>
                <a:latin typeface="Symbola"/>
                <a:ea typeface="Symbola"/>
              </a:rPr>
              <a:t>≠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Symbola"/>
              </a:rPr>
              <a:t> Phases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914400" y="2862360"/>
            <a:ext cx="7223040" cy="3722760"/>
          </a:xfrm>
          <a:prstGeom prst="rect">
            <a:avLst/>
          </a:prstGeom>
          <a:ln>
            <a:noFill/>
          </a:ln>
        </p:spPr>
      </p:pic>
      <p:sp>
        <p:nvSpPr>
          <p:cNvPr id="305" name="Line 3"/>
          <p:cNvSpPr/>
          <p:nvPr/>
        </p:nvSpPr>
        <p:spPr>
          <a:xfrm>
            <a:off x="3564000" y="2560680"/>
            <a:ext cx="1440" cy="3932280"/>
          </a:xfrm>
          <a:prstGeom prst="line">
            <a:avLst/>
          </a:prstGeom>
          <a:ln w="9360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Line 4"/>
          <p:cNvSpPr/>
          <p:nvPr/>
        </p:nvSpPr>
        <p:spPr>
          <a:xfrm>
            <a:off x="5783400" y="2563920"/>
            <a:ext cx="1440" cy="3932280"/>
          </a:xfrm>
          <a:prstGeom prst="line">
            <a:avLst/>
          </a:prstGeom>
          <a:ln w="9360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5"/>
          <p:cNvSpPr/>
          <p:nvPr/>
        </p:nvSpPr>
        <p:spPr>
          <a:xfrm>
            <a:off x="1554120" y="2344680"/>
            <a:ext cx="13716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Phase 1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CustomShape 6"/>
          <p:cNvSpPr/>
          <p:nvPr/>
        </p:nvSpPr>
        <p:spPr>
          <a:xfrm>
            <a:off x="4114800" y="2344680"/>
            <a:ext cx="13716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Phase 2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CustomShape 7"/>
          <p:cNvSpPr/>
          <p:nvPr/>
        </p:nvSpPr>
        <p:spPr>
          <a:xfrm>
            <a:off x="6308640" y="2286000"/>
            <a:ext cx="137160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Phase 3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611280" y="259920"/>
            <a:ext cx="7905600" cy="8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Iterative and Incremental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549360" y="1442520"/>
            <a:ext cx="7905600" cy="33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284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Incremental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product divided into increments.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increment adds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new features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produces a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usable product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2840">
              <a:spcBef>
                <a:spcPts val="2837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Iterative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iterate over the (almost) same activities for each product increment.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610920" y="260280"/>
            <a:ext cx="7878600" cy="82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Benefits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610920" y="1192320"/>
            <a:ext cx="7878600" cy="490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9840">
              <a:spcBef>
                <a:spcPts val="1500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Rapid delivery of value to customer - he can try the features you have implemented.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9840" algn="ctr">
              <a:spcBef>
                <a:spcPts val="1500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Arial"/>
              </a:rPr>
              <a:t>What are other benefits of iterative &amp; incremental?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9840">
              <a:spcBef>
                <a:spcPts val="1500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Consider: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2600">
              <a:spcBef>
                <a:spcPts val="1500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feedback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2600">
              <a:spcBef>
                <a:spcPts val="1500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detecting problems in design or implementation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2600">
              <a:spcBef>
                <a:spcPts val="1500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monitoring progress &amp; deviation from schedule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2600">
              <a:spcBef>
                <a:spcPts val="1500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effect of change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2600">
              <a:spcBef>
                <a:spcPts val="1500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610920" y="259920"/>
            <a:ext cx="7918200" cy="86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Unified Software Dev't Process (U.P.) 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1"/>
          <a:srcRect l="0" t="6947" r="0" b="0"/>
          <a:stretch/>
        </p:blipFill>
        <p:spPr>
          <a:xfrm>
            <a:off x="622440" y="1987560"/>
            <a:ext cx="7983360" cy="4834080"/>
          </a:xfrm>
          <a:prstGeom prst="rect">
            <a:avLst/>
          </a:prstGeom>
          <a:ln>
            <a:noFill/>
          </a:ln>
        </p:spPr>
      </p:pic>
      <p:sp>
        <p:nvSpPr>
          <p:cNvPr id="316" name="TextShape 2"/>
          <p:cNvSpPr txBox="1"/>
          <p:nvPr/>
        </p:nvSpPr>
        <p:spPr>
          <a:xfrm>
            <a:off x="677880" y="1096920"/>
            <a:ext cx="8283600" cy="100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97000"/>
          </a:bodyPr>
          <a:p>
            <a:pPr marL="342720" indent="-29988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Workflows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(disciplines) for different kinds of activities.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29988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Phases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major divisions of project.  Each has iterations.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611280" y="259920"/>
            <a:ext cx="7897680" cy="84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UP is an Iterative Process </a:t>
            </a:r>
            <a:r>
              <a:rPr b="1" lang="en-US" sz="3200" spc="-1" strike="noStrike">
                <a:solidFill>
                  <a:srgbClr val="333399"/>
                </a:solidFill>
                <a:latin typeface="Arial"/>
              </a:rPr>
              <a:t>Model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611280" y="1371600"/>
            <a:ext cx="7897680" cy="530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0760"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diagram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conveys a lot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about UP...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37840" indent="-53784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workflows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(disciplines) are done in parallel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37840" indent="-53784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phases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" for major evolutions of the project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37840" indent="-53784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iterations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within each phase, as needed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11280" y="260280"/>
            <a:ext cx="7883280" cy="82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Activities in Software Development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611280" y="1191960"/>
            <a:ext cx="7883280" cy="491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4800">
              <a:spcBef>
                <a:spcPts val="2837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Not necessarily in the order they are performed.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4800">
              <a:spcBef>
                <a:spcPts val="2837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                                   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4800"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2.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                                   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4800"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                                   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4800"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                                   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Characteristics of UP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457200" y="1155240"/>
            <a:ext cx="8229600" cy="551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97000"/>
          </a:bodyPr>
          <a:p>
            <a:pPr marL="180720" indent="-180720">
              <a:spcBef>
                <a:spcPts val="1247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180720"/>
                <a:tab algn="l" pos="195120"/>
                <a:tab algn="l" pos="553680"/>
                <a:tab algn="l" pos="914400"/>
                <a:tab algn="l" pos="1271520"/>
                <a:tab algn="l" pos="1630080"/>
                <a:tab algn="l" pos="1989000"/>
                <a:tab algn="l" pos="2347560"/>
                <a:tab algn="l" pos="2706480"/>
                <a:tab algn="l" pos="3065400"/>
                <a:tab algn="l" pos="3429000"/>
                <a:tab algn="l" pos="3782880"/>
                <a:tab algn="l" pos="4141440"/>
                <a:tab algn="l" pos="4500360"/>
                <a:tab algn="l" pos="4859280"/>
                <a:tab algn="l" pos="5217840"/>
                <a:tab algn="l" pos="5576760"/>
                <a:tab algn="l" pos="5935320"/>
                <a:tab algn="l" pos="6294240"/>
                <a:tab algn="l" pos="6653160"/>
                <a:tab algn="l" pos="701172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80"/>
                </a:solidFill>
                <a:latin typeface="Arial"/>
              </a:rPr>
              <a:t>Time-boxed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iterations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180720" indent="-180720">
              <a:spcBef>
                <a:spcPts val="1247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180720"/>
                <a:tab algn="l" pos="195120"/>
                <a:tab algn="l" pos="553680"/>
                <a:tab algn="l" pos="914400"/>
                <a:tab algn="l" pos="1271520"/>
                <a:tab algn="l" pos="1630080"/>
                <a:tab algn="l" pos="1989000"/>
                <a:tab algn="l" pos="2347560"/>
                <a:tab algn="l" pos="2706480"/>
                <a:tab algn="l" pos="3065400"/>
                <a:tab algn="l" pos="3429000"/>
                <a:tab algn="l" pos="3782880"/>
                <a:tab algn="l" pos="4141440"/>
                <a:tab algn="l" pos="4500360"/>
                <a:tab algn="l" pos="4859280"/>
                <a:tab algn="l" pos="5217840"/>
                <a:tab algn="l" pos="5576760"/>
                <a:tab algn="l" pos="5935320"/>
                <a:tab algn="l" pos="6294240"/>
                <a:tab algn="l" pos="6653160"/>
                <a:tab algn="l" pos="701172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80"/>
                </a:solidFill>
                <a:latin typeface="Arial"/>
              </a:rPr>
              <a:t>Plan based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but adapts to change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180720" indent="-180720">
              <a:spcBef>
                <a:spcPts val="1247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180720"/>
                <a:tab algn="l" pos="195120"/>
                <a:tab algn="l" pos="553680"/>
                <a:tab algn="l" pos="914400"/>
                <a:tab algn="l" pos="1271520"/>
                <a:tab algn="l" pos="1630080"/>
                <a:tab algn="l" pos="1989000"/>
                <a:tab algn="l" pos="2347560"/>
                <a:tab algn="l" pos="2706480"/>
                <a:tab algn="l" pos="3065400"/>
                <a:tab algn="l" pos="3429000"/>
                <a:tab algn="l" pos="3782880"/>
                <a:tab algn="l" pos="4141440"/>
                <a:tab algn="l" pos="4500360"/>
                <a:tab algn="l" pos="4859280"/>
                <a:tab algn="l" pos="5217840"/>
                <a:tab algn="l" pos="5576760"/>
                <a:tab algn="l" pos="5935320"/>
                <a:tab algn="l" pos="6294240"/>
                <a:tab algn="l" pos="6653160"/>
                <a:tab algn="l" pos="701172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</a:rPr>
              <a:t>Architecture centric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"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180720" indent="-180720">
              <a:spcBef>
                <a:spcPts val="1247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180720"/>
                <a:tab algn="l" pos="195120"/>
                <a:tab algn="l" pos="553680"/>
                <a:tab algn="l" pos="914400"/>
                <a:tab algn="l" pos="1271520"/>
                <a:tab algn="l" pos="1630080"/>
                <a:tab algn="l" pos="1989000"/>
                <a:tab algn="l" pos="2347560"/>
                <a:tab algn="l" pos="2706480"/>
                <a:tab algn="l" pos="3065400"/>
                <a:tab algn="l" pos="3429000"/>
                <a:tab algn="l" pos="3782880"/>
                <a:tab algn="l" pos="4141440"/>
                <a:tab algn="l" pos="4500360"/>
                <a:tab algn="l" pos="4859280"/>
                <a:tab algn="l" pos="5217840"/>
                <a:tab algn="l" pos="5576760"/>
                <a:tab algn="l" pos="5935320"/>
                <a:tab algn="l" pos="6294240"/>
                <a:tab algn="l" pos="6653160"/>
                <a:tab algn="l" pos="701172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Identify </a:t>
            </a:r>
            <a:r>
              <a:rPr b="1" lang="en-US" sz="2200" spc="-1" strike="noStrike">
                <a:solidFill>
                  <a:srgbClr val="000080"/>
                </a:solidFill>
                <a:latin typeface="Arial"/>
              </a:rPr>
              <a:t>risks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early &amp; address them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180720" indent="-180720">
              <a:spcBef>
                <a:spcPts val="1247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180720"/>
                <a:tab algn="l" pos="195120"/>
                <a:tab algn="l" pos="553680"/>
                <a:tab algn="l" pos="914400"/>
                <a:tab algn="l" pos="1271520"/>
                <a:tab algn="l" pos="1630080"/>
                <a:tab algn="l" pos="1989000"/>
                <a:tab algn="l" pos="2347560"/>
                <a:tab algn="l" pos="2706480"/>
                <a:tab algn="l" pos="3065400"/>
                <a:tab algn="l" pos="3429000"/>
                <a:tab algn="l" pos="3782880"/>
                <a:tab algn="l" pos="4141440"/>
                <a:tab algn="l" pos="4500360"/>
                <a:tab algn="l" pos="4859280"/>
                <a:tab algn="l" pos="5217840"/>
                <a:tab algn="l" pos="5576760"/>
                <a:tab algn="l" pos="5935320"/>
                <a:tab algn="l" pos="6294240"/>
                <a:tab algn="l" pos="6653160"/>
                <a:tab algn="l" pos="701172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Order requirements based on 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</a:rPr>
              <a:t>business value, architecture,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&amp; 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</a:rPr>
              <a:t>risk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637920" indent="-228600">
              <a:spcBef>
                <a:spcPts val="1247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algn="l" pos="180720"/>
                <a:tab algn="l" pos="195120"/>
                <a:tab algn="l" pos="553680"/>
                <a:tab algn="l" pos="914400"/>
                <a:tab algn="l" pos="1271520"/>
                <a:tab algn="l" pos="1630080"/>
                <a:tab algn="l" pos="1989000"/>
                <a:tab algn="l" pos="2347560"/>
                <a:tab algn="l" pos="2706480"/>
                <a:tab algn="l" pos="3065400"/>
                <a:tab algn="l" pos="3429000"/>
                <a:tab algn="l" pos="3782880"/>
                <a:tab algn="l" pos="4141440"/>
                <a:tab algn="l" pos="4500360"/>
                <a:tab algn="l" pos="4859280"/>
                <a:tab algn="l" pos="5217840"/>
                <a:tab algn="l" pos="5576760"/>
                <a:tab algn="l" pos="5935320"/>
                <a:tab algn="l" pos="6294240"/>
                <a:tab algn="l" pos="6653160"/>
                <a:tab algn="l" pos="701172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handle risky requirements early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637920" indent="-228600">
              <a:spcBef>
                <a:spcPts val="1247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algn="l" pos="180720"/>
                <a:tab algn="l" pos="195120"/>
                <a:tab algn="l" pos="553680"/>
                <a:tab algn="l" pos="914400"/>
                <a:tab algn="l" pos="1271520"/>
                <a:tab algn="l" pos="1630080"/>
                <a:tab algn="l" pos="1989000"/>
                <a:tab algn="l" pos="2347560"/>
                <a:tab algn="l" pos="2706480"/>
                <a:tab algn="l" pos="3065400"/>
                <a:tab algn="l" pos="3429000"/>
                <a:tab algn="l" pos="3782880"/>
                <a:tab algn="l" pos="4141440"/>
                <a:tab algn="l" pos="4500360"/>
                <a:tab algn="l" pos="4859280"/>
                <a:tab algn="l" pos="5217840"/>
                <a:tab algn="l" pos="5576760"/>
                <a:tab algn="l" pos="5935320"/>
                <a:tab algn="l" pos="6294240"/>
                <a:tab algn="l" pos="6653160"/>
                <a:tab algn="l" pos="701172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implement requirements that have big impact on the architecture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180720" indent="-180720">
              <a:spcBef>
                <a:spcPts val="1247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180720"/>
                <a:tab algn="l" pos="195120"/>
                <a:tab algn="l" pos="553680"/>
                <a:tab algn="l" pos="914400"/>
                <a:tab algn="l" pos="1271520"/>
                <a:tab algn="l" pos="1630080"/>
                <a:tab algn="l" pos="1989000"/>
                <a:tab algn="l" pos="2347560"/>
                <a:tab algn="l" pos="2706480"/>
                <a:tab algn="l" pos="3065400"/>
                <a:tab algn="l" pos="3429000"/>
                <a:tab algn="l" pos="3782880"/>
                <a:tab algn="l" pos="4141440"/>
                <a:tab algn="l" pos="4500360"/>
                <a:tab algn="l" pos="4859280"/>
                <a:tab algn="l" pos="5217840"/>
                <a:tab algn="l" pos="5576760"/>
                <a:tab algn="l" pos="5935320"/>
                <a:tab algn="l" pos="6294240"/>
                <a:tab algn="l" pos="6653160"/>
                <a:tab algn="l" pos="701172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UP is a "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</a:rPr>
              <a:t>framework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" for a process -- tailor to your project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247"/>
              </a:spcBef>
              <a:tabLst>
                <a:tab algn="l" pos="0"/>
                <a:tab algn="l" pos="180720"/>
                <a:tab algn="l" pos="195120"/>
                <a:tab algn="l" pos="553680"/>
                <a:tab algn="l" pos="914400"/>
                <a:tab algn="l" pos="1271520"/>
                <a:tab algn="l" pos="1630080"/>
                <a:tab algn="l" pos="1989000"/>
                <a:tab algn="l" pos="2347560"/>
                <a:tab algn="l" pos="2706480"/>
                <a:tab algn="l" pos="3065400"/>
                <a:tab algn="l" pos="3429000"/>
                <a:tab algn="l" pos="3782880"/>
                <a:tab algn="l" pos="4141440"/>
                <a:tab algn="l" pos="4500360"/>
                <a:tab algn="l" pos="4859280"/>
                <a:tab algn="l" pos="5217840"/>
                <a:tab algn="l" pos="5576760"/>
                <a:tab algn="l" pos="5935320"/>
                <a:tab algn="l" pos="6294240"/>
                <a:tab algn="l" pos="6653160"/>
                <a:tab algn="l" pos="701172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247"/>
              </a:spcBef>
              <a:tabLst>
                <a:tab algn="l" pos="0"/>
                <a:tab algn="l" pos="180720"/>
                <a:tab algn="l" pos="195120"/>
                <a:tab algn="l" pos="553680"/>
                <a:tab algn="l" pos="914400"/>
                <a:tab algn="l" pos="1271520"/>
                <a:tab algn="l" pos="1630080"/>
                <a:tab algn="l" pos="1989000"/>
                <a:tab algn="l" pos="2347560"/>
                <a:tab algn="l" pos="2706480"/>
                <a:tab algn="l" pos="3065400"/>
                <a:tab algn="l" pos="3429000"/>
                <a:tab algn="l" pos="3782880"/>
                <a:tab algn="l" pos="4141440"/>
                <a:tab algn="l" pos="4500360"/>
                <a:tab algn="l" pos="4859280"/>
                <a:tab algn="l" pos="5217840"/>
                <a:tab algn="l" pos="5576760"/>
                <a:tab algn="l" pos="5935320"/>
                <a:tab algn="l" pos="6294240"/>
                <a:tab algn="l" pos="6653160"/>
                <a:tab algn="l" pos="701172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UP is covered in </a:t>
            </a:r>
            <a:r>
              <a:rPr b="0" i="1" lang="en-US" sz="2200" spc="-1" strike="noStrike">
                <a:solidFill>
                  <a:srgbClr val="000000"/>
                </a:solidFill>
                <a:latin typeface="Arial"/>
              </a:rPr>
              <a:t>Software Spec and Design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course.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611280" y="260280"/>
            <a:ext cx="7891200" cy="83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Agile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611280" y="1191960"/>
            <a:ext cx="7891200" cy="491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688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Agile is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not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 software process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Agile is a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mindset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, collection of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values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, and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practices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that reflect those values.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2688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Agile &amp; Scrum are covered later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611280" y="259920"/>
            <a:ext cx="7905600" cy="8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What About </a:t>
            </a:r>
            <a:r>
              <a:rPr b="0" lang="en-US" sz="3200" spc="-1" strike="noStrike" u="sng">
                <a:solidFill>
                  <a:srgbClr val="333399"/>
                </a:solidFill>
                <a:uFillTx/>
                <a:latin typeface="Arial"/>
              </a:rPr>
              <a:t>Individual</a:t>
            </a: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 Process?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611280" y="1191960"/>
            <a:ext cx="7905600" cy="493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284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This is a course about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individual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process.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284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2840" algn="ctr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What is that?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284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284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284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284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611280" y="18864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The Individual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3525840" y="2179800"/>
            <a:ext cx="1371600" cy="698400"/>
          </a:xfrm>
          <a:custGeom>
            <a:avLst/>
            <a:gdLst/>
            <a:ahLst/>
            <a:rect l="0" t="0" r="r" b="b"/>
            <a:pathLst>
              <a:path w="3812" h="1942">
                <a:moveTo>
                  <a:pt x="0" y="0"/>
                </a:moveTo>
                <a:lnTo>
                  <a:pt x="2858" y="0"/>
                </a:lnTo>
                <a:lnTo>
                  <a:pt x="3811" y="970"/>
                </a:lnTo>
                <a:lnTo>
                  <a:pt x="2858" y="1941"/>
                </a:lnTo>
                <a:lnTo>
                  <a:pt x="0" y="1941"/>
                </a:lnTo>
                <a:lnTo>
                  <a:pt x="952" y="97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cap="sq"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Lucida Sans Unicode"/>
              </a:rPr>
              <a:t>Activity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327" name="Group 3"/>
          <p:cNvGrpSpPr/>
          <p:nvPr/>
        </p:nvGrpSpPr>
        <p:grpSpPr>
          <a:xfrm>
            <a:off x="2751120" y="4270320"/>
            <a:ext cx="439920" cy="744480"/>
            <a:chOff x="2751120" y="4270320"/>
            <a:chExt cx="439920" cy="744480"/>
          </a:xfrm>
        </p:grpSpPr>
        <p:sp>
          <p:nvSpPr>
            <p:cNvPr id="328" name="CustomShape 4"/>
            <p:cNvSpPr/>
            <p:nvPr/>
          </p:nvSpPr>
          <p:spPr>
            <a:xfrm>
              <a:off x="2752560" y="4270320"/>
              <a:ext cx="287640" cy="287280"/>
            </a:xfrm>
            <a:prstGeom prst="ellipse">
              <a:avLst/>
            </a:prstGeom>
            <a:solidFill>
              <a:srgbClr val="00e4a8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5"/>
            <p:cNvSpPr/>
            <p:nvPr/>
          </p:nvSpPr>
          <p:spPr>
            <a:xfrm>
              <a:off x="2751120" y="4575240"/>
              <a:ext cx="439920" cy="439560"/>
            </a:xfrm>
            <a:custGeom>
              <a:avLst/>
              <a:gdLst/>
              <a:ahLst/>
              <a:rect l="0" t="0" r="r" b="b"/>
              <a:pathLst>
                <a:path w="1224" h="1223">
                  <a:moveTo>
                    <a:pt x="918" y="0"/>
                  </a:moveTo>
                  <a:lnTo>
                    <a:pt x="0" y="0"/>
                  </a:lnTo>
                  <a:lnTo>
                    <a:pt x="306" y="1222"/>
                  </a:lnTo>
                  <a:lnTo>
                    <a:pt x="1223" y="1222"/>
                  </a:lnTo>
                  <a:lnTo>
                    <a:pt x="918" y="0"/>
                  </a:lnTo>
                </a:path>
              </a:pathLst>
            </a:custGeom>
            <a:solidFill>
              <a:srgbClr val="00e4a8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0" name="CustomShape 6"/>
          <p:cNvSpPr/>
          <p:nvPr/>
        </p:nvSpPr>
        <p:spPr>
          <a:xfrm>
            <a:off x="2481120" y="5025960"/>
            <a:ext cx="9907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Role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Line 7"/>
          <p:cNvSpPr/>
          <p:nvPr/>
        </p:nvSpPr>
        <p:spPr>
          <a:xfrm flipV="1">
            <a:off x="3171960" y="3951000"/>
            <a:ext cx="758520" cy="5540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8"/>
          <p:cNvSpPr/>
          <p:nvPr/>
        </p:nvSpPr>
        <p:spPr>
          <a:xfrm>
            <a:off x="1079640" y="2940120"/>
            <a:ext cx="914400" cy="112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Use Case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Main Scenaria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1.....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2.....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3.....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Extensions: ...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Line 9"/>
          <p:cNvSpPr/>
          <p:nvPr/>
        </p:nvSpPr>
        <p:spPr>
          <a:xfrm>
            <a:off x="4203720" y="2911320"/>
            <a:ext cx="1440" cy="56376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1935000" y="3154320"/>
            <a:ext cx="808200" cy="1143000"/>
          </a:xfrm>
          <a:prstGeom prst="rect">
            <a:avLst/>
          </a:prstGeom>
          <a:ln cap="sq" w="9360">
            <a:solidFill>
              <a:srgbClr val="333399"/>
            </a:solidFill>
            <a:miter/>
          </a:ln>
        </p:spPr>
      </p:pic>
      <p:sp>
        <p:nvSpPr>
          <p:cNvPr id="335" name="CustomShape 10"/>
          <p:cNvSpPr/>
          <p:nvPr/>
        </p:nvSpPr>
        <p:spPr>
          <a:xfrm>
            <a:off x="639720" y="4861080"/>
            <a:ext cx="1463760" cy="97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Guidance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Standards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Templates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CustomShape 11"/>
          <p:cNvSpPr/>
          <p:nvPr/>
        </p:nvSpPr>
        <p:spPr>
          <a:xfrm>
            <a:off x="3713400" y="3438360"/>
            <a:ext cx="99144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Task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Line 12"/>
          <p:cNvSpPr/>
          <p:nvPr/>
        </p:nvSpPr>
        <p:spPr>
          <a:xfrm flipH="1">
            <a:off x="2185560" y="4846680"/>
            <a:ext cx="406440" cy="274680"/>
          </a:xfrm>
          <a:prstGeom prst="line">
            <a:avLst/>
          </a:prstGeom>
          <a:ln w="9360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13"/>
          <p:cNvSpPr/>
          <p:nvPr/>
        </p:nvSpPr>
        <p:spPr>
          <a:xfrm>
            <a:off x="639720" y="1189080"/>
            <a:ext cx="777240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People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apply a process, use tools, technology, &amp; guidance, to create the work products.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Line 14"/>
          <p:cNvSpPr/>
          <p:nvPr/>
        </p:nvSpPr>
        <p:spPr>
          <a:xfrm>
            <a:off x="2835360" y="3746520"/>
            <a:ext cx="87768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15"/>
          <p:cNvSpPr/>
          <p:nvPr/>
        </p:nvSpPr>
        <p:spPr>
          <a:xfrm>
            <a:off x="4754520" y="3657600"/>
            <a:ext cx="100800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6"/>
          <p:cNvSpPr/>
          <p:nvPr/>
        </p:nvSpPr>
        <p:spPr>
          <a:xfrm>
            <a:off x="5764320" y="3292560"/>
            <a:ext cx="1460520" cy="85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Work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Product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2"/>
          <a:stretch/>
        </p:blipFill>
        <p:spPr>
          <a:xfrm>
            <a:off x="3668760" y="4664160"/>
            <a:ext cx="1635120" cy="1096920"/>
          </a:xfrm>
          <a:prstGeom prst="rect">
            <a:avLst/>
          </a:prstGeom>
          <a:ln>
            <a:noFill/>
          </a:ln>
        </p:spPr>
      </p:pic>
      <p:sp>
        <p:nvSpPr>
          <p:cNvPr id="343" name="CustomShape 17"/>
          <p:cNvSpPr/>
          <p:nvPr/>
        </p:nvSpPr>
        <p:spPr>
          <a:xfrm>
            <a:off x="4132440" y="3125880"/>
            <a:ext cx="4410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CustomShape 18"/>
          <p:cNvSpPr/>
          <p:nvPr/>
        </p:nvSpPr>
        <p:spPr>
          <a:xfrm>
            <a:off x="3913200" y="5772240"/>
            <a:ext cx="9907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Tools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CustomShape 19"/>
          <p:cNvSpPr/>
          <p:nvPr/>
        </p:nvSpPr>
        <p:spPr>
          <a:xfrm>
            <a:off x="1935000" y="3703680"/>
            <a:ext cx="91440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UML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Problem of Teaching Software Process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611280" y="1371600"/>
            <a:ext cx="792144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85560" indent="-339840">
              <a:spcBef>
                <a:spcPts val="1199"/>
              </a:spcBef>
              <a:tabLst>
                <a:tab algn="l" pos="0"/>
                <a:tab algn="l" pos="380880"/>
                <a:tab algn="l" pos="395280"/>
                <a:tab algn="l" pos="753840"/>
                <a:tab algn="l" pos="1112760"/>
                <a:tab algn="l" pos="1471320"/>
                <a:tab algn="l" pos="1830240"/>
                <a:tab algn="l" pos="2189160"/>
                <a:tab algn="l" pos="2547720"/>
                <a:tab algn="l" pos="2906640"/>
                <a:tab algn="l" pos="3265200"/>
                <a:tab algn="l" pos="3624120"/>
                <a:tab algn="l" pos="3982680"/>
                <a:tab algn="l" pos="4343400"/>
                <a:tab algn="l" pos="4700520"/>
                <a:tab algn="l" pos="5059080"/>
                <a:tab algn="l" pos="5418000"/>
                <a:tab algn="l" pos="5776560"/>
                <a:tab algn="l" pos="6135480"/>
                <a:tab algn="l" pos="6494400"/>
                <a:tab algn="l" pos="6858000"/>
                <a:tab algn="l" pos="721188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We learn on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small, one-semester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projects.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85560" indent="-339840">
              <a:spcBef>
                <a:spcPts val="1199"/>
              </a:spcBef>
              <a:tabLst>
                <a:tab algn="l" pos="0"/>
                <a:tab algn="l" pos="380880"/>
                <a:tab algn="l" pos="395280"/>
                <a:tab algn="l" pos="753840"/>
                <a:tab algn="l" pos="1112760"/>
                <a:tab algn="l" pos="1471320"/>
                <a:tab algn="l" pos="1830240"/>
                <a:tab algn="l" pos="2189160"/>
                <a:tab algn="l" pos="2547720"/>
                <a:tab algn="l" pos="2906640"/>
                <a:tab algn="l" pos="3265200"/>
                <a:tab algn="l" pos="3624120"/>
                <a:tab algn="l" pos="3982680"/>
                <a:tab algn="l" pos="4343400"/>
                <a:tab algn="l" pos="4700520"/>
                <a:tab algn="l" pos="5059080"/>
                <a:tab algn="l" pos="5418000"/>
                <a:tab algn="l" pos="5776560"/>
                <a:tab algn="l" pos="6135480"/>
                <a:tab algn="l" pos="6494400"/>
                <a:tab algn="l" pos="6858000"/>
                <a:tab algn="l" pos="721188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Projects often succeed based on heroic effort or super-programmers.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85560" indent="-33984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80880"/>
                <a:tab algn="l" pos="395280"/>
                <a:tab algn="l" pos="753840"/>
                <a:tab algn="l" pos="1112760"/>
                <a:tab algn="l" pos="1471320"/>
                <a:tab algn="l" pos="1830240"/>
                <a:tab algn="l" pos="2189160"/>
                <a:tab algn="l" pos="2547720"/>
                <a:tab algn="l" pos="2906640"/>
                <a:tab algn="l" pos="3265200"/>
                <a:tab algn="l" pos="3624120"/>
                <a:tab algn="l" pos="3982680"/>
                <a:tab algn="l" pos="4343400"/>
                <a:tab algn="l" pos="4700520"/>
                <a:tab algn="l" pos="5059080"/>
                <a:tab algn="l" pos="5418000"/>
                <a:tab algn="l" pos="5776560"/>
                <a:tab algn="l" pos="6135480"/>
                <a:tab algn="l" pos="6494400"/>
                <a:tab algn="l" pos="6858000"/>
                <a:tab algn="l" pos="721188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Programs aren't deployed or supported.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85560" indent="-33984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80880"/>
                <a:tab algn="l" pos="395280"/>
                <a:tab algn="l" pos="753840"/>
                <a:tab algn="l" pos="1112760"/>
                <a:tab algn="l" pos="1471320"/>
                <a:tab algn="l" pos="1830240"/>
                <a:tab algn="l" pos="2189160"/>
                <a:tab algn="l" pos="2547720"/>
                <a:tab algn="l" pos="2906640"/>
                <a:tab algn="l" pos="3265200"/>
                <a:tab algn="l" pos="3624120"/>
                <a:tab algn="l" pos="3982680"/>
                <a:tab algn="l" pos="4343400"/>
                <a:tab algn="l" pos="4700520"/>
                <a:tab algn="l" pos="5059080"/>
                <a:tab algn="l" pos="5418000"/>
                <a:tab algn="l" pos="5776560"/>
                <a:tab algn="l" pos="6135480"/>
                <a:tab algn="l" pos="6494400"/>
                <a:tab algn="l" pos="6858000"/>
                <a:tab algn="l" pos="721188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We are still learning, so process seems awkward.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85560" indent="-33984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80880"/>
                <a:tab algn="l" pos="395280"/>
                <a:tab algn="l" pos="753840"/>
                <a:tab algn="l" pos="1112760"/>
                <a:tab algn="l" pos="1471320"/>
                <a:tab algn="l" pos="1830240"/>
                <a:tab algn="l" pos="2189160"/>
                <a:tab algn="l" pos="2547720"/>
                <a:tab algn="l" pos="2906640"/>
                <a:tab algn="l" pos="3265200"/>
                <a:tab algn="l" pos="3624120"/>
                <a:tab algn="l" pos="3982680"/>
                <a:tab algn="l" pos="4343400"/>
                <a:tab algn="l" pos="4700520"/>
                <a:tab algn="l" pos="5059080"/>
                <a:tab algn="l" pos="5418000"/>
                <a:tab algn="l" pos="5776560"/>
                <a:tab algn="l" pos="6135480"/>
                <a:tab algn="l" pos="6494400"/>
                <a:tab algn="l" pos="6858000"/>
                <a:tab algn="l" pos="721188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5. We have many courses -- different environment from full-time developers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85560" indent="-33984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80880"/>
                <a:tab algn="l" pos="395280"/>
                <a:tab algn="l" pos="753840"/>
                <a:tab algn="l" pos="1112760"/>
                <a:tab algn="l" pos="1471320"/>
                <a:tab algn="l" pos="1830240"/>
                <a:tab algn="l" pos="2189160"/>
                <a:tab algn="l" pos="2547720"/>
                <a:tab algn="l" pos="2906640"/>
                <a:tab algn="l" pos="3265200"/>
                <a:tab algn="l" pos="3624120"/>
                <a:tab algn="l" pos="3982680"/>
                <a:tab algn="l" pos="4343400"/>
                <a:tab algn="l" pos="4700520"/>
                <a:tab algn="l" pos="5059080"/>
                <a:tab algn="l" pos="5418000"/>
                <a:tab algn="l" pos="5776560"/>
                <a:tab algn="l" pos="6135480"/>
                <a:tab algn="l" pos="6494400"/>
                <a:tab algn="l" pos="6858000"/>
                <a:tab algn="l" pos="721188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6. Outcome is a grade, not a paycheck or bonus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85560" indent="-33984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80880"/>
                <a:tab algn="l" pos="395280"/>
                <a:tab algn="l" pos="753840"/>
                <a:tab algn="l" pos="1112760"/>
                <a:tab algn="l" pos="1471320"/>
                <a:tab algn="l" pos="1830240"/>
                <a:tab algn="l" pos="2189160"/>
                <a:tab algn="l" pos="2547720"/>
                <a:tab algn="l" pos="2906640"/>
                <a:tab algn="l" pos="3265200"/>
                <a:tab algn="l" pos="3624120"/>
                <a:tab algn="l" pos="3982680"/>
                <a:tab algn="l" pos="4343400"/>
                <a:tab algn="l" pos="4700520"/>
                <a:tab algn="l" pos="5059080"/>
                <a:tab algn="l" pos="5418000"/>
                <a:tab algn="l" pos="5776560"/>
                <a:tab algn="l" pos="6135480"/>
                <a:tab algn="l" pos="6494400"/>
                <a:tab algn="l" pos="6858000"/>
                <a:tab algn="l" pos="721188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610920" y="260280"/>
            <a:ext cx="7878600" cy="82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Reading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610920" y="1192320"/>
            <a:ext cx="7878600" cy="490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These are highly regarded books about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Software Engineering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Each has a chapter or two on software process.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4200" indent="-2142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Ian Summerville,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Software Engineering,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10th 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4200" indent="-2142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Stephen Schach,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Object-oriented &amp; Classical Software Engineering,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8th 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4200" indent="-2142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Roger Pressman,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Software Engineering: A Practitioner's Approach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>
            <a:off x="6950160" y="2286000"/>
            <a:ext cx="1455480" cy="1658880"/>
          </a:xfrm>
          <a:prstGeom prst="rect">
            <a:avLst/>
          </a:prstGeom>
          <a:ln>
            <a:noFill/>
          </a:ln>
        </p:spPr>
      </p:pic>
      <p:pic>
        <p:nvPicPr>
          <p:cNvPr id="351" name="" descr=""/>
          <p:cNvPicPr/>
          <p:nvPr/>
        </p:nvPicPr>
        <p:blipFill>
          <a:blip r:embed="rId2"/>
          <a:stretch/>
        </p:blipFill>
        <p:spPr>
          <a:xfrm>
            <a:off x="6940440" y="4114800"/>
            <a:ext cx="1471680" cy="1889280"/>
          </a:xfrm>
          <a:prstGeom prst="rect">
            <a:avLst/>
          </a:prstGeom>
          <a:ln>
            <a:noFill/>
          </a:ln>
        </p:spPr>
      </p:pic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610920" y="260280"/>
            <a:ext cx="7878600" cy="82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610920" y="1192320"/>
            <a:ext cx="7878600" cy="490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611280" y="259920"/>
            <a:ext cx="7880400" cy="82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Historical Material</a:t>
            </a: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	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611280" y="1191960"/>
            <a:ext cx="7880400" cy="490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8040" algn="ctr">
              <a:spcBef>
                <a:spcPts val="1500"/>
              </a:spcBef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...for the curious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364680" y="260280"/>
            <a:ext cx="8412120" cy="8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Original Syllabus: Personal Software Process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4206600" y="1371600"/>
            <a:ext cx="4554360" cy="466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Step-by-step course to build a personal process for: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planning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defect tracking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estimation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measuring quality &amp; efficiency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evaluation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9600"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process improvement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8" name="" descr=""/>
          <p:cNvPicPr/>
          <p:nvPr/>
        </p:nvPicPr>
        <p:blipFill>
          <a:blip r:embed="rId1"/>
          <a:stretch/>
        </p:blipFill>
        <p:spPr>
          <a:xfrm>
            <a:off x="365040" y="1371600"/>
            <a:ext cx="3600360" cy="4753080"/>
          </a:xfrm>
          <a:prstGeom prst="rect">
            <a:avLst/>
          </a:prstGeom>
          <a:ln>
            <a:noFill/>
          </a:ln>
        </p:spPr>
      </p:pic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Goals of PSP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611280" y="1371600"/>
            <a:ext cx="792144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Objective:  provide a disciplined process for SEs to manage their own work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80720" indent="-180720">
              <a:spcBef>
                <a:spcPts val="2837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improve estimation and planning skills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80720" indent="-180720">
              <a:spcBef>
                <a:spcPts val="2837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reduce defects in their products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80720" indent="-180720">
              <a:spcBef>
                <a:spcPts val="2837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manage their own schedule &amp; work quality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80720" indent="-180720">
              <a:spcBef>
                <a:spcPts val="2837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improve their own software process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Activities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533520" y="1569960"/>
            <a:ext cx="3733560" cy="410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63520" indent="-241560"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258480"/>
                <a:tab algn="l" pos="615600"/>
                <a:tab algn="l" pos="974520"/>
                <a:tab algn="l" pos="1333440"/>
                <a:tab algn="l" pos="1692000"/>
                <a:tab algn="l" pos="2050920"/>
                <a:tab algn="l" pos="2409480"/>
                <a:tab algn="l" pos="2768400"/>
                <a:tab algn="l" pos="3127320"/>
                <a:tab algn="l" pos="3485880"/>
                <a:tab algn="l" pos="3844800"/>
                <a:tab algn="l" pos="4203360"/>
                <a:tab algn="l" pos="4562280"/>
                <a:tab algn="l" pos="4921200"/>
                <a:tab algn="l" pos="5279760"/>
                <a:tab algn="l" pos="5638680"/>
                <a:tab algn="l" pos="5997240"/>
                <a:tab algn="l" pos="6356160"/>
                <a:tab algn="l" pos="6715080"/>
                <a:tab algn="l" pos="7073640"/>
                <a:tab algn="l" pos="74325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80"/>
                </a:solidFill>
                <a:latin typeface="Arial"/>
                <a:ea typeface="Arial"/>
              </a:rPr>
              <a:t>Creating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software involves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41200" indent="-24120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58480"/>
                <a:tab algn="l" pos="615600"/>
                <a:tab algn="l" pos="974520"/>
                <a:tab algn="l" pos="1333440"/>
                <a:tab algn="l" pos="1692000"/>
                <a:tab algn="l" pos="2050920"/>
                <a:tab algn="l" pos="2409480"/>
                <a:tab algn="l" pos="2768400"/>
                <a:tab algn="l" pos="3127320"/>
                <a:tab algn="l" pos="3485880"/>
                <a:tab algn="l" pos="3844800"/>
                <a:tab algn="l" pos="4203360"/>
                <a:tab algn="l" pos="4562280"/>
                <a:tab algn="l" pos="4921200"/>
                <a:tab algn="l" pos="5279760"/>
                <a:tab algn="l" pos="5638680"/>
                <a:tab algn="l" pos="5997240"/>
                <a:tab algn="l" pos="6356160"/>
                <a:tab algn="l" pos="6715080"/>
                <a:tab algn="l" pos="7073640"/>
                <a:tab algn="l" pos="74325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elicit requirements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41200" indent="-24120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58480"/>
                <a:tab algn="l" pos="615600"/>
                <a:tab algn="l" pos="974520"/>
                <a:tab algn="l" pos="1333440"/>
                <a:tab algn="l" pos="1692000"/>
                <a:tab algn="l" pos="2050920"/>
                <a:tab algn="l" pos="2409480"/>
                <a:tab algn="l" pos="2768400"/>
                <a:tab algn="l" pos="3127320"/>
                <a:tab algn="l" pos="3485880"/>
                <a:tab algn="l" pos="3844800"/>
                <a:tab algn="l" pos="4203360"/>
                <a:tab algn="l" pos="4562280"/>
                <a:tab algn="l" pos="4921200"/>
                <a:tab algn="l" pos="5279760"/>
                <a:tab algn="l" pos="5638680"/>
                <a:tab algn="l" pos="5997240"/>
                <a:tab algn="l" pos="6356160"/>
                <a:tab algn="l" pos="6715080"/>
                <a:tab algn="l" pos="7073640"/>
                <a:tab algn="l" pos="74325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analysis &amp; specification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41200" indent="-24120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58480"/>
                <a:tab algn="l" pos="615600"/>
                <a:tab algn="l" pos="974520"/>
                <a:tab algn="l" pos="1333440"/>
                <a:tab algn="l" pos="1692000"/>
                <a:tab algn="l" pos="2050920"/>
                <a:tab algn="l" pos="2409480"/>
                <a:tab algn="l" pos="2768400"/>
                <a:tab algn="l" pos="3127320"/>
                <a:tab algn="l" pos="3485880"/>
                <a:tab algn="l" pos="3844800"/>
                <a:tab algn="l" pos="4203360"/>
                <a:tab algn="l" pos="4562280"/>
                <a:tab algn="l" pos="4921200"/>
                <a:tab algn="l" pos="5279760"/>
                <a:tab algn="l" pos="5638680"/>
                <a:tab algn="l" pos="5997240"/>
                <a:tab algn="l" pos="6356160"/>
                <a:tab algn="l" pos="6715080"/>
                <a:tab algn="l" pos="7073640"/>
                <a:tab algn="l" pos="74325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design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41200" indent="-24120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58480"/>
                <a:tab algn="l" pos="615600"/>
                <a:tab algn="l" pos="974520"/>
                <a:tab algn="l" pos="1333440"/>
                <a:tab algn="l" pos="1692000"/>
                <a:tab algn="l" pos="2050920"/>
                <a:tab algn="l" pos="2409480"/>
                <a:tab algn="l" pos="2768400"/>
                <a:tab algn="l" pos="3127320"/>
                <a:tab algn="l" pos="3485880"/>
                <a:tab algn="l" pos="3844800"/>
                <a:tab algn="l" pos="4203360"/>
                <a:tab algn="l" pos="4562280"/>
                <a:tab algn="l" pos="4921200"/>
                <a:tab algn="l" pos="5279760"/>
                <a:tab algn="l" pos="5638680"/>
                <a:tab algn="l" pos="5997240"/>
                <a:tab algn="l" pos="6356160"/>
                <a:tab algn="l" pos="6715080"/>
                <a:tab algn="l" pos="7073640"/>
                <a:tab algn="l" pos="74325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construction &amp; testing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41200" indent="-24120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58480"/>
                <a:tab algn="l" pos="615600"/>
                <a:tab algn="l" pos="974520"/>
                <a:tab algn="l" pos="1333440"/>
                <a:tab algn="l" pos="1692000"/>
                <a:tab algn="l" pos="2050920"/>
                <a:tab algn="l" pos="2409480"/>
                <a:tab algn="l" pos="2768400"/>
                <a:tab algn="l" pos="3127320"/>
                <a:tab algn="l" pos="3485880"/>
                <a:tab algn="l" pos="3844800"/>
                <a:tab algn="l" pos="4203360"/>
                <a:tab algn="l" pos="4562280"/>
                <a:tab algn="l" pos="4921200"/>
                <a:tab algn="l" pos="5279760"/>
                <a:tab algn="l" pos="5638680"/>
                <a:tab algn="l" pos="5997240"/>
                <a:tab algn="l" pos="6356160"/>
                <a:tab algn="l" pos="6715080"/>
                <a:tab algn="l" pos="7073640"/>
                <a:tab algn="l" pos="74325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validation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41200" indent="-24120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58480"/>
                <a:tab algn="l" pos="615600"/>
                <a:tab algn="l" pos="974520"/>
                <a:tab algn="l" pos="1333440"/>
                <a:tab algn="l" pos="1692000"/>
                <a:tab algn="l" pos="2050920"/>
                <a:tab algn="l" pos="2409480"/>
                <a:tab algn="l" pos="2768400"/>
                <a:tab algn="l" pos="3127320"/>
                <a:tab algn="l" pos="3485880"/>
                <a:tab algn="l" pos="3844800"/>
                <a:tab algn="l" pos="4203360"/>
                <a:tab algn="l" pos="4562280"/>
                <a:tab algn="l" pos="4921200"/>
                <a:tab algn="l" pos="5279760"/>
                <a:tab algn="l" pos="5638680"/>
                <a:tab algn="l" pos="5997240"/>
                <a:tab algn="l" pos="6356160"/>
                <a:tab algn="l" pos="6715080"/>
                <a:tab algn="l" pos="7073640"/>
                <a:tab algn="l" pos="74325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documentation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41200" indent="-24120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58480"/>
                <a:tab algn="l" pos="615600"/>
                <a:tab algn="l" pos="974520"/>
                <a:tab algn="l" pos="1333440"/>
                <a:tab algn="l" pos="1692000"/>
                <a:tab algn="l" pos="2050920"/>
                <a:tab algn="l" pos="2409480"/>
                <a:tab algn="l" pos="2768400"/>
                <a:tab algn="l" pos="3127320"/>
                <a:tab algn="l" pos="3485880"/>
                <a:tab algn="l" pos="3844800"/>
                <a:tab algn="l" pos="4203360"/>
                <a:tab algn="l" pos="4562280"/>
                <a:tab algn="l" pos="4921200"/>
                <a:tab algn="l" pos="5279760"/>
                <a:tab algn="l" pos="5638680"/>
                <a:tab algn="l" pos="5997240"/>
                <a:tab algn="l" pos="6356160"/>
                <a:tab algn="l" pos="6715080"/>
                <a:tab algn="l" pos="7073640"/>
                <a:tab algn="l" pos="74325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maintenance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41200" indent="-24120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58480"/>
                <a:tab algn="l" pos="615600"/>
                <a:tab algn="l" pos="974520"/>
                <a:tab algn="l" pos="1333440"/>
                <a:tab algn="l" pos="1692000"/>
                <a:tab algn="l" pos="2050920"/>
                <a:tab algn="l" pos="2409480"/>
                <a:tab algn="l" pos="2768400"/>
                <a:tab algn="l" pos="3127320"/>
                <a:tab algn="l" pos="3485880"/>
                <a:tab algn="l" pos="3844800"/>
                <a:tab algn="l" pos="4203360"/>
                <a:tab algn="l" pos="4562280"/>
                <a:tab algn="l" pos="4921200"/>
                <a:tab algn="l" pos="5279760"/>
                <a:tab algn="l" pos="5638680"/>
                <a:tab algn="l" pos="5997240"/>
                <a:tab algn="l" pos="6356160"/>
                <a:tab algn="l" pos="6715080"/>
                <a:tab algn="l" pos="7073640"/>
                <a:tab algn="l" pos="74325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enhancement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572000" y="1569960"/>
            <a:ext cx="3733920" cy="364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87280" indent="-241560"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282240"/>
                <a:tab algn="l" pos="639720"/>
                <a:tab algn="l" pos="998280"/>
                <a:tab algn="l" pos="1357200"/>
                <a:tab algn="l" pos="1715760"/>
                <a:tab algn="l" pos="2074680"/>
                <a:tab algn="l" pos="2433600"/>
                <a:tab algn="l" pos="2792160"/>
                <a:tab algn="l" pos="3151080"/>
                <a:tab algn="l" pos="3509640"/>
                <a:tab algn="l" pos="3868560"/>
                <a:tab algn="l" pos="4227480"/>
                <a:tab algn="l" pos="4586040"/>
                <a:tab algn="l" pos="4944960"/>
                <a:tab algn="l" pos="5303520"/>
                <a:tab algn="l" pos="5662440"/>
                <a:tab algn="l" pos="6021360"/>
                <a:tab algn="l" pos="6379920"/>
                <a:tab algn="l" pos="6738840"/>
                <a:tab algn="l" pos="7097400"/>
                <a:tab algn="l" pos="745632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80"/>
                </a:solidFill>
                <a:latin typeface="Arial"/>
                <a:ea typeface="Arial"/>
              </a:rPr>
              <a:t>Managing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the project involves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41200" indent="-24120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82240"/>
                <a:tab algn="l" pos="639720"/>
                <a:tab algn="l" pos="998280"/>
                <a:tab algn="l" pos="1357200"/>
                <a:tab algn="l" pos="1715760"/>
                <a:tab algn="l" pos="2074680"/>
                <a:tab algn="l" pos="2433600"/>
                <a:tab algn="l" pos="2792160"/>
                <a:tab algn="l" pos="3151080"/>
                <a:tab algn="l" pos="3509640"/>
                <a:tab algn="l" pos="3868560"/>
                <a:tab algn="l" pos="4227480"/>
                <a:tab algn="l" pos="4586040"/>
                <a:tab algn="l" pos="4944960"/>
                <a:tab algn="l" pos="5303520"/>
                <a:tab algn="l" pos="5662440"/>
                <a:tab algn="l" pos="6021360"/>
                <a:tab algn="l" pos="6379920"/>
                <a:tab algn="l" pos="6738840"/>
                <a:tab algn="l" pos="7097400"/>
                <a:tab algn="l" pos="745632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planning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41200" indent="-24120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82240"/>
                <a:tab algn="l" pos="639720"/>
                <a:tab algn="l" pos="998280"/>
                <a:tab algn="l" pos="1357200"/>
                <a:tab algn="l" pos="1715760"/>
                <a:tab algn="l" pos="2074680"/>
                <a:tab algn="l" pos="2433600"/>
                <a:tab algn="l" pos="2792160"/>
                <a:tab algn="l" pos="3151080"/>
                <a:tab algn="l" pos="3509640"/>
                <a:tab algn="l" pos="3868560"/>
                <a:tab algn="l" pos="4227480"/>
                <a:tab algn="l" pos="4586040"/>
                <a:tab algn="l" pos="4944960"/>
                <a:tab algn="l" pos="5303520"/>
                <a:tab algn="l" pos="5662440"/>
                <a:tab algn="l" pos="6021360"/>
                <a:tab algn="l" pos="6379920"/>
                <a:tab algn="l" pos="6738840"/>
                <a:tab algn="l" pos="7097400"/>
                <a:tab algn="l" pos="745632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obtaining resources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41200" indent="-24120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82240"/>
                <a:tab algn="l" pos="639720"/>
                <a:tab algn="l" pos="998280"/>
                <a:tab algn="l" pos="1357200"/>
                <a:tab algn="l" pos="1715760"/>
                <a:tab algn="l" pos="2074680"/>
                <a:tab algn="l" pos="2433600"/>
                <a:tab algn="l" pos="2792160"/>
                <a:tab algn="l" pos="3151080"/>
                <a:tab algn="l" pos="3509640"/>
                <a:tab algn="l" pos="3868560"/>
                <a:tab algn="l" pos="4227480"/>
                <a:tab algn="l" pos="4586040"/>
                <a:tab algn="l" pos="4944960"/>
                <a:tab algn="l" pos="5303520"/>
                <a:tab algn="l" pos="5662440"/>
                <a:tab algn="l" pos="6021360"/>
                <a:tab algn="l" pos="6379920"/>
                <a:tab algn="l" pos="6738840"/>
                <a:tab algn="l" pos="7097400"/>
                <a:tab algn="l" pos="745632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tracking progress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41200" indent="-24120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82240"/>
                <a:tab algn="l" pos="639720"/>
                <a:tab algn="l" pos="998280"/>
                <a:tab algn="l" pos="1357200"/>
                <a:tab algn="l" pos="1715760"/>
                <a:tab algn="l" pos="2074680"/>
                <a:tab algn="l" pos="2433600"/>
                <a:tab algn="l" pos="2792160"/>
                <a:tab algn="l" pos="3151080"/>
                <a:tab algn="l" pos="3509640"/>
                <a:tab algn="l" pos="3868560"/>
                <a:tab algn="l" pos="4227480"/>
                <a:tab algn="l" pos="4586040"/>
                <a:tab algn="l" pos="4944960"/>
                <a:tab algn="l" pos="5303520"/>
                <a:tab algn="l" pos="5662440"/>
                <a:tab algn="l" pos="6021360"/>
                <a:tab algn="l" pos="6379920"/>
                <a:tab algn="l" pos="6738840"/>
                <a:tab algn="l" pos="7097400"/>
                <a:tab algn="l" pos="745632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resolving problems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41200" indent="-24120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82240"/>
                <a:tab algn="l" pos="639720"/>
                <a:tab algn="l" pos="998280"/>
                <a:tab algn="l" pos="1357200"/>
                <a:tab algn="l" pos="1715760"/>
                <a:tab algn="l" pos="2074680"/>
                <a:tab algn="l" pos="2433600"/>
                <a:tab algn="l" pos="2792160"/>
                <a:tab algn="l" pos="3151080"/>
                <a:tab algn="l" pos="3509640"/>
                <a:tab algn="l" pos="3868560"/>
                <a:tab algn="l" pos="4227480"/>
                <a:tab algn="l" pos="4586040"/>
                <a:tab algn="l" pos="4944960"/>
                <a:tab algn="l" pos="5303520"/>
                <a:tab algn="l" pos="5662440"/>
                <a:tab algn="l" pos="6021360"/>
                <a:tab algn="l" pos="6379920"/>
                <a:tab algn="l" pos="6738840"/>
                <a:tab algn="l" pos="7097400"/>
                <a:tab algn="l" pos="745632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analyzing results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241200" indent="-24120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82240"/>
                <a:tab algn="l" pos="639720"/>
                <a:tab algn="l" pos="998280"/>
                <a:tab algn="l" pos="1357200"/>
                <a:tab algn="l" pos="1715760"/>
                <a:tab algn="l" pos="2074680"/>
                <a:tab algn="l" pos="2433600"/>
                <a:tab algn="l" pos="2792160"/>
                <a:tab algn="l" pos="3151080"/>
                <a:tab algn="l" pos="3509640"/>
                <a:tab algn="l" pos="3868560"/>
                <a:tab algn="l" pos="4227480"/>
                <a:tab algn="l" pos="4586040"/>
                <a:tab algn="l" pos="4944960"/>
                <a:tab algn="l" pos="5303520"/>
                <a:tab algn="l" pos="5662440"/>
                <a:tab algn="l" pos="6021360"/>
                <a:tab algn="l" pos="6379920"/>
                <a:tab algn="l" pos="6738840"/>
                <a:tab algn="l" pos="7097400"/>
                <a:tab algn="l" pos="745632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closing the project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282240"/>
                <a:tab algn="l" pos="639720"/>
                <a:tab algn="l" pos="998280"/>
                <a:tab algn="l" pos="1357200"/>
                <a:tab algn="l" pos="1715760"/>
                <a:tab algn="l" pos="2074680"/>
                <a:tab algn="l" pos="2433600"/>
                <a:tab algn="l" pos="2792160"/>
                <a:tab algn="l" pos="3151080"/>
                <a:tab algn="l" pos="3509640"/>
                <a:tab algn="l" pos="3868560"/>
                <a:tab algn="l" pos="4227480"/>
                <a:tab algn="l" pos="4586040"/>
                <a:tab algn="l" pos="4944960"/>
                <a:tab algn="l" pos="5303520"/>
                <a:tab algn="l" pos="5662440"/>
                <a:tab algn="l" pos="6021360"/>
                <a:tab algn="l" pos="6379920"/>
                <a:tab algn="l" pos="6738840"/>
                <a:tab algn="l" pos="7097400"/>
                <a:tab algn="l" pos="745632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PSP progress through levels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62" name="TextShape 2"/>
          <p:cNvSpPr txBox="1"/>
          <p:nvPr/>
        </p:nvSpPr>
        <p:spPr>
          <a:xfrm>
            <a:off x="611280" y="1371600"/>
            <a:ext cx="7921440" cy="5394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PSP0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[baseline]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measure time you spend on planning, design, coding, test, and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post mortem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(retrospective)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PSP0.1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measure output LOC. Add a coding standard and process improvement proposal (PIP).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PSP 1.0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Estimate program size using level 0 data. Make a test plan.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PSP 1.1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Add planning. Estimate time from program size.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PSP 2.0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Add design &amp; code review. Emphasis on defect removal and prevention.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PSP 2.1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Add design specification.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PSP 3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Apply an iterative process to PSP2.1.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610920" y="260280"/>
            <a:ext cx="7915320" cy="85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PSP Tools and Support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610920" y="1371600"/>
            <a:ext cx="7915320" cy="466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0312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PSP emphasizes use of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scripts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forms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and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checklists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guide the user.  These are included in course.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312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312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useful tool is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Process Dashboard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(Sourceforge).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20560" indent="-52056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performs time tracking. Automates some reporting.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20560" indent="-52056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includes the PSP scripts and forms, and generates reports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20560" indent="-520560"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ce181e"/>
                </a:solidFill>
                <a:latin typeface="Arial"/>
              </a:rPr>
              <a:t>can be used for other processes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</a:rPr>
              <a:t>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611280" y="259920"/>
            <a:ext cx="7913520" cy="85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Process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611280" y="1371600"/>
            <a:ext cx="8167680" cy="192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0492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Process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-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4768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 [systematic] series of actions to achieve a particular result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549360" y="3840120"/>
            <a:ext cx="792144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26800" indent="-18108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22120"/>
                <a:tab algn="l" pos="579240"/>
                <a:tab algn="l" pos="938160"/>
                <a:tab algn="l" pos="1296720"/>
                <a:tab algn="l" pos="1655640"/>
                <a:tab algn="l" pos="2014200"/>
                <a:tab algn="l" pos="2373120"/>
                <a:tab algn="l" pos="2732040"/>
                <a:tab algn="l" pos="3090600"/>
                <a:tab algn="l" pos="3449520"/>
                <a:tab algn="l" pos="3808080"/>
                <a:tab algn="l" pos="4167000"/>
                <a:tab algn="l" pos="4525920"/>
                <a:tab algn="l" pos="4884480"/>
                <a:tab algn="l" pos="5243400"/>
                <a:tab algn="l" pos="5601960"/>
                <a:tab algn="l" pos="5960880"/>
                <a:tab algn="l" pos="6319800"/>
                <a:tab algn="l" pos="6678360"/>
                <a:tab algn="l" pos="7037280"/>
                <a:tab algn="l" pos="739584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333399"/>
                </a:solidFill>
                <a:latin typeface="Arial"/>
                <a:ea typeface="Arial"/>
              </a:rPr>
              <a:t>Software process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- a method for producing software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11280" y="259920"/>
            <a:ext cx="7913520" cy="85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Software Process according to experts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611280" y="1371600"/>
            <a:ext cx="8167680" cy="447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A software process is a sequence of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activities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 that leads to production of a software product.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04920" algn="r"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666666"/>
                </a:solidFill>
                <a:latin typeface="Arial"/>
              </a:rPr>
              <a:t>-- Ian Summerville, </a:t>
            </a:r>
            <a:r>
              <a:rPr b="0" i="1" lang="en-US" sz="2400" spc="-1" strike="noStrike">
                <a:solidFill>
                  <a:srgbClr val="666666"/>
                </a:solidFill>
                <a:latin typeface="Arial"/>
              </a:rPr>
              <a:t>Software Engineering</a:t>
            </a:r>
            <a:r>
              <a:rPr b="0" lang="en-US" sz="2400" spc="-1" strike="noStrike">
                <a:solidFill>
                  <a:srgbClr val="666666"/>
                </a:solidFill>
                <a:latin typeface="Arial"/>
              </a:rPr>
              <a:t>, 9 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4920"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4920"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...a collection of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activities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actions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, and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tasks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that are performed to create [software].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04920" algn="r"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666666"/>
                </a:solidFill>
                <a:latin typeface="Arial"/>
              </a:rPr>
              <a:t>-- Roger Pressman, </a:t>
            </a:r>
            <a:br/>
            <a:r>
              <a:rPr b="0" i="1" lang="en-US" sz="2400" spc="-1" strike="noStrike">
                <a:solidFill>
                  <a:srgbClr val="666666"/>
                </a:solidFill>
                <a:latin typeface="Arial"/>
              </a:rPr>
              <a:t>Software Engineering: A Practitioner's Approach</a:t>
            </a:r>
            <a:r>
              <a:rPr b="0" lang="en-US" sz="2400" spc="-1" strike="noStrike">
                <a:solidFill>
                  <a:srgbClr val="666666"/>
                </a:solidFill>
                <a:latin typeface="Arial"/>
              </a:rPr>
              <a:t>, 7 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Do You Have a Software Process?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611280" y="1371600"/>
            <a:ext cx="7921440" cy="502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97000"/>
          </a:bodyPr>
          <a:p>
            <a:pPr marL="342720" indent="-30492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4920" algn="ctr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What is </a:t>
            </a:r>
            <a:r>
              <a:rPr b="0" lang="en-US" sz="3200" spc="-1" strike="noStrike" u="sng">
                <a:solidFill>
                  <a:srgbClr val="ff0000"/>
                </a:solidFill>
                <a:uFillTx/>
                <a:latin typeface="Arial"/>
              </a:rPr>
              <a:t>your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 software process?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04920" algn="ctr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04920" algn="ctr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(discussion)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4920" algn="ctr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492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did you do to create: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466640" indent="-552240">
              <a:spcBef>
                <a:spcPts val="1500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Programming 2 project?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466640" indent="-552240">
              <a:spcBef>
                <a:spcPts val="1500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Exceed Camp project?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0492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Do You Have a Software Process?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611280" y="1371600"/>
            <a:ext cx="7921440" cy="502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181080" algn="ctr">
              <a:spcBef>
                <a:spcPts val="1500"/>
              </a:spcBef>
              <a:tabLst>
                <a:tab algn="l" pos="0"/>
                <a:tab algn="l" pos="222120"/>
                <a:tab algn="l" pos="236520"/>
                <a:tab algn="l" pos="595080"/>
                <a:tab algn="l" pos="954000"/>
                <a:tab algn="l" pos="1312560"/>
                <a:tab algn="l" pos="1671480"/>
                <a:tab algn="l" pos="2030400"/>
                <a:tab algn="l" pos="2388960"/>
                <a:tab algn="l" pos="2747880"/>
                <a:tab algn="l" pos="3106440"/>
                <a:tab algn="l" pos="3465360"/>
                <a:tab algn="l" pos="3824280"/>
                <a:tab algn="l" pos="4182840"/>
                <a:tab algn="l" pos="4541760"/>
                <a:tab algn="l" pos="4900320"/>
                <a:tab algn="l" pos="5259240"/>
                <a:tab algn="l" pos="5618160"/>
                <a:tab algn="l" pos="5976720"/>
                <a:tab algn="l" pos="6335640"/>
                <a:tab algn="l" pos="6694200"/>
                <a:tab algn="l" pos="705312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80"/>
                </a:solidFill>
                <a:latin typeface="Arial"/>
              </a:rPr>
              <a:t>Yes!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6800" indent="-181080" algn="ctr">
              <a:spcBef>
                <a:spcPts val="1500"/>
              </a:spcBef>
              <a:tabLst>
                <a:tab algn="l" pos="0"/>
                <a:tab algn="l" pos="222120"/>
                <a:tab algn="l" pos="236520"/>
                <a:tab algn="l" pos="595080"/>
                <a:tab algn="l" pos="954000"/>
                <a:tab algn="l" pos="1312560"/>
                <a:tab algn="l" pos="1671480"/>
                <a:tab algn="l" pos="2030400"/>
                <a:tab algn="l" pos="2388960"/>
                <a:tab algn="l" pos="2747880"/>
                <a:tab algn="l" pos="3106440"/>
                <a:tab algn="l" pos="3465360"/>
                <a:tab algn="l" pos="3824280"/>
                <a:tab algn="l" pos="4182840"/>
                <a:tab algn="l" pos="4541760"/>
                <a:tab algn="l" pos="4900320"/>
                <a:tab algn="l" pos="5259240"/>
                <a:tab algn="l" pos="5618160"/>
                <a:tab algn="l" pos="5976720"/>
                <a:tab algn="l" pos="6335640"/>
                <a:tab algn="l" pos="6694200"/>
                <a:tab algn="l" pos="705312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Everyone who creates software uses a process.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6800" indent="-181080">
              <a:spcBef>
                <a:spcPts val="1500"/>
              </a:spcBef>
              <a:tabLst>
                <a:tab algn="l" pos="0"/>
                <a:tab algn="l" pos="222120"/>
                <a:tab algn="l" pos="236520"/>
                <a:tab algn="l" pos="595080"/>
                <a:tab algn="l" pos="954000"/>
                <a:tab algn="l" pos="1312560"/>
                <a:tab algn="l" pos="1671480"/>
                <a:tab algn="l" pos="2030400"/>
                <a:tab algn="l" pos="2388960"/>
                <a:tab algn="l" pos="2747880"/>
                <a:tab algn="l" pos="3106440"/>
                <a:tab algn="l" pos="3465360"/>
                <a:tab algn="l" pos="3824280"/>
                <a:tab algn="l" pos="4182840"/>
                <a:tab algn="l" pos="4541760"/>
                <a:tab algn="l" pos="4900320"/>
                <a:tab algn="l" pos="5259240"/>
                <a:tab algn="l" pos="5618160"/>
                <a:tab algn="l" pos="5976720"/>
                <a:tab algn="l" pos="6335640"/>
                <a:tab algn="l" pos="6694200"/>
                <a:tab algn="l" pos="705312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2007-10-30T08:36:36Z</dcterms:created>
  <dc:creator>James Brucker</dc:creator>
  <dc:description/>
  <dc:language>en-US</dc:language>
  <cp:lastModifiedBy/>
  <dcterms:modified xsi:type="dcterms:W3CDTF">2024-08-01T13:35:27Z</dcterms:modified>
  <cp:revision>96</cp:revision>
  <dc:subject/>
  <dc:title>Intro to Software Processes</dc:title>
</cp:coreProperties>
</file>