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CA2B08-FBEE-4002-B118-58937E2EB0C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94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96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98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300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302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304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306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308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80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82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84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86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88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90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2219400" y="777960"/>
            <a:ext cx="2660760" cy="3835440"/>
          </a:xfrm>
          <a:prstGeom prst="rect">
            <a:avLst/>
          </a:prstGeom>
        </p:spPr>
      </p:sp>
      <p:sp>
        <p:nvSpPr>
          <p:cNvPr id="292" name="CustomShape 2"/>
          <p:cNvSpPr/>
          <p:nvPr/>
        </p:nvSpPr>
        <p:spPr>
          <a:xfrm>
            <a:off x="709560" y="4861080"/>
            <a:ext cx="5677200" cy="46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0280" cy="1033560"/>
            <a:chOff x="0" y="2438280"/>
            <a:chExt cx="8990280" cy="103356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2280" cy="455760"/>
              <a:chOff x="290520" y="2546280"/>
              <a:chExt cx="692280" cy="4557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19400" cy="4557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09600" cy="455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8920" cy="455760"/>
              <a:chOff x="414360" y="2968560"/>
              <a:chExt cx="718920" cy="4557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120" cy="4557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49920" cy="455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1440" cy="4035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2960" cy="10335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073320"/>
              <a:ext cx="8674200" cy="36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609480" y="1219320"/>
            <a:ext cx="8001000" cy="1440"/>
          </a:xfrm>
          <a:prstGeom prst="line">
            <a:avLst/>
          </a:prstGeom>
          <a:ln w="2844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609480" y="1219320"/>
            <a:ext cx="8001000" cy="1440"/>
          </a:xfrm>
          <a:prstGeom prst="line">
            <a:avLst/>
          </a:prstGeom>
          <a:ln w="2844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docs.python.org/3.8/tutorial/classes.html#inheritance" TargetMode="External"/><Relationship Id="rId2" Type="http://schemas.openxmlformats.org/officeDocument/2006/relationships/hyperlink" Target="https://docs.python.org/3.8/tutorial/classes.html#inheritance" TargetMode="External"/><Relationship Id="rId3" Type="http://schemas.openxmlformats.org/officeDocument/2006/relationships/hyperlink" Target="https://www.greenteapress.com/thinkpython/html/thinkpython019.html" TargetMode="External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90720" y="1676160"/>
            <a:ext cx="723744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Introduction to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71600" y="3886200"/>
            <a:ext cx="639936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James Brucker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14360" y="4648320"/>
            <a:ext cx="651384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object: the Universal Superclass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11280" y="1447920"/>
            <a:ext cx="7920000" cy="17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09520" indent="-2080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Python classes are subclasses of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write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MyClass(object)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 defines basic methods for all classes: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78680" y="3264120"/>
            <a:ext cx="3503880" cy="32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899"/>
              </a:spcBef>
            </a:pP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+__eq__(obj): bool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+__repr__(): str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+__str__(): str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+__sizeof__(): 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Line 4"/>
          <p:cNvSpPr/>
          <p:nvPr/>
        </p:nvSpPr>
        <p:spPr>
          <a:xfrm>
            <a:off x="778680" y="3797280"/>
            <a:ext cx="3505320" cy="1800"/>
          </a:xfrm>
          <a:prstGeom prst="line">
            <a:avLst/>
          </a:prstGeom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4284000" y="3873600"/>
            <a:ext cx="455760" cy="2589480"/>
          </a:xfrm>
          <a:custGeom>
            <a:avLst/>
            <a:gdLst/>
            <a:ahLst/>
            <a:rect l="l" t="t" r="r" b="b"/>
            <a:pathLst>
              <a:path w="1272" h="7199">
                <a:moveTo>
                  <a:pt x="0" y="0"/>
                </a:moveTo>
                <a:cubicBezTo>
                  <a:pt x="317" y="0"/>
                  <a:pt x="635" y="299"/>
                  <a:pt x="635" y="599"/>
                </a:cubicBezTo>
                <a:lnTo>
                  <a:pt x="635" y="2999"/>
                </a:lnTo>
                <a:cubicBezTo>
                  <a:pt x="635" y="3299"/>
                  <a:pt x="953" y="3599"/>
                  <a:pt x="1271" y="3599"/>
                </a:cubicBezTo>
                <a:cubicBezTo>
                  <a:pt x="953" y="3599"/>
                  <a:pt x="635" y="3898"/>
                  <a:pt x="635" y="4198"/>
                </a:cubicBezTo>
                <a:lnTo>
                  <a:pt x="635" y="6598"/>
                </a:lnTo>
                <a:cubicBezTo>
                  <a:pt x="635" y="6898"/>
                  <a:pt x="317" y="7198"/>
                  <a:pt x="0" y="7198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4893480" y="4341600"/>
            <a:ext cx="3688200" cy="19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Every class is </a:t>
            </a:r>
            <a:r>
              <a:rPr b="0" lang="en-US" sz="24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guaranteed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have these methods.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Most of them do nothing or raise Exception.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Calling a Superclass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85800" y="2901240"/>
            <a:ext cx="7770960" cy="37735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SavingAccount(Account):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 __init__(self,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acct_number, acct_name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int_rate):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# acct number and acct name are attributes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# of </a:t>
            </a:r>
            <a:r>
              <a:rPr b="0" lang="en-US" sz="2400" spc="-1" strike="noStrike" u="sng">
                <a:solidFill>
                  <a:srgbClr val="008000"/>
                </a:solidFill>
                <a:uFillTx/>
                <a:latin typeface="Arial"/>
                <a:ea typeface="DejaVu Sans"/>
              </a:rPr>
              <a:t>all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 Accounts.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super()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.__init__(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acct_number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acct_name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DejaVu Sans"/>
              </a:rPr>
              <a:t># interest is specific to SavingsAccount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self.interest_rate = int_rate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09480" y="1447920"/>
            <a:ext cx="7923600" cy="19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subclass can call a method of its superclass.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Typically, a subclass constructor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call the parent constructor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first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Constructors and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10920" y="1371240"/>
            <a:ext cx="606276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build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building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lvl="1" marL="666720" indent="-2271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first you must build the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foundation</a:t>
            </a:r>
            <a:endParaRPr b="0" lang="en-US" sz="2400" spc="-1" strike="noStrike">
              <a:latin typeface="Arial"/>
            </a:endParaRPr>
          </a:p>
          <a:p>
            <a:pPr lvl="1" marL="666720" indent="-2271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then build the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first floor</a:t>
            </a:r>
            <a:endParaRPr b="0" lang="en-US" sz="2400" spc="-1" strike="noStrike">
              <a:latin typeface="Arial"/>
            </a:endParaRPr>
          </a:p>
          <a:p>
            <a:pPr lvl="1" marL="666720" indent="-2271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then build the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second floor</a:t>
            </a:r>
            <a:endParaRPr b="0" lang="en-US" sz="2400" spc="-1" strike="noStrike">
              <a:latin typeface="Arial"/>
            </a:endParaRPr>
          </a:p>
          <a:p>
            <a:pPr lvl="1" marL="666720" indent="-2271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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150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datetime import *</a:t>
            </a:r>
            <a:endParaRPr b="0" lang="en-US" sz="22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today = date(2022,1,18)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28600" y="5943600"/>
            <a:ext cx="388476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Foundation (o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bject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952880" y="5943600"/>
            <a:ext cx="388476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Foundation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bject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5257800" y="5486400"/>
            <a:ext cx="335124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Floor 1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datetime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5257800" y="5029200"/>
            <a:ext cx="335124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Floor 2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Line 7"/>
          <p:cNvSpPr/>
          <p:nvPr/>
        </p:nvSpPr>
        <p:spPr>
          <a:xfrm>
            <a:off x="4267080" y="6099120"/>
            <a:ext cx="579600" cy="1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8"/>
          <p:cNvSpPr/>
          <p:nvPr/>
        </p:nvSpPr>
        <p:spPr>
          <a:xfrm>
            <a:off x="6735600" y="2649600"/>
            <a:ext cx="185760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6735600" y="1371600"/>
            <a:ext cx="1857600" cy="7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7585200" y="2039760"/>
            <a:ext cx="160200" cy="227160"/>
          </a:xfrm>
          <a:custGeom>
            <a:avLst/>
            <a:gdLst/>
            <a:ahLst/>
            <a:rect l="l" t="t" r="r" b="b"/>
            <a:pathLst>
              <a:path w="451" h="637">
                <a:moveTo>
                  <a:pt x="225" y="0"/>
                </a:moveTo>
                <a:lnTo>
                  <a:pt x="450" y="636"/>
                </a:lnTo>
                <a:lnTo>
                  <a:pt x="0" y="636"/>
                </a:lnTo>
                <a:lnTo>
                  <a:pt x="225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1"/>
          <p:cNvSpPr/>
          <p:nvPr/>
        </p:nvSpPr>
        <p:spPr>
          <a:xfrm>
            <a:off x="7666200" y="2268360"/>
            <a:ext cx="1440" cy="381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>
            <a:off x="6735600" y="4048200"/>
            <a:ext cx="1857600" cy="79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748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7585200" y="3436920"/>
            <a:ext cx="160200" cy="227160"/>
          </a:xfrm>
          <a:custGeom>
            <a:avLst/>
            <a:gdLst/>
            <a:ahLst/>
            <a:rect l="l" t="t" r="r" b="b"/>
            <a:pathLst>
              <a:path w="451" h="637">
                <a:moveTo>
                  <a:pt x="225" y="0"/>
                </a:moveTo>
                <a:lnTo>
                  <a:pt x="450" y="636"/>
                </a:lnTo>
                <a:lnTo>
                  <a:pt x="0" y="636"/>
                </a:lnTo>
                <a:lnTo>
                  <a:pt x="225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4"/>
          <p:cNvSpPr/>
          <p:nvPr/>
        </p:nvSpPr>
        <p:spPr>
          <a:xfrm>
            <a:off x="7666200" y="3665520"/>
            <a:ext cx="1440" cy="380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It!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7280" y="1294920"/>
            <a:ext cx="7907400" cy="48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a Person class and Student subclass.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Person has a name.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str(person) returns: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"Person </a:t>
            </a:r>
            <a:r>
              <a:rPr b="0" i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person-name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Student has a name and student_id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str(student) returns: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"Student </a:t>
            </a:r>
            <a:r>
              <a:rPr b="0" i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id </a:t>
            </a:r>
            <a:r>
              <a:rPr b="0" i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student-id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main block creates a Student 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3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 prints it.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279480" y="1975680"/>
            <a:ext cx="2705760" cy="314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Attribute Visibility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187280"/>
            <a:ext cx="87836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 Student you should have: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Student(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__init__(self, name: str, id: int):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super().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__init__(name)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self.student_id = id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__str__(self):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f"Student {self.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}, 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id {self.student_id}"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Protected Attributes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0000" y="1187280"/>
            <a:ext cx="87836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1. In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rename the attribute to: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_name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__init__(self, name):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_name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 name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Student(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): 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__str__(self):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f"Student {self.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_name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}, 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id {self.student_id}"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Run the code.</a:t>
            </a:r>
            <a:endParaRPr b="0" lang="en-US" sz="2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Does it still work?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Private Attributes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187280"/>
            <a:ext cx="87836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1. In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Person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rename the attribute to: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__name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__init__(self, name):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__name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 name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Student(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): 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__str__(self):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f"Student {self.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__name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}, 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id {self.student_id}"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Run the code.</a:t>
            </a:r>
            <a:endParaRPr b="0" lang="en-US" sz="2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Does it still work?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Private Attribute + Public Property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60000" y="1187280"/>
            <a:ext cx="87836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When an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atrribu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 is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DejaVu Sans"/>
              </a:rPr>
              <a:t>__name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),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subclas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ses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cannot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directl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access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value.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This is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good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! 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Write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propert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y for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read-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only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access.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__init__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(self,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name):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__n</a:t>
            </a: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ame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name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@propert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y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name(sel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__n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ame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Student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invoke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property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using: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self.nam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not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super().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name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When to write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super()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187280"/>
            <a:ext cx="84182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only need to write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super()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if a class has a method with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same 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superclass method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you explicitly want to call the superclass method.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Person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__str__(self):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in Person &amp; Student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f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"{self.__name}"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def birthday(self):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only in Person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ff"/>
                </a:solidFill>
                <a:latin typeface="Courier New"/>
                <a:ea typeface="DejaVu Sans"/>
              </a:rPr>
              <a:t>return self._birthday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latin typeface="Courier New"/>
                <a:ea typeface="DejaVu Sans"/>
              </a:rPr>
              <a:t>class Student(Person):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latin typeface="Courier New"/>
                <a:ea typeface="DejaVu Sans"/>
              </a:rPr>
              <a:t>def __str__(self):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super()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.__str__() \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+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" born on 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+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.birthday()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0920" y="228600"/>
            <a:ext cx="790740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When to write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super()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0000" y="1187280"/>
            <a:ext cx="841824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the Student constructor, we want to call the superclass constructor.  Since both Student and Person have a constructor (__init__),  we must write super().__init__(...)</a:t>
            </a: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Student(Person)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__init__(self, name, id):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super().__init__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(name)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self.id = id</a:t>
            </a:r>
            <a:endParaRPr b="0" lang="en-US" sz="2000" spc="-1" strike="noStrike">
              <a:latin typeface="Arial"/>
            </a:endParaRPr>
          </a:p>
          <a:p>
            <a:pPr marL="342720" indent="-3366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Inheritance?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637240" y="2606760"/>
            <a:ext cx="219240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5657760" y="2620800"/>
            <a:ext cx="2152800" cy="921240"/>
          </a:xfrm>
          <a:custGeom>
            <a:avLst/>
            <a:gdLst/>
            <a:ahLst/>
            <a:rect l="l" t="t" r="r" b="b"/>
            <a:pathLst>
              <a:path w="1357" h="581">
                <a:moveTo>
                  <a:pt x="0" y="0"/>
                </a:moveTo>
                <a:lnTo>
                  <a:pt x="1357" y="0"/>
                </a:lnTo>
                <a:lnTo>
                  <a:pt x="1357" y="581"/>
                </a:lnTo>
                <a:lnTo>
                  <a:pt x="0" y="581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637240" y="2606760"/>
            <a:ext cx="219240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1241280" y="1084320"/>
            <a:ext cx="4179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5715000" y="2362320"/>
            <a:ext cx="2217960" cy="10962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SuperClass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more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general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5618160" y="4365720"/>
            <a:ext cx="2291040" cy="94932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5637240" y="4379760"/>
            <a:ext cx="2252880" cy="920880"/>
          </a:xfrm>
          <a:custGeom>
            <a:avLst/>
            <a:gdLst/>
            <a:ahLst/>
            <a:rect l="l" t="t" r="r" b="b"/>
            <a:pathLst>
              <a:path w="1420" h="581">
                <a:moveTo>
                  <a:pt x="0" y="0"/>
                </a:moveTo>
                <a:lnTo>
                  <a:pt x="1420" y="0"/>
                </a:lnTo>
                <a:lnTo>
                  <a:pt x="1420" y="581"/>
                </a:lnTo>
                <a:lnTo>
                  <a:pt x="0" y="581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1241280" y="1084320"/>
            <a:ext cx="4179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5867280" y="4267080"/>
            <a:ext cx="1989360" cy="10962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SubClass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more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specialized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45" name="Group 11"/>
          <p:cNvGrpSpPr/>
          <p:nvPr/>
        </p:nvGrpSpPr>
        <p:grpSpPr>
          <a:xfrm>
            <a:off x="6735600" y="3505320"/>
            <a:ext cx="221040" cy="756720"/>
            <a:chOff x="6735600" y="3505320"/>
            <a:chExt cx="221040" cy="756720"/>
          </a:xfrm>
        </p:grpSpPr>
        <p:sp>
          <p:nvSpPr>
            <p:cNvPr id="146" name="Line 12"/>
            <p:cNvSpPr/>
            <p:nvPr/>
          </p:nvSpPr>
          <p:spPr>
            <a:xfrm flipV="1">
              <a:off x="6855840" y="3669480"/>
              <a:ext cx="360" cy="592560"/>
            </a:xfrm>
            <a:prstGeom prst="line">
              <a:avLst/>
            </a:prstGeom>
            <a:ln w="205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3"/>
            <p:cNvSpPr/>
            <p:nvPr/>
          </p:nvSpPr>
          <p:spPr>
            <a:xfrm>
              <a:off x="6735600" y="3505320"/>
              <a:ext cx="221040" cy="164520"/>
            </a:xfrm>
            <a:custGeom>
              <a:avLst/>
              <a:gdLst/>
              <a:ahLst/>
              <a:rect l="l" t="t" r="r" b="b"/>
              <a:pathLst>
                <a:path w="151" h="118">
                  <a:moveTo>
                    <a:pt x="0" y="118"/>
                  </a:moveTo>
                  <a:lnTo>
                    <a:pt x="151" y="118"/>
                  </a:lnTo>
                  <a:lnTo>
                    <a:pt x="76" y="0"/>
                  </a:lnTo>
                  <a:lnTo>
                    <a:pt x="0" y="118"/>
                  </a:lnTo>
                </a:path>
              </a:pathLst>
            </a:custGeom>
            <a:noFill/>
            <a:ln w="205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CustomShape 14"/>
          <p:cNvSpPr/>
          <p:nvPr/>
        </p:nvSpPr>
        <p:spPr>
          <a:xfrm>
            <a:off x="7040880" y="3733920"/>
            <a:ext cx="57564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is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5638680" y="5638680"/>
            <a:ext cx="260388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99"/>
                </a:solidFill>
                <a:latin typeface="Comic Sans MS"/>
                <a:ea typeface="Arial"/>
              </a:rPr>
              <a:t>UML for inheritance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838080" y="1371600"/>
            <a:ext cx="7466400" cy="118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class incorporates all the attributes and behavior from another class -- it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inherits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these attributes and behavior.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838080" y="2590920"/>
            <a:ext cx="4494600" cy="37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64960" indent="-26352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subclass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inherits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attributes and behavior of the superclass.  </a:t>
            </a:r>
            <a:endParaRPr b="0" lang="en-US" sz="2400" spc="-1" strike="noStrike">
              <a:latin typeface="Arial"/>
            </a:endParaRPr>
          </a:p>
          <a:p>
            <a:pPr marL="264960" indent="-26352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 can directly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access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public &amp; protected members of the superclass.</a:t>
            </a:r>
            <a:endParaRPr b="0" lang="en-US" sz="2400" spc="-1" strike="noStrike">
              <a:latin typeface="Arial"/>
            </a:endParaRPr>
          </a:p>
          <a:p>
            <a:pPr marL="264960" indent="-26352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Subclass can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redefine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some inherited behavior, or add new attributes and behavior.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40080" y="1554480"/>
            <a:ext cx="7954920" cy="48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is the class hierarchy for </a:t>
            </a:r>
            <a:r>
              <a:rPr b="0" lang="en-US" sz="2800" spc="-1" strike="noStrike">
                <a:latin typeface="Courier New"/>
              </a:rPr>
              <a:t>ValueError</a:t>
            </a:r>
            <a:r>
              <a:rPr b="0" lang="en-US" sz="2800" spc="-1" strike="noStrike">
                <a:latin typeface="Arial"/>
              </a:rPr>
              <a:t>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Hint:  &gt;&gt;&gt; help(ValueError)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         </a:t>
            </a:r>
            <a:r>
              <a:rPr b="0" lang="en-US" sz="2800" spc="-1" strike="noStrike">
                <a:latin typeface="Arial"/>
              </a:rPr>
              <a:t>&gt;&gt;&gt; help(superclass_of_ValueError)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ValueError is a subclass of Exception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Exception is a subclass of BaseException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BaseException is a subclass of  object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class Student(Person, list)   # try to avoid this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s = Student("Joe", 1234567890)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s.foo( 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When to use Inheritance?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2920" y="1582920"/>
            <a:ext cx="8170920" cy="46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09520" indent="-208080">
              <a:lnSpc>
                <a:spcPct val="100000"/>
              </a:lnSpc>
              <a:spcBef>
                <a:spcPts val="1417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"hierarchy" of related types, where some behavior is the same and some is different (specialization).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1417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inheritance to "factor out" common behavior (put it in the superclass).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Misuse of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2920" y="1366920"/>
            <a:ext cx="817092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Subclass is not truly a subtype of the superclass.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Stack is not a subclass of list.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Both Stack and list are ordered collections of objects, but a list has behavior a Stack should not have.  You can add/remove items anywhere in a list, but only at the top of Stack.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Subclass is really an instance: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JoeBiden is a President, 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JoeBiden is not a subclass of President.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He is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instance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of President.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Misuse of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2920" y="1366920"/>
            <a:ext cx="817092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Subclass does  not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override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any behavior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add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any new behavior.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Classes are about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 If both the Parent and Child class do the same thing, there is no reason for the Child.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The "subclass" can change.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Model this as a role (attribute) not a subclass.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ParttimeStudent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a kind of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Student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ParttimeStudent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specializes some student behavior.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But, a ParttimeStudent can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his status to a regular (full time) Student.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Liskov Substitution Principle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02920" y="1582920"/>
            <a:ext cx="8170920" cy="46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"If S is a subtype of T, then in any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program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uses an object of type T we can replace the T-object with an object of type S, without </a:t>
            </a:r>
            <a:r>
              <a:rPr b="0" i="1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altering any expected properties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of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program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(e.g.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program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still works correctly)."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937760" y="3291840"/>
            <a:ext cx="3108600" cy="2477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uFillTx/>
                <a:latin typeface="Arial"/>
              </a:rPr>
              <a:t>Program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212080" y="4062600"/>
            <a:ext cx="2377080" cy="492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Courier New"/>
              </a:rPr>
              <a:t>run(t: 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365760" y="4114800"/>
            <a:ext cx="393156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t = S()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latin typeface="Courier New"/>
              </a:rPr>
              <a:t>program.run( t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Line 6"/>
          <p:cNvSpPr/>
          <p:nvPr/>
        </p:nvSpPr>
        <p:spPr>
          <a:xfrm>
            <a:off x="2011680" y="4297680"/>
            <a:ext cx="3108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Applying Liskov Substitution Principle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40080" y="1645920"/>
            <a:ext cx="8046720" cy="32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Courier New"/>
              </a:rPr>
              <a:t>greet(person: Person)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"""Greet a Person.  If today is his birthday then say Happy Birthday,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otherwise just say a usual greeting."""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Student also has a name and a birthday, and accessor methods for both, just like Person.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should be able to write: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</a:t>
            </a:r>
            <a:r>
              <a:rPr b="0" lang="en-US" sz="1800" spc="-1" strike="noStrike">
                <a:latin typeface="Courier New"/>
              </a:rPr>
              <a:t>greet(student)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program will still work.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 LSP is satisfied in this case.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40080" y="1374480"/>
            <a:ext cx="8229600" cy="476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Inheritance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in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Official Python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Tutorial (section 9.5)</a:t>
            </a:r>
            <a:endParaRPr b="0" i="1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This is easy to </a:t>
            </a:r>
            <a:r>
              <a:rPr b="0" lang="en-US" sz="2400" spc="-1" strike="noStrike">
                <a:latin typeface="Arial"/>
              </a:rPr>
              <a:t>understand and a </a:t>
            </a:r>
            <a:r>
              <a:rPr b="0" lang="en-US" sz="2400" spc="-1" strike="noStrike">
                <a:latin typeface="Arial"/>
              </a:rPr>
              <a:t>definitive guide.</a:t>
            </a:r>
            <a:endParaRPr b="0" i="1" lang="en-US" sz="24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1"/>
              </a:rPr>
              <a:t>https://docs.python.org/3.8/tutorial/classes.html#inheritance</a:t>
            </a:r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  <a:p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Inheritance and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Composition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realpython.com</a:t>
            </a:r>
            <a:endParaRPr b="0" i="1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Explains both </a:t>
            </a:r>
            <a:r>
              <a:rPr b="0" lang="en-US" sz="2400" spc="-1" strike="noStrike">
                <a:latin typeface="Arial"/>
              </a:rPr>
              <a:t>inheritance and </a:t>
            </a:r>
            <a:r>
              <a:rPr b="0" lang="en-US" sz="2400" spc="-1" strike="noStrike">
                <a:latin typeface="Arial"/>
              </a:rPr>
              <a:t>composition, and </a:t>
            </a:r>
            <a:r>
              <a:rPr b="0" lang="en-US" sz="2400" spc="-1" strike="noStrike">
                <a:latin typeface="Arial"/>
              </a:rPr>
              <a:t>when to use each </a:t>
            </a:r>
            <a:r>
              <a:rPr b="0" lang="en-US" sz="2400" spc="-1" strike="noStrike">
                <a:latin typeface="Arial"/>
              </a:rPr>
              <a:t>one.</a:t>
            </a:r>
            <a:endParaRPr b="0" i="1" lang="en-US" sz="24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2"/>
              </a:rPr>
              <a:t>https://realpython.com/inheritance-composition-python/</a:t>
            </a:r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  <a:p>
            <a:r>
              <a:rPr b="0" i="1" lang="en-US" sz="2400" spc="-1" strike="noStrike">
                <a:solidFill>
                  <a:srgbClr val="000080"/>
                </a:solidFill>
                <a:latin typeface="Arial"/>
                <a:hlinkClick r:id="rId3"/>
              </a:rPr>
              <a:t>Inheritance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chapter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Think Python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online book</a:t>
            </a:r>
            <a:endParaRPr b="0" i="1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An OK (not great) </a:t>
            </a:r>
            <a:r>
              <a:rPr b="0" lang="en-US" sz="2400" spc="-1" strike="noStrike">
                <a:latin typeface="Arial"/>
              </a:rPr>
              <a:t>intro to </a:t>
            </a:r>
            <a:r>
              <a:rPr b="0" lang="en-US" sz="2400" spc="-1" strike="noStrike">
                <a:latin typeface="Arial"/>
              </a:rPr>
              <a:t>inheritance.  The </a:t>
            </a:r>
            <a:r>
              <a:rPr b="0" lang="en-US" sz="2400" spc="-1" strike="noStrike">
                <a:latin typeface="Arial"/>
              </a:rPr>
              <a:t>deck of cards </a:t>
            </a:r>
            <a:r>
              <a:rPr b="0" lang="en-US" sz="2400" spc="-1" strike="noStrike">
                <a:latin typeface="Arial"/>
              </a:rPr>
              <a:t>example is not </a:t>
            </a:r>
            <a:r>
              <a:rPr b="0" lang="en-US" sz="2400" spc="-1" strike="noStrike">
                <a:latin typeface="Arial"/>
              </a:rPr>
              <a:t>very good, in my </a:t>
            </a:r>
            <a:r>
              <a:rPr b="0" lang="en-US" sz="2400" spc="-1" strike="noStrike">
                <a:latin typeface="Arial"/>
              </a:rPr>
              <a:t>opinion.</a:t>
            </a:r>
            <a:endParaRPr b="0" i="1" lang="en-US" sz="24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30080" y="274320"/>
            <a:ext cx="82267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Terminology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85800" y="1600200"/>
            <a:ext cx="4646880" cy="13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Different names are used for inheritance relationships.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mean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same thing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838080" y="3149280"/>
          <a:ext cx="4269600" cy="1440000"/>
        </p:xfrm>
        <a:graphic>
          <a:graphicData uri="http://schemas.openxmlformats.org/drawingml/2006/table">
            <a:tbl>
              <a:tblPr/>
              <a:tblGrid>
                <a:gridCol w="2134080"/>
                <a:gridCol w="2135880"/>
              </a:tblGrid>
              <a:tr h="564480">
                <a:tc>
                  <a:txBody>
                    <a:bodyPr lIns="90000" rIns="90000"/>
                    <a:p>
                      <a:pPr algn="ctr">
                        <a:lnSpc>
                          <a:spcPct val="55000"/>
                        </a:lnSpc>
                        <a:spcBef>
                          <a:spcPts val="598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Superclass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55000"/>
                        </a:lnSpc>
                        <a:spcBef>
                          <a:spcPts val="598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Subclass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875880">
                <a:tc>
                  <a:txBody>
                    <a:bodyPr lIns="90000" rIns="90000"/>
                    <a:p>
                      <a:pPr>
                        <a:lnSpc>
                          <a:spcPct val="49000"/>
                        </a:lnSpc>
                        <a:spcBef>
                          <a:spcPts val="1134"/>
                        </a:spcBef>
                      </a:pPr>
                      <a:r>
                        <a:rPr b="0" lang="en-US" sz="24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parent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class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49000"/>
                        </a:lnSpc>
                        <a:spcBef>
                          <a:spcPts val="1500"/>
                        </a:spcBef>
                      </a:pPr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</a:rPr>
                        <a:t>base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class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49000"/>
                        </a:lnSpc>
                        <a:spcBef>
                          <a:spcPts val="1500"/>
                        </a:spcBef>
                      </a:pPr>
                      <a:r>
                        <a:rPr b="0" lang="en-US" sz="2400" spc="-1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</a:rPr>
                        <a:t>child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class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49000"/>
                        </a:lnSpc>
                        <a:spcBef>
                          <a:spcPts val="1500"/>
                        </a:spcBef>
                      </a:pPr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</a:rPr>
                        <a:t>derived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class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CustomShape 4"/>
          <p:cNvSpPr/>
          <p:nvPr/>
        </p:nvSpPr>
        <p:spPr>
          <a:xfrm>
            <a:off x="5638680" y="2616120"/>
            <a:ext cx="219276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5638680" y="2616120"/>
            <a:ext cx="219276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5716440" y="2371680"/>
            <a:ext cx="2217960" cy="10962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Superclass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more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general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5619600" y="4375080"/>
            <a:ext cx="2291040" cy="94968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"/>
          <p:cNvSpPr/>
          <p:nvPr/>
        </p:nvSpPr>
        <p:spPr>
          <a:xfrm>
            <a:off x="5869080" y="4276800"/>
            <a:ext cx="1989360" cy="10962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Subclass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more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99"/>
                </a:solidFill>
                <a:latin typeface="Comic Sans MS"/>
                <a:ea typeface="Arial"/>
              </a:rPr>
              <a:t>specialized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60" name="Group 9"/>
          <p:cNvGrpSpPr/>
          <p:nvPr/>
        </p:nvGrpSpPr>
        <p:grpSpPr>
          <a:xfrm>
            <a:off x="6737400" y="3514680"/>
            <a:ext cx="220680" cy="756720"/>
            <a:chOff x="6737400" y="3514680"/>
            <a:chExt cx="220680" cy="756720"/>
          </a:xfrm>
        </p:grpSpPr>
        <p:sp>
          <p:nvSpPr>
            <p:cNvPr id="161" name="Line 10"/>
            <p:cNvSpPr/>
            <p:nvPr/>
          </p:nvSpPr>
          <p:spPr>
            <a:xfrm flipV="1">
              <a:off x="6858000" y="3679200"/>
              <a:ext cx="360" cy="592200"/>
            </a:xfrm>
            <a:prstGeom prst="line">
              <a:avLst/>
            </a:prstGeom>
            <a:ln w="205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1"/>
            <p:cNvSpPr/>
            <p:nvPr/>
          </p:nvSpPr>
          <p:spPr>
            <a:xfrm>
              <a:off x="6737400" y="3514680"/>
              <a:ext cx="220680" cy="166680"/>
            </a:xfrm>
            <a:custGeom>
              <a:avLst/>
              <a:gdLst/>
              <a:ahLst/>
              <a:rect l="l" t="t" r="r" b="b"/>
              <a:pathLst>
                <a:path w="151" h="118">
                  <a:moveTo>
                    <a:pt x="0" y="118"/>
                  </a:moveTo>
                  <a:lnTo>
                    <a:pt x="151" y="118"/>
                  </a:lnTo>
                  <a:lnTo>
                    <a:pt x="76" y="0"/>
                  </a:lnTo>
                  <a:lnTo>
                    <a:pt x="0" y="118"/>
                  </a:lnTo>
                </a:path>
              </a:pathLst>
            </a:custGeom>
            <a:noFill/>
            <a:ln w="205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9720" y="274320"/>
            <a:ext cx="7803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"Specializing" or "Extending" a Type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429000" y="1523880"/>
            <a:ext cx="5484960" cy="45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Consider a basic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a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AutomaticCar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special kind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automatic transmission.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AutomaticCar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can do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anything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can do.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 also adds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extra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behavior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57200" y="1523880"/>
            <a:ext cx="2513160" cy="17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brake(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accelerate(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turn(angle)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Line 4"/>
          <p:cNvSpPr/>
          <p:nvPr/>
        </p:nvSpPr>
        <p:spPr>
          <a:xfrm flipH="1">
            <a:off x="439200" y="1981080"/>
            <a:ext cx="25498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533520" y="3898800"/>
            <a:ext cx="2513160" cy="21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AutomaticCar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drive(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Line 6"/>
          <p:cNvSpPr/>
          <p:nvPr/>
        </p:nvSpPr>
        <p:spPr>
          <a:xfrm flipH="1">
            <a:off x="515880" y="4356000"/>
            <a:ext cx="254952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533520" y="4356000"/>
            <a:ext cx="251316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brake(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accelerate(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turn(angle)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048120" y="1994040"/>
            <a:ext cx="227160" cy="1217520"/>
          </a:xfrm>
          <a:custGeom>
            <a:avLst/>
            <a:gdLst/>
            <a:ahLst/>
            <a:rect l="l" t="t" r="r" b="b"/>
            <a:pathLst>
              <a:path w="637" h="3388">
                <a:moveTo>
                  <a:pt x="0" y="0"/>
                </a:moveTo>
                <a:cubicBezTo>
                  <a:pt x="159" y="0"/>
                  <a:pt x="318" y="141"/>
                  <a:pt x="318" y="282"/>
                </a:cubicBezTo>
                <a:lnTo>
                  <a:pt x="318" y="1411"/>
                </a:lnTo>
                <a:cubicBezTo>
                  <a:pt x="318" y="1552"/>
                  <a:pt x="477" y="1693"/>
                  <a:pt x="636" y="1693"/>
                </a:cubicBezTo>
                <a:cubicBezTo>
                  <a:pt x="477" y="1693"/>
                  <a:pt x="318" y="1834"/>
                  <a:pt x="318" y="1975"/>
                </a:cubicBezTo>
                <a:lnTo>
                  <a:pt x="318" y="3104"/>
                </a:lnTo>
                <a:cubicBezTo>
                  <a:pt x="318" y="3245"/>
                  <a:pt x="159" y="3387"/>
                  <a:pt x="0" y="3387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"/>
          <p:cNvSpPr/>
          <p:nvPr/>
        </p:nvSpPr>
        <p:spPr>
          <a:xfrm>
            <a:off x="1447920" y="3289320"/>
            <a:ext cx="455760" cy="608040"/>
          </a:xfrm>
          <a:custGeom>
            <a:avLst/>
            <a:gdLst/>
            <a:ahLst/>
            <a:rect l="l" t="t" r="r" b="b"/>
            <a:pathLst>
              <a:path w="1272" h="1695">
                <a:moveTo>
                  <a:pt x="627" y="1694"/>
                </a:moveTo>
                <a:lnTo>
                  <a:pt x="627" y="709"/>
                </a:lnTo>
                <a:lnTo>
                  <a:pt x="0" y="709"/>
                </a:lnTo>
                <a:lnTo>
                  <a:pt x="635" y="0"/>
                </a:lnTo>
                <a:lnTo>
                  <a:pt x="1271" y="709"/>
                </a:lnTo>
                <a:lnTo>
                  <a:pt x="643" y="709"/>
                </a:lnTo>
                <a:lnTo>
                  <a:pt x="643" y="1694"/>
                </a:lnTo>
                <a:lnTo>
                  <a:pt x="627" y="1694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93640" y="304560"/>
            <a:ext cx="7955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Benefit of Extending a Type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429000" y="1523880"/>
            <a:ext cx="5484960" cy="414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Extension has some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benefits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Benefit to 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64960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you can drive a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basic 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drive an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Automatic 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It works (almost) the same.</a:t>
            </a:r>
            <a:endParaRPr b="0" lang="en-US" sz="2400" spc="-1" strike="noStrike">
              <a:latin typeface="Arial"/>
            </a:endParaRPr>
          </a:p>
          <a:p>
            <a:pPr marL="264960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Benefit to producer (programmer)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264960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reuse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from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to create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AutomaticCar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Just add automatic "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  <a:ea typeface="Arial"/>
              </a:rPr>
              <a:t>drive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57200" y="1523880"/>
            <a:ext cx="2513160" cy="17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brake(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accelerate(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turn(angle)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Line 4"/>
          <p:cNvSpPr/>
          <p:nvPr/>
        </p:nvSpPr>
        <p:spPr>
          <a:xfrm flipH="1">
            <a:off x="439200" y="1981080"/>
            <a:ext cx="254988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533520" y="3898800"/>
            <a:ext cx="2513160" cy="21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AutomaticCar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drive( 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 flipH="1">
            <a:off x="515880" y="4356000"/>
            <a:ext cx="254952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533520" y="4356000"/>
            <a:ext cx="251316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brake(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accelerate(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turn(angle)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1447920" y="3289320"/>
            <a:ext cx="455760" cy="608040"/>
          </a:xfrm>
          <a:custGeom>
            <a:avLst/>
            <a:gdLst/>
            <a:ahLst/>
            <a:rect l="l" t="t" r="r" b="b"/>
            <a:pathLst>
              <a:path w="1272" h="1695">
                <a:moveTo>
                  <a:pt x="627" y="1694"/>
                </a:moveTo>
                <a:lnTo>
                  <a:pt x="627" y="709"/>
                </a:lnTo>
                <a:lnTo>
                  <a:pt x="0" y="709"/>
                </a:lnTo>
                <a:lnTo>
                  <a:pt x="635" y="0"/>
                </a:lnTo>
                <a:lnTo>
                  <a:pt x="1271" y="709"/>
                </a:lnTo>
                <a:lnTo>
                  <a:pt x="643" y="709"/>
                </a:lnTo>
                <a:lnTo>
                  <a:pt x="643" y="1694"/>
                </a:lnTo>
                <a:lnTo>
                  <a:pt x="627" y="1694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do you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inherit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6840" y="1599840"/>
            <a:ext cx="5953320" cy="26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57200" indent="-438480">
              <a:lnSpc>
                <a:spcPct val="100000"/>
              </a:lnSpc>
              <a:spcBef>
                <a:spcPts val="29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subclass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inherits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from its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parent classes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500"/>
              </a:spcBef>
              <a:buClr>
                <a:srgbClr val="3333cc"/>
              </a:buClr>
              <a:buSzPct val="60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attributes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500"/>
              </a:spcBef>
              <a:buClr>
                <a:srgbClr val="3333cc"/>
              </a:buClr>
              <a:buSzPct val="60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methods - even </a:t>
            </a:r>
            <a:r>
              <a:rPr b="0" lang="en-US" sz="24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private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ones.</a:t>
            </a:r>
            <a:endParaRPr b="0" lang="en-US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1500"/>
              </a:spcBef>
              <a:buClr>
                <a:srgbClr val="3333cc"/>
              </a:buClr>
              <a:buSzPct val="60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cannot directly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access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"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Courier New"/>
              </a:rPr>
              <a:t> members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Courier New"/>
              </a:rPr>
              <a:t>of parent class, but they are inherited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934320" y="3767040"/>
            <a:ext cx="415800" cy="608400"/>
          </a:xfrm>
          <a:custGeom>
            <a:avLst/>
            <a:gdLst/>
            <a:ahLst/>
            <a:rect l="l" t="t" r="r" b="b"/>
            <a:pathLst>
              <a:path w="1161" h="1696">
                <a:moveTo>
                  <a:pt x="573" y="1695"/>
                </a:moveTo>
                <a:lnTo>
                  <a:pt x="573" y="709"/>
                </a:lnTo>
                <a:lnTo>
                  <a:pt x="0" y="709"/>
                </a:lnTo>
                <a:lnTo>
                  <a:pt x="580" y="0"/>
                </a:lnTo>
                <a:lnTo>
                  <a:pt x="1160" y="709"/>
                </a:lnTo>
                <a:lnTo>
                  <a:pt x="586" y="709"/>
                </a:lnTo>
                <a:lnTo>
                  <a:pt x="586" y="1695"/>
                </a:lnTo>
                <a:lnTo>
                  <a:pt x="573" y="1695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4"/>
          <p:cNvSpPr/>
          <p:nvPr/>
        </p:nvSpPr>
        <p:spPr>
          <a:xfrm flipH="1">
            <a:off x="6459120" y="2590920"/>
            <a:ext cx="24735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6324480" y="5257800"/>
            <a:ext cx="2589480" cy="9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SavingAccount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deposit(amount)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 flipH="1">
            <a:off x="6459120" y="5715000"/>
            <a:ext cx="24735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"/>
          <p:cNvSpPr/>
          <p:nvPr/>
        </p:nvSpPr>
        <p:spPr>
          <a:xfrm>
            <a:off x="6477120" y="1057320"/>
            <a:ext cx="2436840" cy="4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8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6477120" y="2133720"/>
            <a:ext cx="2436840" cy="255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Account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account_id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owner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date_created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Account(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 flipH="1">
            <a:off x="6459120" y="2590920"/>
            <a:ext cx="24735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0"/>
          <p:cNvSpPr/>
          <p:nvPr/>
        </p:nvSpPr>
        <p:spPr>
          <a:xfrm>
            <a:off x="7543800" y="1523880"/>
            <a:ext cx="455760" cy="608400"/>
          </a:xfrm>
          <a:custGeom>
            <a:avLst/>
            <a:gdLst/>
            <a:ahLst/>
            <a:rect l="l" t="t" r="r" b="b"/>
            <a:pathLst>
              <a:path w="1272" h="1696">
                <a:moveTo>
                  <a:pt x="627" y="1695"/>
                </a:moveTo>
                <a:lnTo>
                  <a:pt x="627" y="709"/>
                </a:lnTo>
                <a:lnTo>
                  <a:pt x="0" y="709"/>
                </a:lnTo>
                <a:lnTo>
                  <a:pt x="635" y="0"/>
                </a:lnTo>
                <a:lnTo>
                  <a:pt x="1271" y="709"/>
                </a:lnTo>
                <a:lnTo>
                  <a:pt x="643" y="709"/>
                </a:lnTo>
                <a:lnTo>
                  <a:pt x="643" y="1695"/>
                </a:lnTo>
                <a:lnTo>
                  <a:pt x="627" y="1695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>
            <a:off x="7543800" y="4648320"/>
            <a:ext cx="455760" cy="608040"/>
          </a:xfrm>
          <a:custGeom>
            <a:avLst/>
            <a:gdLst/>
            <a:ahLst/>
            <a:rect l="l" t="t" r="r" b="b"/>
            <a:pathLst>
              <a:path w="1272" h="1695">
                <a:moveTo>
                  <a:pt x="627" y="1694"/>
                </a:moveTo>
                <a:lnTo>
                  <a:pt x="627" y="709"/>
                </a:lnTo>
                <a:lnTo>
                  <a:pt x="0" y="709"/>
                </a:lnTo>
                <a:lnTo>
                  <a:pt x="635" y="0"/>
                </a:lnTo>
                <a:lnTo>
                  <a:pt x="1271" y="709"/>
                </a:lnTo>
                <a:lnTo>
                  <a:pt x="643" y="709"/>
                </a:lnTo>
                <a:lnTo>
                  <a:pt x="643" y="1694"/>
                </a:lnTo>
                <a:lnTo>
                  <a:pt x="627" y="1694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2"/>
          <p:cNvSpPr/>
          <p:nvPr/>
        </p:nvSpPr>
        <p:spPr>
          <a:xfrm flipH="1">
            <a:off x="6459120" y="3886200"/>
            <a:ext cx="247356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Syntax for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5029200"/>
            <a:ext cx="8248680" cy="4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3"/>
          <p:cNvGrpSpPr/>
          <p:nvPr/>
        </p:nvGrpSpPr>
        <p:grpSpPr>
          <a:xfrm>
            <a:off x="4365720" y="2738520"/>
            <a:ext cx="409680" cy="842760"/>
            <a:chOff x="4365720" y="2738520"/>
            <a:chExt cx="409680" cy="842760"/>
          </a:xfrm>
        </p:grpSpPr>
        <p:sp>
          <p:nvSpPr>
            <p:cNvPr id="195" name="CustomShape 4"/>
            <p:cNvSpPr/>
            <p:nvPr/>
          </p:nvSpPr>
          <p:spPr>
            <a:xfrm>
              <a:off x="4365720" y="2738520"/>
              <a:ext cx="409680" cy="357120"/>
            </a:xfrm>
            <a:custGeom>
              <a:avLst/>
              <a:gdLst/>
              <a:ahLst/>
              <a:rect l="l" t="t" r="r" b="b"/>
              <a:pathLst>
                <a:path w="1144" h="997">
                  <a:moveTo>
                    <a:pt x="571" y="0"/>
                  </a:moveTo>
                  <a:lnTo>
                    <a:pt x="1143" y="996"/>
                  </a:lnTo>
                  <a:lnTo>
                    <a:pt x="0" y="996"/>
                  </a:lnTo>
                  <a:lnTo>
                    <a:pt x="57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Line 5"/>
            <p:cNvSpPr/>
            <p:nvPr/>
          </p:nvSpPr>
          <p:spPr>
            <a:xfrm>
              <a:off x="4571640" y="3124080"/>
              <a:ext cx="1440" cy="4572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CustomShape 6"/>
          <p:cNvSpPr/>
          <p:nvPr/>
        </p:nvSpPr>
        <p:spPr>
          <a:xfrm>
            <a:off x="1219320" y="3581280"/>
            <a:ext cx="670392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SubClass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(SuperClass):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1219320" y="1447920"/>
            <a:ext cx="6703920" cy="12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</a:t>
            </a:r>
            <a:r>
              <a:rPr b="1" lang="en-US" sz="2400" spc="-1" strike="noStrike">
                <a:solidFill>
                  <a:srgbClr val="333399"/>
                </a:solidFill>
                <a:latin typeface="Courier New"/>
                <a:ea typeface="Courier New"/>
              </a:rPr>
              <a:t>SuperClass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Interpretation of Inheritance 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74640" y="1399680"/>
            <a:ext cx="38959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Superclass defines basic behavior and attributes.</a:t>
            </a: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Subclass specializes some behavior, may add new behavior (get_interest).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5029200" y="1489680"/>
            <a:ext cx="3257640" cy="2290320"/>
            <a:chOff x="5029200" y="1489680"/>
            <a:chExt cx="3257640" cy="2290320"/>
          </a:xfrm>
        </p:grpSpPr>
        <p:sp>
          <p:nvSpPr>
            <p:cNvPr id="202" name="CustomShape 4"/>
            <p:cNvSpPr/>
            <p:nvPr/>
          </p:nvSpPr>
          <p:spPr>
            <a:xfrm>
              <a:off x="5029200" y="1489680"/>
              <a:ext cx="3257640" cy="229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1" lang="en-US" sz="2000" spc="-1" strike="noStrike" u="sng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Account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- account_name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- account_id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# balance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+ deposit( Money ): void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+ withdraw( Money ): void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+ __str__( ) : String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" name="Line 5"/>
            <p:cNvSpPr/>
            <p:nvPr/>
          </p:nvSpPr>
          <p:spPr>
            <a:xfrm>
              <a:off x="5070600" y="1870920"/>
              <a:ext cx="3176640" cy="360"/>
            </a:xfrm>
            <a:prstGeom prst="line">
              <a:avLst/>
            </a:prstGeom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6"/>
            <p:cNvSpPr/>
            <p:nvPr/>
          </p:nvSpPr>
          <p:spPr>
            <a:xfrm>
              <a:off x="5105520" y="2861280"/>
              <a:ext cx="3176640" cy="360"/>
            </a:xfrm>
            <a:prstGeom prst="line">
              <a:avLst/>
            </a:prstGeom>
            <a:ln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5" name="Group 7"/>
          <p:cNvGrpSpPr/>
          <p:nvPr/>
        </p:nvGrpSpPr>
        <p:grpSpPr>
          <a:xfrm>
            <a:off x="6489720" y="3817080"/>
            <a:ext cx="409680" cy="842760"/>
            <a:chOff x="6489720" y="3817080"/>
            <a:chExt cx="409680" cy="842760"/>
          </a:xfrm>
        </p:grpSpPr>
        <p:sp>
          <p:nvSpPr>
            <p:cNvPr id="206" name="CustomShape 8"/>
            <p:cNvSpPr/>
            <p:nvPr/>
          </p:nvSpPr>
          <p:spPr>
            <a:xfrm>
              <a:off x="6489720" y="3817080"/>
              <a:ext cx="409680" cy="357120"/>
            </a:xfrm>
            <a:custGeom>
              <a:avLst/>
              <a:gdLst/>
              <a:ahLst/>
              <a:rect l="l" t="t" r="r" b="b"/>
              <a:pathLst>
                <a:path w="1144" h="997">
                  <a:moveTo>
                    <a:pt x="571" y="0"/>
                  </a:moveTo>
                  <a:lnTo>
                    <a:pt x="1143" y="996"/>
                  </a:lnTo>
                  <a:lnTo>
                    <a:pt x="0" y="996"/>
                  </a:lnTo>
                  <a:lnTo>
                    <a:pt x="571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9"/>
            <p:cNvSpPr/>
            <p:nvPr/>
          </p:nvSpPr>
          <p:spPr>
            <a:xfrm>
              <a:off x="6695640" y="4202640"/>
              <a:ext cx="1440" cy="4572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10"/>
          <p:cNvSpPr/>
          <p:nvPr/>
        </p:nvSpPr>
        <p:spPr>
          <a:xfrm>
            <a:off x="5063040" y="4549680"/>
            <a:ext cx="3257640" cy="191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SavingAccount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interest_rate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get_interest()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withdraw(Money): 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__str__( ) : String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5104440" y="4930920"/>
            <a:ext cx="3176640" cy="360"/>
          </a:xfrm>
          <a:prstGeom prst="line">
            <a:avLst/>
          </a:prstGeom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2"/>
          <p:cNvSpPr/>
          <p:nvPr/>
        </p:nvSpPr>
        <p:spPr>
          <a:xfrm>
            <a:off x="5103360" y="5381280"/>
            <a:ext cx="3176640" cy="360"/>
          </a:xfrm>
          <a:prstGeom prst="line">
            <a:avLst/>
          </a:prstGeom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0" y="1523880"/>
            <a:ext cx="4037040" cy="455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SavingAccount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+get_interest(): double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withdraw( Money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0" lang="en-US" sz="2000" spc="-1" strike="noStrike">
                <a:solidFill>
                  <a:srgbClr val="ce181e"/>
                </a:solidFill>
                <a:latin typeface="Arial"/>
                <a:ea typeface="Arial"/>
              </a:rPr>
              <a:t>__str__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( 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str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11280" y="228240"/>
            <a:ext cx="7920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Use of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74640" y="1399680"/>
            <a:ext cx="389592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0808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subclass can...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add new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behavior and attributes (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extension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09520" indent="-20808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redefine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existing behavior (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DejaVu Sans"/>
              </a:rPr>
              <a:t>specialize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029200" y="2209680"/>
            <a:ext cx="3122640" cy="22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Account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account_name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account_id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# balance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deposit( Money ): 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withdraw(Money): 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+ __str__( ) : str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Line 5"/>
          <p:cNvSpPr/>
          <p:nvPr/>
        </p:nvSpPr>
        <p:spPr>
          <a:xfrm>
            <a:off x="5068800" y="2590920"/>
            <a:ext cx="3044880" cy="1440"/>
          </a:xfrm>
          <a:prstGeom prst="line">
            <a:avLst/>
          </a:prstGeom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6"/>
          <p:cNvSpPr/>
          <p:nvPr/>
        </p:nvSpPr>
        <p:spPr>
          <a:xfrm>
            <a:off x="5105520" y="3581280"/>
            <a:ext cx="3044880" cy="1800"/>
          </a:xfrm>
          <a:prstGeom prst="line">
            <a:avLst/>
          </a:prstGeom>
          <a:ln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7"/>
          <p:cNvSpPr/>
          <p:nvPr/>
        </p:nvSpPr>
        <p:spPr>
          <a:xfrm>
            <a:off x="4572000" y="1981080"/>
            <a:ext cx="4038480" cy="1800"/>
          </a:xfrm>
          <a:prstGeom prst="line">
            <a:avLst/>
          </a:prstGeom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304920" y="4038480"/>
            <a:ext cx="4113360" cy="21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Subclass can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override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methods to specialize its  behavior.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SavingAccount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overrides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withdraw and __str__.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4343400" y="5029200"/>
            <a:ext cx="2818080" cy="1293840"/>
          </a:xfrm>
          <a:prstGeom prst="ellipse">
            <a:avLst/>
          </a:prstGeom>
          <a:noFill/>
          <a:ln cap="rnd" w="9360">
            <a:solidFill>
              <a:srgbClr val="ff0000"/>
            </a:solidFill>
            <a:custDash>
              <a:ds d="2200000" sp="8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2013-02-17T17:02:02Z</dcterms:created>
  <dc:creator>James Brucker</dc:creator>
  <dc:description/>
  <dc:language>en-US</dc:language>
  <cp:lastModifiedBy/>
  <dcterms:modified xsi:type="dcterms:W3CDTF">2022-01-19T12:49:37Z</dcterms:modified>
  <cp:revision>35</cp:revision>
  <dc:subject>Introduction to Inheritance in Python</dc:subject>
  <dc:title>Inheritance</dc:title>
</cp:coreProperties>
</file>