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6C5C5D-91A7-459E-8052-6D35436C5D8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78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96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98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00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02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720" cy="360"/>
          </a:xfrm>
          <a:prstGeom prst="rect">
            <a:avLst/>
          </a:prstGeom>
        </p:spPr>
      </p:sp>
      <p:sp>
        <p:nvSpPr>
          <p:cNvPr id="204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720" cy="360"/>
          </a:xfrm>
          <a:prstGeom prst="rect">
            <a:avLst/>
          </a:prstGeom>
        </p:spPr>
      </p:sp>
      <p:sp>
        <p:nvSpPr>
          <p:cNvPr id="206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720" cy="360"/>
          </a:xfrm>
          <a:prstGeom prst="rect">
            <a:avLst/>
          </a:prstGeom>
        </p:spPr>
      </p:sp>
      <p:sp>
        <p:nvSpPr>
          <p:cNvPr id="208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720" cy="360"/>
          </a:xfrm>
          <a:prstGeom prst="rect">
            <a:avLst/>
          </a:prstGeom>
        </p:spPr>
      </p:sp>
      <p:sp>
        <p:nvSpPr>
          <p:cNvPr id="210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720" cy="360"/>
          </a:xfrm>
          <a:prstGeom prst="rect">
            <a:avLst/>
          </a:prstGeom>
        </p:spPr>
      </p:sp>
      <p:sp>
        <p:nvSpPr>
          <p:cNvPr id="212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720" cy="360"/>
          </a:xfrm>
          <a:prstGeom prst="rect">
            <a:avLst/>
          </a:prstGeom>
        </p:spPr>
      </p:sp>
      <p:sp>
        <p:nvSpPr>
          <p:cNvPr id="214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80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82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84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86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88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190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720" cy="360"/>
          </a:xfrm>
          <a:prstGeom prst="rect">
            <a:avLst/>
          </a:prstGeom>
        </p:spPr>
      </p:sp>
      <p:sp>
        <p:nvSpPr>
          <p:cNvPr id="192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720" cy="360"/>
          </a:xfrm>
          <a:prstGeom prst="rect">
            <a:avLst/>
          </a:prstGeom>
        </p:spPr>
      </p:sp>
      <p:sp>
        <p:nvSpPr>
          <p:cNvPr id="194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8560" cy="1042200"/>
            <a:chOff x="0" y="2438280"/>
            <a:chExt cx="8998560" cy="104220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700560" cy="464040"/>
              <a:chOff x="290520" y="2546280"/>
              <a:chExt cx="700560" cy="46404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7680" cy="46404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17880" cy="4640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27200" cy="464040"/>
              <a:chOff x="414360" y="2968560"/>
              <a:chExt cx="727200" cy="46404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480" cy="46404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58200" cy="4640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9720" cy="41184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21240" cy="10422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078720"/>
              <a:ext cx="8682480" cy="44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15560" cy="1041840"/>
            <a:chOff x="189000" y="368280"/>
            <a:chExt cx="8215560" cy="104184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21240" cy="10418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15560" cy="212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4458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James Brucker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Designing Recursion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4280" y="1400040"/>
            <a:ext cx="7920720" cy="48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3360" indent="-33228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Discover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for recursion:</a:t>
            </a:r>
            <a:endParaRPr b="0" lang="en-US" sz="2400" spc="-1" strike="noStrike">
              <a:latin typeface="Arial"/>
            </a:endParaRPr>
          </a:p>
          <a:p>
            <a:pPr lvl="1" marL="733320" indent="-27504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solve a small problem by hand</a:t>
            </a:r>
            <a:endParaRPr b="0" lang="en-US" sz="2400" spc="-1" strike="noStrike">
              <a:latin typeface="Arial"/>
            </a:endParaRPr>
          </a:p>
          <a:p>
            <a:pPr lvl="1" marL="733320" indent="-27504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observe how you break down the problem</a:t>
            </a: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Determine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base case(s)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when recursion stops.</a:t>
            </a: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Termination criteria: what can you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recursion will stop?</a:t>
            </a: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Construct an expression for the recursive step.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</a:pPr>
            <a:endParaRPr b="0" lang="en-US" sz="2400" spc="-1" strike="noStrike">
              <a:latin typeface="Arial"/>
            </a:endParaRPr>
          </a:p>
          <a:p>
            <a:pPr marL="212400" indent="-211320">
              <a:lnSpc>
                <a:spcPct val="100000"/>
              </a:lnSpc>
              <a:spcBef>
                <a:spcPts val="1423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Designing Recursion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280" y="1399680"/>
            <a:ext cx="8090280" cy="50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sum(n) = 1 + 2 + 3 + ... + n</a:t>
            </a: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Discover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for recursion:</a:t>
            </a:r>
            <a:endParaRPr b="0" lang="en-US" sz="2400" spc="-1" strike="noStrike">
              <a:latin typeface="Arial"/>
            </a:endParaRPr>
          </a:p>
          <a:p>
            <a:pPr lvl="1" marL="733320" indent="-27504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sum(n)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= (1 + 2 + ...+ n-1) + n =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sum(n-1)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+ n</a:t>
            </a: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sum(n) = 0 for any n &lt;= 0.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Note: to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recursion will always stop we need to consider case n &lt; 0, too! Not just n == 0.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n &lt; 0 either throw exception or return 0.</a:t>
            </a: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Termination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  Yes - each time we reduce the value of the parameter (n) by 1,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 eventually we must have n &lt;= 0.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Does Recursion Provide Insight?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3280" y="1399680"/>
            <a:ext cx="8090280" cy="50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some problems, recursion makes the solution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easier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understand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implement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 provides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insight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into the solution.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other problems, it provides no insight.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Only use recursion when it makes the problem easier to understand or solve.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Famous examples: Quicksort algorithm. Knight's tour.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Does Recursive Sum Offer Insight?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3280" y="1399680"/>
            <a:ext cx="8090280" cy="50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sum(n) = n + sum(n-1)   if n &gt;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My opinion:  No.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 + 2 + ... + n ==&gt; looks like iteration (a loop)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Sum Elements in a 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1120" y="1439640"/>
            <a:ext cx="792072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22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What is wrong with this code?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56480" y="2014920"/>
            <a:ext cx="8138160" cy="209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 lst 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not lst: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empty list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last_element = lst.pop()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last_element + sum(lst)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99600" y="4480560"/>
            <a:ext cx="792072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22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 computes the correct result, but is a poor design.</a:t>
            </a:r>
            <a:endParaRPr b="0" lang="en-US" sz="2400" spc="-1" strike="noStrike">
              <a:latin typeface="Arial"/>
            </a:endParaRPr>
          </a:p>
          <a:p>
            <a:pPr marL="341280" indent="-3322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&gt;&gt; We should not modify the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lst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parameter.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Helper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1120" y="1367640"/>
            <a:ext cx="7920720" cy="17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22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you need a "helper function" with extra parameters in order to perform recursion.</a:t>
            </a:r>
            <a:endParaRPr b="0" lang="en-US" sz="2400" spc="-1" strike="noStrike">
              <a:latin typeface="Arial"/>
            </a:endParaRPr>
          </a:p>
          <a:p>
            <a:pPr marL="341280" indent="-3322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sum a list, without modifying the list, use a helper function that has a param for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last element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sum.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68640" y="3089520"/>
            <a:ext cx="813780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sum(lst):  return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len(lst)-1)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95200" y="3940200"/>
            <a:ext cx="8138160" cy="236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last_index):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"""sum elements 0 up to last_index."""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last_index &lt; 0: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0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nothing to sum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lst[last_index] \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+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last_index-1)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Learn more about Helper Functions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74280" y="1399680"/>
            <a:ext cx="7920720" cy="44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Big Java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Chapter 13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has a section on helper methods.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Recursion uses more memory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4280" y="1399680"/>
            <a:ext cx="7920720" cy="50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3360" indent="-33228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can easily sum 1 to 10,000,000 using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loop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recursive sum will fail with "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out of memory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error.</a:t>
            </a:r>
            <a:endParaRPr b="0" lang="en-US" sz="2400" spc="-1" strike="noStrike">
              <a:latin typeface="Arial"/>
            </a:endParaRPr>
          </a:p>
          <a:p>
            <a:pPr marL="341280" indent="-3322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Why?</a:t>
            </a:r>
            <a:endParaRPr b="0" lang="en-US" sz="2400" spc="-1" strike="noStrike">
              <a:latin typeface="Arial"/>
            </a:endParaRPr>
          </a:p>
          <a:p>
            <a:pPr lvl="1" marL="733320" indent="-27504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function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creates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stack frame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store information about the invocation (parameters, local vars, saved register values) and a return value.</a:t>
            </a:r>
            <a:endParaRPr b="0" lang="en-US" sz="2400" spc="-1" strike="noStrike">
              <a:latin typeface="Arial"/>
            </a:endParaRPr>
          </a:p>
          <a:p>
            <a:pPr lvl="1" marL="733320" indent="-27504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stack frames consume memory.</a:t>
            </a:r>
            <a:endParaRPr b="0" lang="en-US" sz="2400" spc="-1" strike="noStrike">
              <a:latin typeface="Arial"/>
            </a:endParaRPr>
          </a:p>
          <a:p>
            <a:pPr lvl="1" marL="733320" indent="-27504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Eventually, recursive calls may fill all the stack space.</a:t>
            </a:r>
            <a:endParaRPr b="0" lang="en-US" sz="2400" spc="-1" strike="noStrike">
              <a:latin typeface="Arial"/>
            </a:endParaRPr>
          </a:p>
          <a:p>
            <a:pPr marL="341280" indent="-3322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the curious:  read about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tail 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lvl="1" marL="733320" indent="-27504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avoids creating stack frames in special cases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Backtracking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74280" y="1399680"/>
            <a:ext cx="7920720" cy="50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3360" indent="-33228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some problems, an attempt to find a solution using recursion fails.</a:t>
            </a:r>
            <a:endParaRPr b="0" lang="en-US" sz="2400" spc="-1" strike="noStrike">
              <a:latin typeface="Arial"/>
            </a:endParaRPr>
          </a:p>
          <a:p>
            <a:pPr marL="333360" indent="-33228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have to "undo" or "backtrack" some recursive steps and try a different solution.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74280" y="1399680"/>
            <a:ext cx="7920720" cy="44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Recursion in Python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 RealPython.com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https://realpython.com/python-recursion/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http://codingbat.com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programming problems using recursion.  Recursion-1 set is easy, Recursion-2 is more challenging &amp; use backtracking. Only available for Java.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Big Java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Chapter 13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Recursion?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1280" y="1371600"/>
            <a:ext cx="844128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means for a function or method to call itself.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typical example is computing factorials: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n! = n * (n-1)!   when n&gt;0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0! = 1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 factorial is (recursively) defined using n-1 factorial.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n! = n*(n-1)!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(n-1)! = (n-1)*(n-2)!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2! = 2 * 1!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1! = 1*0!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0! = 1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Recursive factorial(n)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74280" y="1391760"/>
            <a:ext cx="792072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 can write a function that computes factorials by calling itself to compute factorial of a smaller number: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74640" y="2468520"/>
            <a:ext cx="7679160" cy="162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factorial(n: int):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n &lt;= 1: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82480" y="4754520"/>
            <a:ext cx="792072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Suppose we call this function to compute factorial(4).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statements will be executed?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factorial(n) execution trace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52600" y="1492200"/>
            <a:ext cx="353088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result = factorial( 4 );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468440" y="2219400"/>
            <a:ext cx="353124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factorial( 4 )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4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factorial( 3 )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952720" y="3408480"/>
            <a:ext cx="353124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factorial( 3 )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3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factorial( 2 )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013280" y="4530600"/>
            <a:ext cx="353088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factorial( 2 )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2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factorial( 1 )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818240" y="5702400"/>
            <a:ext cx="353088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factorial( 1 )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( 1 &lt;= 1 ) return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Line 7"/>
          <p:cNvSpPr/>
          <p:nvPr/>
        </p:nvSpPr>
        <p:spPr>
          <a:xfrm>
            <a:off x="2548080" y="1816200"/>
            <a:ext cx="1440" cy="403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8"/>
          <p:cNvSpPr/>
          <p:nvPr/>
        </p:nvSpPr>
        <p:spPr>
          <a:xfrm>
            <a:off x="3887640" y="2739960"/>
            <a:ext cx="1800" cy="668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9"/>
          <p:cNvSpPr/>
          <p:nvPr/>
        </p:nvSpPr>
        <p:spPr>
          <a:xfrm>
            <a:off x="5124600" y="3924360"/>
            <a:ext cx="144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0"/>
          <p:cNvSpPr/>
          <p:nvPr/>
        </p:nvSpPr>
        <p:spPr>
          <a:xfrm>
            <a:off x="5967360" y="5097600"/>
            <a:ext cx="180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"/>
          <p:cNvSpPr/>
          <p:nvPr/>
        </p:nvSpPr>
        <p:spPr>
          <a:xfrm>
            <a:off x="1704960" y="1828800"/>
            <a:ext cx="88632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2952720" y="3040200"/>
            <a:ext cx="88632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4206960" y="4206960"/>
            <a:ext cx="88632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factorial(n) return trace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52600" y="1492200"/>
            <a:ext cx="353088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result = factorial( 4 );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468440" y="2219400"/>
            <a:ext cx="353124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factorial( 4 )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4 * factorial( 3 );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952720" y="3408480"/>
            <a:ext cx="353124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factorial( 3 )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3 * factorial( 2 );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013280" y="4530600"/>
            <a:ext cx="353088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factorial( 2 )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2 * factorial( 1 );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818240" y="5702400"/>
            <a:ext cx="353088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factorial( 1 )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( 1 &lt;= 1 ) return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Line 7"/>
          <p:cNvSpPr/>
          <p:nvPr/>
        </p:nvSpPr>
        <p:spPr>
          <a:xfrm>
            <a:off x="2548080" y="1816200"/>
            <a:ext cx="1440" cy="403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8"/>
          <p:cNvSpPr/>
          <p:nvPr/>
        </p:nvSpPr>
        <p:spPr>
          <a:xfrm>
            <a:off x="3887640" y="2739960"/>
            <a:ext cx="1800" cy="668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9"/>
          <p:cNvSpPr/>
          <p:nvPr/>
        </p:nvSpPr>
        <p:spPr>
          <a:xfrm>
            <a:off x="5122800" y="3968640"/>
            <a:ext cx="1800" cy="511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0"/>
          <p:cNvSpPr/>
          <p:nvPr/>
        </p:nvSpPr>
        <p:spPr>
          <a:xfrm>
            <a:off x="5967360" y="5097600"/>
            <a:ext cx="180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1"/>
          <p:cNvSpPr/>
          <p:nvPr/>
        </p:nvSpPr>
        <p:spPr>
          <a:xfrm flipH="1" flipV="1">
            <a:off x="6374880" y="5079600"/>
            <a:ext cx="933480" cy="97956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6897600" y="5402160"/>
            <a:ext cx="234684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Line 13"/>
          <p:cNvSpPr/>
          <p:nvPr/>
        </p:nvSpPr>
        <p:spPr>
          <a:xfrm flipH="1" flipV="1">
            <a:off x="5370480" y="3936600"/>
            <a:ext cx="851040" cy="84924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4"/>
          <p:cNvSpPr/>
          <p:nvPr/>
        </p:nvSpPr>
        <p:spPr>
          <a:xfrm>
            <a:off x="6037200" y="4237200"/>
            <a:ext cx="185796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2*1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Line 15"/>
          <p:cNvSpPr/>
          <p:nvPr/>
        </p:nvSpPr>
        <p:spPr>
          <a:xfrm flipH="1" flipV="1">
            <a:off x="4174920" y="2801520"/>
            <a:ext cx="850680" cy="84924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6"/>
          <p:cNvSpPr/>
          <p:nvPr/>
        </p:nvSpPr>
        <p:spPr>
          <a:xfrm>
            <a:off x="4788000" y="3063960"/>
            <a:ext cx="181332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3*2 =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Line 17"/>
          <p:cNvSpPr/>
          <p:nvPr/>
        </p:nvSpPr>
        <p:spPr>
          <a:xfrm flipH="1" flipV="1">
            <a:off x="2949480" y="1758600"/>
            <a:ext cx="798480" cy="78732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8"/>
          <p:cNvSpPr/>
          <p:nvPr/>
        </p:nvSpPr>
        <p:spPr>
          <a:xfrm>
            <a:off x="3362400" y="1866960"/>
            <a:ext cx="181332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4*6 = 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9"/>
          <p:cNvSpPr/>
          <p:nvPr/>
        </p:nvSpPr>
        <p:spPr>
          <a:xfrm>
            <a:off x="1704960" y="1828800"/>
            <a:ext cx="88632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2948040" y="3046320"/>
            <a:ext cx="88632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21"/>
          <p:cNvSpPr/>
          <p:nvPr/>
        </p:nvSpPr>
        <p:spPr>
          <a:xfrm>
            <a:off x="3292560" y="1492200"/>
            <a:ext cx="181332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= 24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Recursion Must Eventually Stop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4280" y="1391760"/>
            <a:ext cx="792072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Recursion must 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guarantee to stop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eventually (no infinite calls)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Recursion should not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change any state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variable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that other levels of recursion will use,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except by design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58720" y="2771640"/>
            <a:ext cx="5018760" cy="140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def factorial( n 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n &lt;= 1:   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Line 4"/>
          <p:cNvSpPr/>
          <p:nvPr/>
        </p:nvSpPr>
        <p:spPr>
          <a:xfrm flipH="1">
            <a:off x="4470480" y="3278160"/>
            <a:ext cx="1535040" cy="14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6073920" y="2795760"/>
            <a:ext cx="2298960" cy="14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test n &lt;= 1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guarantees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that factorial( ) will eventual stop using recursion.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58720" y="4857840"/>
            <a:ext cx="5018760" cy="140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def factorial( n 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</a:t>
            </a:r>
            <a:r>
              <a:rPr b="0" lang="en-US" sz="2400" spc="-1" strike="noStrike">
                <a:solidFill>
                  <a:srgbClr val="ff0000"/>
                </a:solidFill>
                <a:latin typeface="Lucida Sans Unicode"/>
                <a:ea typeface="Lucida Sans Unicode"/>
              </a:rPr>
              <a:t>n == 1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:   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Line 7"/>
          <p:cNvSpPr/>
          <p:nvPr/>
        </p:nvSpPr>
        <p:spPr>
          <a:xfrm flipH="1">
            <a:off x="4470480" y="5364000"/>
            <a:ext cx="1535040" cy="18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6073920" y="4881600"/>
            <a:ext cx="2429280" cy="64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What happens if factorial(0) is called?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558720" y="4368960"/>
            <a:ext cx="2299320" cy="4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Wrong: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Base Case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4280" y="1463760"/>
            <a:ext cx="79207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case where recursion stops is called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factorial(n):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n == 1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but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should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also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n &lt;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Recursive Sum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74280" y="1400040"/>
            <a:ext cx="7920720" cy="29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long sum(int n)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compute sum of 1 to 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Recursion:   n + { sum of 1 to n-1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Code for recursive sum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74280" y="1400040"/>
            <a:ext cx="792072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Complete this code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39720" y="2011320"/>
            <a:ext cx="7679160" cy="39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sum(n):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"""Return sum of 1 + ... + n."""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Lucida Sans Unicode"/>
              </a:rPr>
              <a:t># what is the base case?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n &lt;= 0: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what is the recursive step?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n + sum(n-1)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2004-07-29T15:50:05Z</dcterms:created>
  <dc:creator>Jim</dc:creator>
  <dc:description/>
  <dc:language>en-GB</dc:language>
  <cp:lastModifiedBy/>
  <dcterms:modified xsi:type="dcterms:W3CDTF">2022-01-19T12:56:18Z</dcterms:modified>
  <cp:revision>53</cp:revision>
  <dc:subject/>
  <dc:title>Recursion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