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F050551-498A-4CA2-8DDA-656420A1FC0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19" name="CustomShape 2"/>
          <p:cNvSpPr/>
          <p:nvPr/>
        </p:nvSpPr>
        <p:spPr>
          <a:xfrm>
            <a:off x="685800" y="4343400"/>
            <a:ext cx="5485680" cy="411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917640" y="738360"/>
            <a:ext cx="4920480" cy="3690000"/>
          </a:xfrm>
          <a:prstGeom prst="rect">
            <a:avLst/>
          </a:prstGeom>
        </p:spPr>
      </p:sp>
      <p:sp>
        <p:nvSpPr>
          <p:cNvPr id="321" name="CustomShape 2"/>
          <p:cNvSpPr/>
          <p:nvPr/>
        </p:nvSpPr>
        <p:spPr>
          <a:xfrm>
            <a:off x="900000" y="4675320"/>
            <a:ext cx="4953960" cy="442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917640" y="738360"/>
            <a:ext cx="4920480" cy="3690000"/>
          </a:xfrm>
          <a:prstGeom prst="rect">
            <a:avLst/>
          </a:prstGeom>
        </p:spPr>
      </p:sp>
      <p:sp>
        <p:nvSpPr>
          <p:cNvPr id="323" name="CustomShape 2"/>
          <p:cNvSpPr/>
          <p:nvPr/>
        </p:nvSpPr>
        <p:spPr>
          <a:xfrm>
            <a:off x="900000" y="4675320"/>
            <a:ext cx="4953960" cy="442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2438280"/>
            <a:ext cx="8991000" cy="1034280"/>
            <a:chOff x="0" y="2438280"/>
            <a:chExt cx="8991000" cy="1034280"/>
          </a:xfrm>
        </p:grpSpPr>
        <p:grpSp>
          <p:nvGrpSpPr>
            <p:cNvPr id="1" name="Group 2"/>
            <p:cNvGrpSpPr/>
            <p:nvPr/>
          </p:nvGrpSpPr>
          <p:grpSpPr>
            <a:xfrm>
              <a:off x="290520" y="2546280"/>
              <a:ext cx="693000" cy="456480"/>
              <a:chOff x="290520" y="2546280"/>
              <a:chExt cx="693000" cy="456480"/>
            </a:xfrm>
          </p:grpSpPr>
          <p:sp>
            <p:nvSpPr>
              <p:cNvPr id="2" name="CustomShape 3"/>
              <p:cNvSpPr/>
              <p:nvPr/>
            </p:nvSpPr>
            <p:spPr>
              <a:xfrm>
                <a:off x="290520" y="2546280"/>
                <a:ext cx="420120" cy="45648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" name="CustomShape 4"/>
              <p:cNvSpPr/>
              <p:nvPr/>
            </p:nvSpPr>
            <p:spPr>
              <a:xfrm>
                <a:off x="673200" y="2546280"/>
                <a:ext cx="310320" cy="45648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" name="Group 5"/>
            <p:cNvGrpSpPr/>
            <p:nvPr/>
          </p:nvGrpSpPr>
          <p:grpSpPr>
            <a:xfrm>
              <a:off x="414360" y="2968560"/>
              <a:ext cx="719640" cy="456480"/>
              <a:chOff x="414360" y="2968560"/>
              <a:chExt cx="719640" cy="456480"/>
            </a:xfrm>
          </p:grpSpPr>
          <p:sp>
            <p:nvSpPr>
              <p:cNvPr id="5" name="CustomShape 6"/>
              <p:cNvSpPr/>
              <p:nvPr/>
            </p:nvSpPr>
            <p:spPr>
              <a:xfrm>
                <a:off x="414360" y="2968560"/>
                <a:ext cx="420840" cy="45648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>
                <a:off x="783360" y="2968560"/>
                <a:ext cx="350640" cy="45648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" name="CustomShape 8"/>
            <p:cNvSpPr/>
            <p:nvPr/>
          </p:nvSpPr>
          <p:spPr>
            <a:xfrm>
              <a:off x="0" y="2895480"/>
              <a:ext cx="542160" cy="40428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635040" y="2438280"/>
              <a:ext cx="13680" cy="103428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 flipV="1">
              <a:off x="316080" y="3143520"/>
              <a:ext cx="8674920" cy="3708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3440" cy="847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03440" cy="509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189000" y="368280"/>
            <a:ext cx="8208000" cy="1034280"/>
            <a:chOff x="189000" y="368280"/>
            <a:chExt cx="8208000" cy="1034280"/>
          </a:xfrm>
        </p:grpSpPr>
        <p:sp>
          <p:nvSpPr>
            <p:cNvPr id="49" name="CustomShape 2"/>
            <p:cNvSpPr/>
            <p:nvPr/>
          </p:nvSpPr>
          <p:spPr>
            <a:xfrm>
              <a:off x="507960" y="368280"/>
              <a:ext cx="13680" cy="103428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3"/>
            <p:cNvSpPr/>
            <p:nvPr/>
          </p:nvSpPr>
          <p:spPr>
            <a:xfrm>
              <a:off x="189000" y="1158840"/>
              <a:ext cx="8208000" cy="1368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1"/>
          <p:cNvGrpSpPr/>
          <p:nvPr/>
        </p:nvGrpSpPr>
        <p:grpSpPr>
          <a:xfrm>
            <a:off x="189000" y="368280"/>
            <a:ext cx="8208000" cy="1034280"/>
            <a:chOff x="189000" y="368280"/>
            <a:chExt cx="8208000" cy="1034280"/>
          </a:xfrm>
        </p:grpSpPr>
        <p:sp>
          <p:nvSpPr>
            <p:cNvPr id="90" name="CustomShape 2"/>
            <p:cNvSpPr/>
            <p:nvPr/>
          </p:nvSpPr>
          <p:spPr>
            <a:xfrm>
              <a:off x="507960" y="368280"/>
              <a:ext cx="13680" cy="103428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3"/>
            <p:cNvSpPr/>
            <p:nvPr/>
          </p:nvSpPr>
          <p:spPr>
            <a:xfrm>
              <a:off x="189000" y="1158840"/>
              <a:ext cx="8208000" cy="1368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"/>
          <p:cNvGrpSpPr/>
          <p:nvPr/>
        </p:nvGrpSpPr>
        <p:grpSpPr>
          <a:xfrm>
            <a:off x="189000" y="368280"/>
            <a:ext cx="8208000" cy="1034280"/>
            <a:chOff x="189000" y="368280"/>
            <a:chExt cx="8208000" cy="1034280"/>
          </a:xfrm>
        </p:grpSpPr>
        <p:sp>
          <p:nvSpPr>
            <p:cNvPr id="131" name="CustomShape 2"/>
            <p:cNvSpPr/>
            <p:nvPr/>
          </p:nvSpPr>
          <p:spPr>
            <a:xfrm>
              <a:off x="507960" y="368280"/>
              <a:ext cx="13680" cy="103428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3"/>
            <p:cNvSpPr/>
            <p:nvPr/>
          </p:nvSpPr>
          <p:spPr>
            <a:xfrm>
              <a:off x="189000" y="1158840"/>
              <a:ext cx="8208000" cy="1368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"/>
          <p:cNvGrpSpPr/>
          <p:nvPr/>
        </p:nvGrpSpPr>
        <p:grpSpPr>
          <a:xfrm>
            <a:off x="189000" y="368280"/>
            <a:ext cx="8208000" cy="1034280"/>
            <a:chOff x="189000" y="368280"/>
            <a:chExt cx="8208000" cy="1034280"/>
          </a:xfrm>
        </p:grpSpPr>
        <p:sp>
          <p:nvSpPr>
            <p:cNvPr id="172" name="CustomShape 2"/>
            <p:cNvSpPr/>
            <p:nvPr/>
          </p:nvSpPr>
          <p:spPr>
            <a:xfrm>
              <a:off x="507960" y="368280"/>
              <a:ext cx="13680" cy="103428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3"/>
            <p:cNvSpPr/>
            <p:nvPr/>
          </p:nvSpPr>
          <p:spPr>
            <a:xfrm>
              <a:off x="189000" y="1158840"/>
              <a:ext cx="8208000" cy="1368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914400" y="1676160"/>
            <a:ext cx="731448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Functional Programming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11280" y="259920"/>
            <a:ext cx="7903440" cy="8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Boring, Redundant Solution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74640" y="1400040"/>
            <a:ext cx="7903440" cy="50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3"/>
          <p:cNvSpPr/>
          <p:nvPr/>
        </p:nvSpPr>
        <p:spPr>
          <a:xfrm>
            <a:off x="548640" y="1308240"/>
            <a:ext cx="8229240" cy="4666320"/>
          </a:xfrm>
          <a:prstGeom prst="rect">
            <a:avLst/>
          </a:prstGeom>
          <a:noFill/>
          <a:ln>
            <a:solidFill>
              <a:srgbClr val="000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 spc="-1" strike="noStrike">
                <a:latin typeface="Courier New"/>
              </a:rPr>
              <a:t>def sum_ints(n):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latin typeface="Courier New"/>
              </a:rPr>
              <a:t>    </a:t>
            </a:r>
            <a:r>
              <a:rPr b="1" lang="en-US" sz="2200" spc="-1" strike="noStrike">
                <a:latin typeface="Courier New"/>
              </a:rPr>
              <a:t>total = sum(range(1,n+1))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latin typeface="Courier New"/>
                <a:ea typeface="TakaoPGothic"/>
              </a:rPr>
              <a:t>    </a:t>
            </a:r>
            <a:r>
              <a:rPr b="1" lang="en-US" sz="2200" spc="-1" strike="noStrike">
                <a:latin typeface="Courier New"/>
                <a:ea typeface="TakaoPGothic"/>
              </a:rPr>
              <a:t>return total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latin typeface="Courier New"/>
                <a:ea typeface="TakaoPGothic"/>
              </a:rPr>
              <a:t>def sum_squares(n):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latin typeface="Courier New"/>
                <a:ea typeface="TakaoPGothic"/>
              </a:rPr>
              <a:t>    </a:t>
            </a:r>
            <a:r>
              <a:rPr b="1" lang="en-US" sz="2200" spc="-1" strike="noStrike">
                <a:latin typeface="Courier New"/>
                <a:ea typeface="TakaoPGothic"/>
              </a:rPr>
              <a:t>return sum(k*k for k in range(1,n+1))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latin typeface="Courier New"/>
                <a:ea typeface="TakaoPGothic"/>
              </a:rPr>
              <a:t>def sum_cubes(n):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latin typeface="Courier New"/>
                <a:ea typeface="TakaoPGothic"/>
              </a:rPr>
              <a:t>    </a:t>
            </a:r>
            <a:r>
              <a:rPr b="1" lang="en-US" sz="2200" spc="-1" strike="noStrike">
                <a:latin typeface="Courier New"/>
                <a:ea typeface="TakaoPGothic"/>
              </a:rPr>
              <a:t>return sum(k*k*k for k in range(1,n+1))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1" lang="en-US" sz="2200" spc="-1" strike="noStrike">
                <a:latin typeface="Courier New"/>
                <a:ea typeface="TakaoPGothic"/>
              </a:rPr>
              <a:t>def sum_inverse(n):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latin typeface="Courier New"/>
                <a:ea typeface="TakaoPGothic"/>
              </a:rPr>
              <a:t>    </a:t>
            </a:r>
            <a:r>
              <a:rPr b="1" lang="en-US" sz="2200" spc="-1" strike="noStrike">
                <a:latin typeface="Courier New"/>
                <a:ea typeface="TakaoPGothic"/>
              </a:rPr>
              <a:t>return sum(1/k for k in range(1,n+1))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611280" y="259920"/>
            <a:ext cx="7903440" cy="8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Function as Parameter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674640" y="1400040"/>
            <a:ext cx="7903440" cy="50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3"/>
          <p:cNvSpPr/>
          <p:nvPr/>
        </p:nvSpPr>
        <p:spPr>
          <a:xfrm>
            <a:off x="548640" y="1344240"/>
            <a:ext cx="822924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In Python, you can pass a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function as a parameter: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548640" y="1920240"/>
            <a:ext cx="7954920" cy="4571280"/>
          </a:xfrm>
          <a:prstGeom prst="rect">
            <a:avLst/>
          </a:prstGeom>
          <a:noFill/>
          <a:ln>
            <a:solidFill>
              <a:srgbClr val="000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latin typeface="Courier New"/>
              </a:rPr>
              <a:t>def eval_and_print(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fun, x):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   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fname = fun.__name__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   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print(f</a:t>
            </a:r>
            <a:r>
              <a:rPr b="1" lang="en-US" sz="2400" spc="-1" strike="noStrike">
                <a:solidFill>
                  <a:srgbClr val="800080"/>
                </a:solidFill>
                <a:latin typeface="Courier New"/>
              </a:rPr>
              <a:t>"{fname}({x}) =",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fun(x))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Courier New"/>
              </a:rPr>
              <a:t>&gt;&gt;&gt;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 import math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Courier New"/>
              </a:rPr>
              <a:t>&gt;&gt;&gt;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 eval_and_print(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math.sqrt, 5)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latin typeface="Courier New"/>
              </a:rPr>
              <a:t>sqrt(5) = 2.2360679775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latin typeface="Courier New"/>
              </a:rPr>
              <a:t>&gt;&gt;&gt;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 eval_and_print(math.log10, 1000)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latin typeface="Courier New"/>
              </a:rPr>
              <a:t>log10(1000) = 3.0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latin typeface="Courier New"/>
              </a:rPr>
              <a:t>&gt;&gt;&gt;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 eval_and_print(math.exp, 1)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exp(1) = 2.7182818284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3" name="Line 5"/>
          <p:cNvSpPr/>
          <p:nvPr/>
        </p:nvSpPr>
        <p:spPr>
          <a:xfrm>
            <a:off x="4754880" y="2286000"/>
            <a:ext cx="128016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611280" y="259920"/>
            <a:ext cx="7903440" cy="8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Less Redundant Solution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674640" y="1400040"/>
            <a:ext cx="7903440" cy="50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3"/>
          <p:cNvSpPr/>
          <p:nvPr/>
        </p:nvSpPr>
        <p:spPr>
          <a:xfrm>
            <a:off x="548640" y="1272240"/>
            <a:ext cx="8320680" cy="54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 spc="-1" strike="noStrike">
                <a:latin typeface="Courier New"/>
              </a:rPr>
              <a:t>def sum_of(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</a:rPr>
              <a:t>fun, n):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f0000"/>
                </a:solidFill>
                <a:latin typeface="Courier New"/>
              </a:rPr>
              <a:t>    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</a:rPr>
              <a:t>"""sum fun(k) for first n positive ints"""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8000"/>
                </a:solidFill>
                <a:latin typeface="Courier New"/>
              </a:rPr>
              <a:t>    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</a:rPr>
              <a:t>return sum(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</a:rPr>
              <a:t>fun(k) for k in range(1,n+1))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f0000"/>
                </a:solidFill>
                <a:latin typeface="Courier New"/>
              </a:rPr>
              <a:t>def </a:t>
            </a:r>
            <a:r>
              <a:rPr b="1" lang="en-US" sz="2200" spc="-1" strike="noStrike">
                <a:solidFill>
                  <a:srgbClr val="000080"/>
                </a:solidFill>
                <a:latin typeface="Courier New"/>
              </a:rPr>
              <a:t>identity(x):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80"/>
                </a:solidFill>
                <a:latin typeface="Courier New"/>
                <a:ea typeface="TakaoPGothic"/>
              </a:rPr>
              <a:t>    </a:t>
            </a:r>
            <a:r>
              <a:rPr b="1" lang="en-US" sz="2200" spc="-1" strike="noStrike">
                <a:solidFill>
                  <a:srgbClr val="000080"/>
                </a:solidFill>
                <a:latin typeface="Courier New"/>
                <a:ea typeface="TakaoPGothic"/>
              </a:rPr>
              <a:t>return x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80"/>
                </a:solidFill>
                <a:latin typeface="Courier New"/>
                <a:ea typeface="TakaoPGothic"/>
              </a:rPr>
              <a:t>def square(x):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80"/>
                </a:solidFill>
                <a:latin typeface="Courier New"/>
                <a:ea typeface="TakaoPGothic"/>
              </a:rPr>
              <a:t>    </a:t>
            </a:r>
            <a:r>
              <a:rPr b="1" lang="en-US" sz="2200" spc="-1" strike="noStrike">
                <a:solidFill>
                  <a:srgbClr val="000080"/>
                </a:solidFill>
                <a:latin typeface="Courier New"/>
                <a:ea typeface="TakaoPGothic"/>
              </a:rPr>
              <a:t>return x*x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80"/>
                </a:solidFill>
                <a:latin typeface="Courier New"/>
                <a:ea typeface="TakaoPGothic"/>
              </a:rPr>
              <a:t>def inverse(x):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80"/>
                </a:solidFill>
                <a:latin typeface="Courier New"/>
                <a:ea typeface="TakaoPGothic"/>
              </a:rPr>
              <a:t>    </a:t>
            </a:r>
            <a:r>
              <a:rPr b="1" lang="en-US" sz="2200" spc="-1" strike="noStrike">
                <a:solidFill>
                  <a:srgbClr val="000080"/>
                </a:solidFill>
                <a:latin typeface="Courier New"/>
                <a:ea typeface="TakaoPGothic"/>
              </a:rPr>
              <a:t>return 1/x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80"/>
                </a:solidFill>
                <a:latin typeface="Courier New"/>
                <a:ea typeface="TakaoPGothic"/>
              </a:rPr>
              <a:t>sum_of(identity, 100)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80"/>
                </a:solidFill>
                <a:latin typeface="Courier New"/>
                <a:ea typeface="TakaoPGothic"/>
              </a:rPr>
              <a:t>sum_of(square, 100)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80"/>
                </a:solidFill>
                <a:latin typeface="Courier New"/>
                <a:ea typeface="TakaoPGothic"/>
              </a:rPr>
              <a:t>sum_of(inverse, 100)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611280" y="259920"/>
            <a:ext cx="7903440" cy="8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Function as Return Value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674640" y="1400040"/>
            <a:ext cx="7903440" cy="50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3"/>
          <p:cNvSpPr/>
          <p:nvPr/>
        </p:nvSpPr>
        <p:spPr>
          <a:xfrm>
            <a:off x="548640" y="1272240"/>
            <a:ext cx="822924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567"/>
              </a:spcBef>
            </a:pPr>
            <a:r>
              <a:rPr b="0" lang="en-US" sz="2800" spc="-1" strike="noStrike">
                <a:latin typeface="Arial"/>
              </a:rPr>
              <a:t>A function can 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return a function.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0" name="CustomShape 4"/>
          <p:cNvSpPr/>
          <p:nvPr/>
        </p:nvSpPr>
        <p:spPr>
          <a:xfrm>
            <a:off x="548640" y="1740240"/>
            <a:ext cx="7954920" cy="5019480"/>
          </a:xfrm>
          <a:prstGeom prst="rect">
            <a:avLst/>
          </a:prstGeom>
          <a:noFill/>
          <a:ln>
            <a:solidFill>
              <a:srgbClr val="000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latin typeface="Courier New"/>
              </a:rPr>
              <a:t>def powerfun(n: int):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8000"/>
                </a:solidFill>
                <a:latin typeface="Courier New"/>
              </a:rPr>
              <a:t>    </a:t>
            </a:r>
            <a:r>
              <a:rPr b="1" lang="en-US" sz="2400" spc="-1" strike="noStrike">
                <a:solidFill>
                  <a:srgbClr val="008000"/>
                </a:solidFill>
                <a:latin typeface="Courier New"/>
              </a:rPr>
              <a:t>"""return a new function that computes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8000"/>
                </a:solidFill>
                <a:latin typeface="Courier New"/>
              </a:rPr>
              <a:t>    </a:t>
            </a:r>
            <a:r>
              <a:rPr b="1" lang="en-US" sz="2400" spc="-1" strike="noStrike">
                <a:solidFill>
                  <a:srgbClr val="008000"/>
                </a:solidFill>
                <a:latin typeface="Courier New"/>
              </a:rPr>
              <a:t>n-th power of a single parameter."""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8000"/>
                </a:solidFill>
                <a:latin typeface="Courier New"/>
              </a:rPr>
              <a:t>    </a:t>
            </a:r>
            <a:r>
              <a:rPr b="1" lang="en-US" sz="2400" spc="-1" strike="noStrike">
                <a:solidFill>
                  <a:srgbClr val="008000"/>
                </a:solidFill>
                <a:latin typeface="Courier New"/>
              </a:rPr>
              <a:t>def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fun(x):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       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return math.pow(x, n)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   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return fun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666666"/>
                </a:solidFill>
                <a:latin typeface="Courier New"/>
              </a:rPr>
              <a:t>&gt;&gt;&gt; cube = powerfun(3)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666666"/>
                </a:solidFill>
                <a:latin typeface="Courier New"/>
              </a:rPr>
              <a:t>&gt;&gt;&gt; cube(10)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666666"/>
                </a:solidFill>
                <a:latin typeface="Courier New"/>
              </a:rPr>
              <a:t>1000.0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666666"/>
                </a:solidFill>
                <a:latin typeface="Courier New"/>
              </a:rPr>
              <a:t>&gt;&gt;&gt; inverse = powerfun(-1)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666666"/>
                </a:solidFill>
                <a:latin typeface="Courier New"/>
              </a:rPr>
              <a:t>&gt;&gt;&gt; inverse(5)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666666"/>
                </a:solidFill>
                <a:latin typeface="Courier New"/>
              </a:rPr>
              <a:t>0.2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611280" y="259920"/>
            <a:ext cx="7903440" cy="8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Try it Yourself!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674640" y="1400040"/>
            <a:ext cx="7903440" cy="50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3"/>
          <p:cNvSpPr/>
          <p:nvPr/>
        </p:nvSpPr>
        <p:spPr>
          <a:xfrm>
            <a:off x="548640" y="1272240"/>
            <a:ext cx="8229240" cy="23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Define 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</a:rPr>
              <a:t>powerfun(n)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Use 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</a:rPr>
              <a:t>powerfun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to define and then verify each of these: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1. Create your own quad-power function = x</a:t>
            </a:r>
            <a:r>
              <a:rPr b="0" lang="en-US" sz="2900" spc="-1" strike="noStrike" baseline="101000">
                <a:solidFill>
                  <a:srgbClr val="000080"/>
                </a:solidFill>
                <a:latin typeface="Arial"/>
              </a:rPr>
              <a:t>4</a:t>
            </a:r>
            <a:endParaRPr b="0" lang="en-US" sz="2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2. Create your </a:t>
            </a:r>
            <a:r>
              <a:rPr b="0" lang="en-US" sz="2400" spc="-1" strike="noStrike" u="sng">
                <a:solidFill>
                  <a:srgbClr val="000080"/>
                </a:solidFill>
                <a:uFillTx/>
                <a:latin typeface="Arial"/>
              </a:rPr>
              <a:t>own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sqrt function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3. Create your own cube root function = x</a:t>
            </a:r>
            <a:r>
              <a:rPr b="0" lang="en-US" sz="2900" spc="-1" strike="noStrike" baseline="101000">
                <a:solidFill>
                  <a:srgbClr val="000080"/>
                </a:solidFill>
                <a:latin typeface="Arial"/>
              </a:rPr>
              <a:t>1/3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274" name="CustomShape 4"/>
          <p:cNvSpPr/>
          <p:nvPr/>
        </p:nvSpPr>
        <p:spPr>
          <a:xfrm>
            <a:off x="623160" y="3615840"/>
            <a:ext cx="7954920" cy="2784600"/>
          </a:xfrm>
          <a:prstGeom prst="rect">
            <a:avLst/>
          </a:prstGeom>
          <a:noFill/>
          <a:ln>
            <a:solidFill>
              <a:srgbClr val="000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666666"/>
                </a:solidFill>
                <a:latin typeface="Courier New"/>
              </a:rPr>
              <a:t>&gt;&gt;&gt; quad = powerfun(4)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666666"/>
                </a:solidFill>
                <a:latin typeface="Courier New"/>
              </a:rPr>
              <a:t>&gt;&gt;&gt; quad(10)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666666"/>
                </a:solidFill>
                <a:latin typeface="Courier New"/>
              </a:rPr>
              <a:t>10000.0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# You can create a function and use it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# in the same statement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666666"/>
                </a:solidFill>
                <a:latin typeface="Courier New"/>
              </a:rPr>
              <a:t>&gt;&gt;&gt; powerfun(-1)(5)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666666"/>
                </a:solidFill>
                <a:latin typeface="Courier New"/>
              </a:rPr>
              <a:t>0.2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611280" y="259920"/>
            <a:ext cx="7903440" cy="8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Use powerfun in the sum_of problem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674640" y="1400040"/>
            <a:ext cx="7903440" cy="50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3"/>
          <p:cNvSpPr/>
          <p:nvPr/>
        </p:nvSpPr>
        <p:spPr>
          <a:xfrm>
            <a:off x="548640" y="1272240"/>
            <a:ext cx="8320680" cy="389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 spc="-1" strike="noStrike">
                <a:latin typeface="Courier New"/>
              </a:rPr>
              <a:t>def sum_of(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</a:rPr>
              <a:t>fun, n):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f0000"/>
                </a:solidFill>
                <a:latin typeface="Courier New"/>
              </a:rPr>
              <a:t>    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</a:rPr>
              <a:t>"""sum fun(k) for first n positive ints"""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8000"/>
                </a:solidFill>
                <a:latin typeface="Courier New"/>
              </a:rPr>
              <a:t>    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</a:rPr>
              <a:t>return sum(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</a:rPr>
              <a:t>fun(k) for k in range(1,n+1))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f0000"/>
                </a:solidFill>
                <a:latin typeface="Courier New"/>
              </a:rPr>
              <a:t>sum_of(</a:t>
            </a:r>
            <a:r>
              <a:rPr b="1" lang="en-US" sz="2200" spc="-1" strike="noStrike">
                <a:solidFill>
                  <a:srgbClr val="000080"/>
                </a:solidFill>
                <a:latin typeface="Courier New"/>
              </a:rPr>
              <a:t>powerfun(1), 100)   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</a:rPr>
              <a:t># 1 + 2 + ... + 100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8000"/>
                </a:solidFill>
                <a:latin typeface="Courier New"/>
              </a:rPr>
              <a:t>sum_of(</a:t>
            </a:r>
            <a:r>
              <a:rPr b="1" lang="en-US" sz="2200" spc="-1" strike="noStrike">
                <a:solidFill>
                  <a:srgbClr val="000080"/>
                </a:solidFill>
                <a:latin typeface="Courier New"/>
              </a:rPr>
              <a:t>powerfun(2), 100)   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</a:rPr>
              <a:t># sum of squares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8000"/>
                </a:solidFill>
                <a:latin typeface="Courier New"/>
              </a:rPr>
              <a:t>sum_of(</a:t>
            </a:r>
            <a:r>
              <a:rPr b="1" lang="en-US" sz="2200" spc="-1" strike="noStrike">
                <a:solidFill>
                  <a:srgbClr val="000080"/>
                </a:solidFill>
                <a:latin typeface="Courier New"/>
              </a:rPr>
              <a:t>powerfun(3), 100)   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</a:rPr>
              <a:t># sum of cubes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80"/>
                </a:solidFill>
                <a:latin typeface="Courier New"/>
              </a:rPr>
              <a:t>inverse = powerfun(-1)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80"/>
                </a:solidFill>
                <a:latin typeface="Courier New"/>
              </a:rPr>
              <a:t>sum_of(inverse, 100)       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</a:rPr>
              <a:t># 1 + 1/2 +...+ 1/100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611280" y="259920"/>
            <a:ext cx="7903440" cy="8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Lambda: anonymous functions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674640" y="1400040"/>
            <a:ext cx="7903440" cy="50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3"/>
          <p:cNvSpPr/>
          <p:nvPr/>
        </p:nvSpPr>
        <p:spPr>
          <a:xfrm>
            <a:off x="640080" y="1371600"/>
            <a:ext cx="7863480" cy="84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Lambda defines a new function as a single statement.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latin typeface="Arial"/>
              </a:rPr>
              <a:t>Syntax: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1" name="CustomShape 4"/>
          <p:cNvSpPr/>
          <p:nvPr/>
        </p:nvSpPr>
        <p:spPr>
          <a:xfrm>
            <a:off x="548640" y="2208240"/>
            <a:ext cx="7973640" cy="731160"/>
          </a:xfrm>
          <a:prstGeom prst="rect">
            <a:avLst/>
          </a:prstGeom>
          <a:noFill/>
          <a:ln>
            <a:solidFill>
              <a:srgbClr val="000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1134"/>
              </a:spcBef>
            </a:pPr>
            <a:r>
              <a:rPr b="1" i="1" lang="en-US" sz="2800" spc="-1" strike="noStrike">
                <a:latin typeface="Courier New"/>
              </a:rPr>
              <a:t>fun</a:t>
            </a:r>
            <a:r>
              <a:rPr b="1" lang="en-US" sz="2800" spc="-1" strike="noStrike">
                <a:latin typeface="Courier New"/>
              </a:rPr>
              <a:t> = </a:t>
            </a:r>
            <a:r>
              <a:rPr b="1" lang="en-US" sz="2800" spc="-1" strike="noStrike">
                <a:solidFill>
                  <a:srgbClr val="000080"/>
                </a:solidFill>
                <a:latin typeface="Courier New"/>
              </a:rPr>
              <a:t>lambda </a:t>
            </a:r>
            <a:r>
              <a:rPr b="1" i="1" lang="en-US" sz="2800" spc="-1" strike="noStrike">
                <a:solidFill>
                  <a:srgbClr val="000080"/>
                </a:solidFill>
                <a:latin typeface="Courier New"/>
              </a:rPr>
              <a:t>arguments</a:t>
            </a:r>
            <a:r>
              <a:rPr b="1" lang="en-US" sz="2800" spc="-1" strike="noStrike">
                <a:solidFill>
                  <a:srgbClr val="000080"/>
                </a:solidFill>
                <a:latin typeface="Courier New"/>
              </a:rPr>
              <a:t>: </a:t>
            </a:r>
            <a:r>
              <a:rPr b="1" i="1" lang="en-US" sz="2800" spc="-1" strike="noStrike">
                <a:solidFill>
                  <a:srgbClr val="000080"/>
                </a:solidFill>
                <a:latin typeface="Courier New"/>
              </a:rPr>
              <a:t>expression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82" name="CustomShape 5"/>
          <p:cNvSpPr/>
          <p:nvPr/>
        </p:nvSpPr>
        <p:spPr>
          <a:xfrm>
            <a:off x="565200" y="3249720"/>
            <a:ext cx="7954920" cy="3459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Courier New"/>
              </a:rPr>
              <a:t>&gt;&gt;&gt; square =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lambda x:  x * x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latin typeface="Courier New"/>
              </a:rPr>
              <a:t>&gt;&gt;&gt; square(5)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latin typeface="Courier New"/>
              </a:rPr>
              <a:t>25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latin typeface="Courier New"/>
              </a:rPr>
              <a:t>&gt;&gt;&gt; signum =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lambda x: -1 if x &lt; 0 else 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latin typeface="Courier New"/>
              </a:rPr>
              <a:t>&gt;&gt;&gt; signum(12)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latin typeface="Courier New"/>
              </a:rPr>
              <a:t>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latin typeface="Courier New"/>
              </a:rPr>
              <a:t>&gt;&gt;&gt; signum(-5)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latin typeface="Courier New"/>
              </a:rPr>
              <a:t>-1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611280" y="259920"/>
            <a:ext cx="7903440" cy="8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Use lambda instead of powerfun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674640" y="1400040"/>
            <a:ext cx="7903440" cy="50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3"/>
          <p:cNvSpPr/>
          <p:nvPr/>
        </p:nvSpPr>
        <p:spPr>
          <a:xfrm>
            <a:off x="548640" y="1272240"/>
            <a:ext cx="8320680" cy="51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 spc="-1" strike="noStrike">
                <a:latin typeface="Courier New"/>
              </a:rPr>
              <a:t>def sum_of(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</a:rPr>
              <a:t>fun, n):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f0000"/>
                </a:solidFill>
                <a:latin typeface="Courier New"/>
              </a:rPr>
              <a:t>    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</a:rPr>
              <a:t>"""sum fun(k) for first n positive ints"""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8000"/>
                </a:solidFill>
                <a:latin typeface="Courier New"/>
              </a:rPr>
              <a:t>    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</a:rPr>
              <a:t>return sum(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</a:rPr>
              <a:t>fun(k) for k in range(1,n+1))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8000"/>
                </a:solidFill>
                <a:latin typeface="Courier New"/>
              </a:rPr>
              <a:t># Define a lambda for </a:t>
            </a:r>
            <a:r>
              <a:rPr b="1" lang="en-US" sz="2200" spc="-1" strike="noStrike">
                <a:solidFill>
                  <a:srgbClr val="000080"/>
                </a:solidFill>
                <a:latin typeface="Courier New"/>
              </a:rPr>
              <a:t>identity function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</a:rPr>
              <a:t> f(x)= x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80"/>
                </a:solidFill>
                <a:latin typeface="Courier New"/>
              </a:rPr>
              <a:t>identity = lambda </a:t>
            </a:r>
            <a:r>
              <a:rPr b="0" lang="en-US" sz="2200" spc="-1" strike="noStrike">
                <a:solidFill>
                  <a:srgbClr val="000080"/>
                </a:solidFill>
                <a:latin typeface="Courier New"/>
              </a:rPr>
              <a:t>__________________________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80"/>
                </a:solidFill>
                <a:latin typeface="Courier New"/>
              </a:rPr>
              <a:t>sum_of(identity, 100)     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</a:rPr>
              <a:t># 1 + 2 + ... + 100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8000"/>
                </a:solidFill>
                <a:latin typeface="Courier New"/>
              </a:rPr>
              <a:t># Define a lambda for </a:t>
            </a:r>
            <a:r>
              <a:rPr b="1" lang="en-US" sz="2200" spc="-1" strike="noStrike">
                <a:solidFill>
                  <a:srgbClr val="000080"/>
                </a:solidFill>
                <a:latin typeface="Courier New"/>
              </a:rPr>
              <a:t>inverse function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</a:rPr>
              <a:t> (1/x)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8000"/>
                </a:solidFill>
                <a:latin typeface="Courier New"/>
              </a:rPr>
              <a:t># and use it, all in one statement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8000"/>
                </a:solidFill>
                <a:latin typeface="Courier New"/>
              </a:rPr>
              <a:t>sum_of( </a:t>
            </a:r>
            <a:r>
              <a:rPr b="0" lang="en-US" sz="2200" spc="-1" strike="noStrike">
                <a:solidFill>
                  <a:srgbClr val="000080"/>
                </a:solidFill>
                <a:latin typeface="Courier New"/>
              </a:rPr>
              <a:t>__________</a:t>
            </a:r>
            <a:r>
              <a:rPr b="1" lang="en-US" sz="2200" spc="-1" strike="noStrike">
                <a:solidFill>
                  <a:srgbClr val="000080"/>
                </a:solidFill>
                <a:latin typeface="Courier New"/>
              </a:rPr>
              <a:t> , 100) 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</a:rPr>
              <a:t># 1 + 1/2 + ...+ 1/100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611280" y="259920"/>
            <a:ext cx="7903440" cy="8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Functions as First Class Entities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674640" y="1400040"/>
            <a:ext cx="7903440" cy="50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3"/>
          <p:cNvSpPr/>
          <p:nvPr/>
        </p:nvSpPr>
        <p:spPr>
          <a:xfrm>
            <a:off x="548640" y="1272240"/>
            <a:ext cx="8229240" cy="486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1. A function can be used as a parameter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latin typeface="Courier New"/>
              </a:rPr>
              <a:t>  </a:t>
            </a:r>
            <a:r>
              <a:rPr b="1" lang="en-US" sz="2400" spc="-1" strike="noStrike">
                <a:latin typeface="Courier New"/>
              </a:rPr>
              <a:t>def sum_of(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fun, n)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2. A function can create &amp; return another function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  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def powerfun(n):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     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...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     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return fun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3. A function can be assigned to a variable for later use.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   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square = powerfun(2)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   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inverse = lambda x: 1 / x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4. 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</a:rPr>
              <a:t>lambda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defines a new (nameless) function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611280" y="259920"/>
            <a:ext cx="7903440" cy="8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Higher-Order Functions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674640" y="1400040"/>
            <a:ext cx="7903440" cy="50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3"/>
          <p:cNvSpPr/>
          <p:nvPr/>
        </p:nvSpPr>
        <p:spPr>
          <a:xfrm>
            <a:off x="548640" y="1272240"/>
            <a:ext cx="8229240" cy="29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  <a:spcBef>
                <a:spcPts val="1134"/>
              </a:spcBef>
            </a:pPr>
            <a:r>
              <a:rPr b="0" lang="en-US" sz="2400" spc="-1" strike="noStrike">
                <a:latin typeface="Arial"/>
              </a:rPr>
              <a:t>A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higher order function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is a function that accepts a function as input (parameter) and/or returns a function as a result.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134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134"/>
              </a:spcBef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Section 1.6 of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Composing Programs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covers higher order functions.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304920" y="228600"/>
            <a:ext cx="853344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Pure Function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457200" y="1399680"/>
            <a:ext cx="8138160" cy="536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Pure Function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- accepts some arguments &amp; returns some results (output) based on the arguments.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Given the same argument values, a pure function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always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returns the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same result (output)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Invoking a pure function does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not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have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side effects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Example: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math.sqrt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r = math.sqrt(x)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1. result (output) depends only only x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2. if x is same, the result is always the same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3. does not change anything else (no "side effects")</a:t>
            </a:r>
            <a:endParaRPr b="0" lang="en-US" sz="2400" spc="-1" strike="noStrike">
              <a:latin typeface="Arial"/>
            </a:endParaRPr>
          </a:p>
          <a:p>
            <a:pPr marL="342720" indent="-327960">
              <a:lnSpc>
                <a:spcPct val="100000"/>
              </a:lnSpc>
              <a:spcBef>
                <a:spcPts val="1500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611280" y="331920"/>
            <a:ext cx="8075160" cy="8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Function Remembers its </a:t>
            </a:r>
            <a:br/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Surrounding Environment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674640" y="1400040"/>
            <a:ext cx="7903440" cy="50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3"/>
          <p:cNvSpPr/>
          <p:nvPr/>
        </p:nvSpPr>
        <p:spPr>
          <a:xfrm>
            <a:off x="500400" y="1187640"/>
            <a:ext cx="8229240" cy="84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567"/>
              </a:spcBef>
            </a:pPr>
            <a:r>
              <a:rPr b="0" lang="en-US" sz="2400" spc="-1" strike="noStrike">
                <a:latin typeface="Arial"/>
              </a:rPr>
              <a:t>The cube function remembers that n = 3.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7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548640" y="1704240"/>
            <a:ext cx="7954920" cy="3873240"/>
          </a:xfrm>
          <a:prstGeom prst="rect">
            <a:avLst/>
          </a:prstGeom>
          <a:noFill/>
          <a:ln>
            <a:solidFill>
              <a:srgbClr val="000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latin typeface="Courier New"/>
              </a:rPr>
              <a:t>def powerfun(n: int):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latin typeface="Courier New"/>
              </a:rPr>
              <a:t>    </a:t>
            </a:r>
            <a:r>
              <a:rPr b="1" lang="en-US" sz="2400" spc="-1" strike="noStrike">
                <a:latin typeface="Courier New"/>
              </a:rPr>
              <a:t>def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fun(x):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       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return math.pow(x, n)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   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return fun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cube = powerfun(3)     </a:t>
            </a:r>
            <a:r>
              <a:rPr b="1" lang="en-US" sz="2400" spc="-1" strike="noStrike">
                <a:solidFill>
                  <a:srgbClr val="008000"/>
                </a:solidFill>
                <a:latin typeface="Courier New"/>
              </a:rPr>
              <a:t># n = 3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8000"/>
                </a:solidFill>
                <a:latin typeface="Courier New"/>
              </a:rPr>
              <a:t>root = powerfun(0.5)   # n = 0.5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cube(5)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6" name="CustomShape 5"/>
          <p:cNvSpPr/>
          <p:nvPr/>
        </p:nvSpPr>
        <p:spPr>
          <a:xfrm>
            <a:off x="3648960" y="4851000"/>
            <a:ext cx="5211720" cy="1059120"/>
          </a:xfrm>
          <a:prstGeom prst="rect">
            <a:avLst/>
          </a:prstGeom>
          <a:solidFill>
            <a:srgbClr val="e6e6e6"/>
          </a:solidFill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latin typeface="Courier New"/>
              </a:rPr>
              <a:t>fun(</a:t>
            </a:r>
            <a:r>
              <a:rPr b="1" lang="en-US" sz="2600" spc="-1" strike="noStrike">
                <a:solidFill>
                  <a:srgbClr val="ff0000"/>
                </a:solidFill>
                <a:latin typeface="Courier New"/>
              </a:rPr>
              <a:t>5):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0000"/>
                </a:solidFill>
                <a:latin typeface="Courier New"/>
              </a:rPr>
              <a:t>    </a:t>
            </a:r>
            <a:r>
              <a:rPr b="1" lang="en-US" sz="2600" spc="-1" strike="noStrike">
                <a:solidFill>
                  <a:srgbClr val="ff0000"/>
                </a:solidFill>
                <a:latin typeface="Courier New"/>
              </a:rPr>
              <a:t>return math.pow(5,</a:t>
            </a:r>
            <a:r>
              <a:rPr b="1" lang="en-US" sz="2600" spc="-1" strike="noStrike">
                <a:solidFill>
                  <a:srgbClr val="000080"/>
                </a:solidFill>
                <a:latin typeface="Courier New"/>
              </a:rPr>
              <a:t>n)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97" name="Line 6"/>
          <p:cNvSpPr/>
          <p:nvPr/>
        </p:nvSpPr>
        <p:spPr>
          <a:xfrm flipV="1">
            <a:off x="2011680" y="4998960"/>
            <a:ext cx="1277280" cy="302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611280" y="259920"/>
            <a:ext cx="7903440" cy="8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Composing functions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674640" y="1400040"/>
            <a:ext cx="7903440" cy="50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3"/>
          <p:cNvSpPr/>
          <p:nvPr/>
        </p:nvSpPr>
        <p:spPr>
          <a:xfrm>
            <a:off x="476640" y="3383280"/>
            <a:ext cx="8320680" cy="321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Can we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compose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two functions to define 1/(x*x)?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 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square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= powerfun(2)     </a:t>
            </a:r>
            <a:r>
              <a:rPr b="1" lang="en-US" sz="2400" spc="-1" strike="noStrike">
                <a:solidFill>
                  <a:srgbClr val="008000"/>
                </a:solidFill>
                <a:latin typeface="Courier New"/>
              </a:rPr>
              <a:t># square(5) is 25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 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inverse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= lambda x: 1/x  </a:t>
            </a:r>
            <a:r>
              <a:rPr b="1" lang="en-US" sz="2400" spc="-1" strike="noStrike">
                <a:solidFill>
                  <a:srgbClr val="008000"/>
                </a:solidFill>
                <a:latin typeface="Courier New"/>
              </a:rPr>
              <a:t># inverse(x) =1/x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Unfortunately, this doesn't work: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 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inverse_square = inverse(square)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 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inverse_square(5)   </a:t>
            </a:r>
            <a:r>
              <a:rPr b="1" lang="en-US" sz="2400" spc="-1" strike="noStrike">
                <a:solidFill>
                  <a:srgbClr val="008000"/>
                </a:solidFill>
                <a:latin typeface="Courier New"/>
              </a:rPr>
              <a:t># should be 1/25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1" name="CustomShape 4"/>
          <p:cNvSpPr/>
          <p:nvPr/>
        </p:nvSpPr>
        <p:spPr>
          <a:xfrm>
            <a:off x="548640" y="1188720"/>
            <a:ext cx="7680600" cy="205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Function composition means to define a new function as a combination of other functions (</a:t>
            </a:r>
            <a:r>
              <a:rPr b="0" i="1" lang="en-US" sz="2400" spc="-1" strike="noStrike">
                <a:solidFill>
                  <a:srgbClr val="000080"/>
                </a:solidFill>
                <a:latin typeface="Times New Roman"/>
              </a:rPr>
              <a:t>f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and </a:t>
            </a:r>
            <a:r>
              <a:rPr b="0" i="1" lang="en-US" sz="2400" spc="-1" strike="noStrike">
                <a:solidFill>
                  <a:srgbClr val="000080"/>
                </a:solidFill>
                <a:latin typeface="Times New Roman"/>
              </a:rPr>
              <a:t>g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):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7"/>
              </a:spcBef>
            </a:pPr>
            <a:r>
              <a:rPr b="0" i="1" lang="en-US" sz="2600" spc="-1" strike="noStrike">
                <a:solidFill>
                  <a:srgbClr val="000080"/>
                </a:solidFill>
                <a:latin typeface="Times New Roman"/>
              </a:rPr>
              <a:t>h = f * g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means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7"/>
              </a:spcBef>
            </a:pPr>
            <a:r>
              <a:rPr b="0" i="1" lang="en-US" sz="2600" spc="-1" strike="noStrike">
                <a:solidFill>
                  <a:srgbClr val="000080"/>
                </a:solidFill>
                <a:latin typeface="Times New Roman"/>
              </a:rPr>
              <a:t>h(x) = f</a:t>
            </a:r>
            <a:r>
              <a:rPr b="0" lang="en-US" sz="2600" spc="-1" strike="noStrike">
                <a:solidFill>
                  <a:srgbClr val="000080"/>
                </a:solidFill>
                <a:latin typeface="Times New Roman"/>
              </a:rPr>
              <a:t>(</a:t>
            </a:r>
            <a:r>
              <a:rPr b="0" i="1" lang="en-US" sz="2600" spc="-1" strike="noStrike">
                <a:solidFill>
                  <a:srgbClr val="000080"/>
                </a:solidFill>
                <a:latin typeface="Times New Roman"/>
              </a:rPr>
              <a:t> g</a:t>
            </a:r>
            <a:r>
              <a:rPr b="0" lang="en-US" sz="2600" spc="-1" strike="noStrike">
                <a:solidFill>
                  <a:srgbClr val="000080"/>
                </a:solidFill>
                <a:latin typeface="Times New Roman"/>
              </a:rPr>
              <a:t>(</a:t>
            </a:r>
            <a:r>
              <a:rPr b="0" i="1" lang="en-US" sz="2600" spc="-1" strike="noStrike">
                <a:solidFill>
                  <a:srgbClr val="000080"/>
                </a:solidFill>
                <a:latin typeface="Times New Roman"/>
              </a:rPr>
              <a:t>x</a:t>
            </a:r>
            <a:r>
              <a:rPr b="0" lang="en-US" sz="2600" spc="-1" strike="noStrike">
                <a:solidFill>
                  <a:srgbClr val="000080"/>
                </a:solidFill>
                <a:latin typeface="Times New Roman"/>
              </a:rPr>
              <a:t>) )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611280" y="259920"/>
            <a:ext cx="7903440" cy="8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Exercise: define compose(f, g)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674640" y="1400040"/>
            <a:ext cx="7903440" cy="50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3"/>
          <p:cNvSpPr/>
          <p:nvPr/>
        </p:nvSpPr>
        <p:spPr>
          <a:xfrm>
            <a:off x="476640" y="3383280"/>
            <a:ext cx="8320680" cy="336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def compose(f, g):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2400" spc="-1" strike="noStrike">
                <a:solidFill>
                  <a:srgbClr val="ce181e"/>
                </a:solidFill>
                <a:latin typeface="Courier New"/>
              </a:rPr>
              <a:t># TODO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8000"/>
                </a:solidFill>
                <a:latin typeface="Courier New"/>
              </a:rPr>
              <a:t>### test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inverse = lambda x: 1/x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square =  powerfun(2)   </a:t>
            </a:r>
            <a:r>
              <a:rPr b="1" lang="en-US" sz="2400" spc="-1" strike="noStrike">
                <a:solidFill>
                  <a:srgbClr val="008000"/>
                </a:solidFill>
                <a:latin typeface="Courier New"/>
              </a:rPr>
              <a:t># or lambda x: x*x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isquare = compose(inverse, square)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isquare(10)             </a:t>
            </a:r>
            <a:r>
              <a:rPr b="1" lang="en-US" sz="2400" spc="-1" strike="noStrike">
                <a:solidFill>
                  <a:srgbClr val="008000"/>
                </a:solidFill>
                <a:latin typeface="Courier New"/>
              </a:rPr>
              <a:t># should be 0.01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5" name="CustomShape 4"/>
          <p:cNvSpPr/>
          <p:nvPr/>
        </p:nvSpPr>
        <p:spPr>
          <a:xfrm>
            <a:off x="548640" y="1188720"/>
            <a:ext cx="7680600" cy="198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Define a function named </a:t>
            </a:r>
            <a:r>
              <a:rPr b="1" lang="en-US" sz="2400" spc="-1" strike="noStrike">
                <a:latin typeface="Arial"/>
              </a:rPr>
              <a:t>compose</a:t>
            </a:r>
            <a:r>
              <a:rPr b="0" lang="en-US" sz="2400" spc="-1" strike="noStrike">
                <a:latin typeface="Arial"/>
              </a:rPr>
              <a:t> that has 2 functions as parameters (</a:t>
            </a:r>
            <a:r>
              <a:rPr b="0" i="1" lang="en-US" sz="2400" spc="-1" strike="noStrike">
                <a:latin typeface="Times New Roman"/>
              </a:rPr>
              <a:t>f</a:t>
            </a:r>
            <a:r>
              <a:rPr b="0" lang="en-US" sz="2400" spc="-1" strike="noStrike">
                <a:latin typeface="Arial"/>
              </a:rPr>
              <a:t> and </a:t>
            </a:r>
            <a:r>
              <a:rPr b="0" i="1" lang="en-US" sz="2400" spc="-1" strike="noStrike">
                <a:latin typeface="Times New Roman"/>
              </a:rPr>
              <a:t>g</a:t>
            </a:r>
            <a:r>
              <a:rPr b="0" lang="en-US" sz="2400" spc="-1" strike="noStrike">
                <a:latin typeface="Arial"/>
              </a:rPr>
              <a:t>) and returns a new function that is the composition of </a:t>
            </a:r>
            <a:r>
              <a:rPr b="0" i="1" lang="en-US" sz="2400" spc="-1" strike="noStrike">
                <a:latin typeface="Times New Roman"/>
              </a:rPr>
              <a:t>f</a:t>
            </a:r>
            <a:r>
              <a:rPr b="0" lang="en-US" sz="2400" spc="-1" strike="noStrike">
                <a:latin typeface="Arial"/>
              </a:rPr>
              <a:t> and </a:t>
            </a:r>
            <a:r>
              <a:rPr b="0" i="1" lang="en-US" sz="2400" spc="-1" strike="noStrike">
                <a:latin typeface="Times New Roman"/>
              </a:rPr>
              <a:t>g</a:t>
            </a:r>
            <a:r>
              <a:rPr b="0" lang="en-US" sz="2400" spc="-1" strike="noStrike"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7"/>
              </a:spcBef>
            </a:pPr>
            <a:r>
              <a:rPr b="0" i="1" lang="en-US" sz="2600" spc="-1" strike="noStrike">
                <a:latin typeface="Times New Roman"/>
              </a:rPr>
              <a:t>h = </a:t>
            </a:r>
            <a:r>
              <a:rPr b="0" lang="en-US" sz="2600" spc="-1" strike="noStrike">
                <a:latin typeface="Times New Roman"/>
              </a:rPr>
              <a:t>compose(</a:t>
            </a:r>
            <a:r>
              <a:rPr b="0" i="1" lang="en-US" sz="2600" spc="-1" strike="noStrike">
                <a:latin typeface="Times New Roman"/>
              </a:rPr>
              <a:t>f , g</a:t>
            </a:r>
            <a:r>
              <a:rPr b="0" lang="en-US" sz="2600" spc="-1" strike="noStrike">
                <a:latin typeface="Times New Roman"/>
              </a:rPr>
              <a:t>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means </a:t>
            </a:r>
            <a:r>
              <a:rPr b="0" i="1" lang="en-US" sz="2600" spc="-1" strike="noStrike">
                <a:latin typeface="Times New Roman"/>
              </a:rPr>
              <a:t>h(x) = f</a:t>
            </a:r>
            <a:r>
              <a:rPr b="0" lang="en-US" sz="2600" spc="-1" strike="noStrike">
                <a:latin typeface="Times New Roman"/>
              </a:rPr>
              <a:t>(</a:t>
            </a:r>
            <a:r>
              <a:rPr b="0" i="1" lang="en-US" sz="2600" spc="-1" strike="noStrike">
                <a:latin typeface="Times New Roman"/>
              </a:rPr>
              <a:t> g</a:t>
            </a:r>
            <a:r>
              <a:rPr b="0" lang="en-US" sz="2600" spc="-1" strike="noStrike">
                <a:latin typeface="Times New Roman"/>
              </a:rPr>
              <a:t>(</a:t>
            </a:r>
            <a:r>
              <a:rPr b="0" i="1" lang="en-US" sz="2600" spc="-1" strike="noStrike">
                <a:latin typeface="Times New Roman"/>
              </a:rPr>
              <a:t>x</a:t>
            </a:r>
            <a:r>
              <a:rPr b="0" lang="en-US" sz="2600" spc="-1" strike="noStrike">
                <a:latin typeface="Times New Roman"/>
              </a:rPr>
              <a:t>) )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611280" y="259920"/>
            <a:ext cx="7903440" cy="8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Decorators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674640" y="1400040"/>
            <a:ext cx="7903440" cy="50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3"/>
          <p:cNvSpPr/>
          <p:nvPr/>
        </p:nvSpPr>
        <p:spPr>
          <a:xfrm>
            <a:off x="640080" y="1280160"/>
            <a:ext cx="8020080" cy="475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A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decorator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in Python is something that augments or adds functionality to another function.  It is written as: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 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@decorator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   </a:t>
            </a:r>
            <a:r>
              <a:rPr b="1" lang="en-US" sz="2200" spc="-1" strike="noStrike">
                <a:solidFill>
                  <a:srgbClr val="000080"/>
                </a:solidFill>
                <a:latin typeface="Courier New"/>
              </a:rPr>
              <a:t>def some_function(args):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80"/>
                </a:solidFill>
                <a:latin typeface="Courier New"/>
              </a:rPr>
              <a:t>      </a:t>
            </a:r>
            <a:r>
              <a:rPr b="1" lang="en-US" sz="2200" spc="-1" strike="noStrike">
                <a:solidFill>
                  <a:srgbClr val="000080"/>
                </a:solidFill>
                <a:latin typeface="Courier New"/>
              </a:rPr>
              <a:t>...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Next time: how to define your own decorators.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611280" y="259920"/>
            <a:ext cx="7903440" cy="8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Tools for Functional Programming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674640" y="1400040"/>
            <a:ext cx="7903440" cy="50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3"/>
          <p:cNvSpPr/>
          <p:nvPr/>
        </p:nvSpPr>
        <p:spPr>
          <a:xfrm>
            <a:off x="558000" y="1280160"/>
            <a:ext cx="802008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The Python </a:t>
            </a:r>
            <a:r>
              <a:rPr b="1" lang="en-US" sz="2400" spc="-1" strike="noStrike">
                <a:latin typeface="Courier New"/>
              </a:rPr>
              <a:t>functools</a:t>
            </a:r>
            <a:r>
              <a:rPr b="0" lang="en-US" sz="2400" spc="-1" strike="noStrike">
                <a:latin typeface="Arial"/>
              </a:rPr>
              <a:t> library contains function decorators and utilities for higher-order functions.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Example: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1. Run the naive fibonacci function from lab 2.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    </a:t>
            </a:r>
            <a:r>
              <a:rPr b="1" lang="en-US" sz="2200" spc="-1" strike="noStrike">
                <a:latin typeface="Courier New"/>
              </a:rPr>
              <a:t>def fibonacci(n: int):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latin typeface="Courier New"/>
              </a:rPr>
              <a:t>      </a:t>
            </a:r>
            <a:r>
              <a:rPr b="1" lang="en-US" sz="2200" spc="-1" strike="noStrike">
                <a:latin typeface="Courier New"/>
              </a:rPr>
              <a:t>if n &lt;= 0: return 0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latin typeface="Courier New"/>
              </a:rPr>
              <a:t>      </a:t>
            </a:r>
            <a:r>
              <a:rPr b="1" lang="en-US" sz="2200" spc="-1" strike="noStrike">
                <a:latin typeface="Courier New"/>
              </a:rPr>
              <a:t>if n == 1: return 1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latin typeface="Courier New"/>
              </a:rPr>
              <a:t>      </a:t>
            </a:r>
            <a:r>
              <a:rPr b="1" lang="en-US" sz="2200" spc="-1" strike="noStrike">
                <a:latin typeface="Courier New"/>
              </a:rPr>
              <a:t>return fibonacci(n-1) + fibonacci(n-2)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Run it with n &gt; 32. It is terribly slow.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Now try this...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611280" y="259920"/>
            <a:ext cx="7903440" cy="8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functools lru_cache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674640" y="1400040"/>
            <a:ext cx="7903440" cy="50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3"/>
          <p:cNvSpPr/>
          <p:nvPr/>
        </p:nvSpPr>
        <p:spPr>
          <a:xfrm>
            <a:off x="640080" y="1280160"/>
            <a:ext cx="8020080" cy="475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latin typeface="Courier New"/>
              </a:rPr>
              <a:t>  </a:t>
            </a:r>
            <a:r>
              <a:rPr b="1" lang="en-US" sz="2400" spc="-1" strike="noStrike">
                <a:latin typeface="Courier New"/>
              </a:rPr>
              <a:t>from functools import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lru_cache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 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@lru_cache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   </a:t>
            </a:r>
            <a:r>
              <a:rPr b="1" lang="en-US" sz="2200" spc="-1" strike="noStrike">
                <a:solidFill>
                  <a:srgbClr val="000080"/>
                </a:solidFill>
                <a:latin typeface="Courier New"/>
              </a:rPr>
              <a:t>def fibonacci(n: int):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80"/>
                </a:solidFill>
                <a:latin typeface="Courier New"/>
              </a:rPr>
              <a:t>      </a:t>
            </a:r>
            <a:r>
              <a:rPr b="1" lang="en-US" sz="2200" spc="-1" strike="noStrike">
                <a:solidFill>
                  <a:srgbClr val="000080"/>
                </a:solidFill>
                <a:latin typeface="Courier New"/>
              </a:rPr>
              <a:t>if n &lt;= 0: return 0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80"/>
                </a:solidFill>
                <a:latin typeface="Courier New"/>
              </a:rPr>
              <a:t>      </a:t>
            </a:r>
            <a:r>
              <a:rPr b="1" lang="en-US" sz="2200" spc="-1" strike="noStrike">
                <a:solidFill>
                  <a:srgbClr val="000080"/>
                </a:solidFill>
                <a:latin typeface="Courier New"/>
              </a:rPr>
              <a:t>if n == 1: return 1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80"/>
                </a:solidFill>
                <a:latin typeface="Courier New"/>
              </a:rPr>
              <a:t>      </a:t>
            </a:r>
            <a:r>
              <a:rPr b="1" lang="en-US" sz="2200" spc="-1" strike="noStrike">
                <a:solidFill>
                  <a:srgbClr val="000080"/>
                </a:solidFill>
                <a:latin typeface="Courier New"/>
              </a:rPr>
              <a:t>return fibonacci(n-1) + fibonacci(n-2)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Run it again.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Notice any difference?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611280" y="259920"/>
            <a:ext cx="7903440" cy="8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References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674640" y="1400040"/>
            <a:ext cx="7903440" cy="50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3"/>
          <p:cNvSpPr/>
          <p:nvPr/>
        </p:nvSpPr>
        <p:spPr>
          <a:xfrm>
            <a:off x="640080" y="1280160"/>
            <a:ext cx="8020080" cy="475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Composing Programs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  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Section 1.3 - environments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  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Section 1.6 - higher order functions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 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https://composingprograms.com/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Functional Programming in Python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on realpython.com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Covers the important map-reduce concept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https://realpython.com/python-functional-programming/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04920" y="228600"/>
            <a:ext cx="853344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Non-pure Function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674280" y="1399680"/>
            <a:ext cx="7921080" cy="44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Non-pure Function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- any function that is not pure.</a:t>
            </a:r>
            <a:endParaRPr b="0" lang="en-US" sz="2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same arguments (input) can produce different outputs</a:t>
            </a:r>
            <a:endParaRPr b="0" lang="en-US" sz="2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may have an output without any inputs</a:t>
            </a:r>
            <a:endParaRPr b="0" lang="en-US" sz="2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may have side effects, such as changing state of some component in the program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b="0" lang="en-US" sz="2400" spc="-1" strike="noStrike">
              <a:latin typeface="Arial"/>
            </a:endParaRPr>
          </a:p>
          <a:p>
            <a:pPr marL="342720" indent="-327960">
              <a:lnSpc>
                <a:spcPct val="100000"/>
              </a:lnSpc>
              <a:spcBef>
                <a:spcPts val="1500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611280" y="259920"/>
            <a:ext cx="7903440" cy="8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Give Examples in the Python Library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674640" y="1400040"/>
            <a:ext cx="7903440" cy="50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200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1. A function that returns different outputs for the same inputs, or no inputs.</a:t>
            </a:r>
            <a:endParaRPr b="0" lang="en-US" sz="24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2. A function that has a side-effect on the environment.</a:t>
            </a:r>
            <a:endParaRPr b="0" lang="en-US" sz="24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3. A function that changes the state of a part of the program.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611280" y="259920"/>
            <a:ext cx="7903440" cy="8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Environment &amp; Bindings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674640" y="1400040"/>
            <a:ext cx="7903440" cy="106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environment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contains all the names that are known at a given point in the program execution.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599760" y="2377440"/>
            <a:ext cx="3788640" cy="356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 environment consists of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frames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frame contains a symbol table of known names and their values.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These are called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bindings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4572000" y="2409480"/>
            <a:ext cx="4114080" cy="1521720"/>
          </a:xfrm>
          <a:prstGeom prst="rect">
            <a:avLst/>
          </a:prstGeom>
          <a:noFill/>
          <a:ln>
            <a:solidFill>
              <a:srgbClr val="000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from math import  sqrt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x = 25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y = sqrt(x)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0" name="CustomShape 5"/>
          <p:cNvSpPr/>
          <p:nvPr/>
        </p:nvSpPr>
        <p:spPr>
          <a:xfrm>
            <a:off x="4572000" y="4451400"/>
            <a:ext cx="4114440" cy="2223000"/>
          </a:xfrm>
          <a:prstGeom prst="rect">
            <a:avLst/>
          </a:prstGeom>
          <a:noFill/>
          <a:ln>
            <a:solidFill>
              <a:srgbClr val="000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Frame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sqrt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&lt;function&gt;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25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5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31" name="CustomShape 6"/>
          <p:cNvSpPr/>
          <p:nvPr/>
        </p:nvSpPr>
        <p:spPr>
          <a:xfrm>
            <a:off x="6492240" y="4023360"/>
            <a:ext cx="182160" cy="273600"/>
          </a:xfrm>
          <a:custGeom>
            <a:avLst/>
            <a:gdLst/>
            <a:ahLst/>
            <a:rect l="l" t="t" r="r" b="b"/>
            <a:pathLst>
              <a:path w="510" h="764">
                <a:moveTo>
                  <a:pt x="127" y="0"/>
                </a:moveTo>
                <a:lnTo>
                  <a:pt x="127" y="572"/>
                </a:lnTo>
                <a:lnTo>
                  <a:pt x="0" y="572"/>
                </a:lnTo>
                <a:lnTo>
                  <a:pt x="254" y="763"/>
                </a:lnTo>
                <a:lnTo>
                  <a:pt x="509" y="572"/>
                </a:lnTo>
                <a:lnTo>
                  <a:pt x="381" y="572"/>
                </a:lnTo>
                <a:lnTo>
                  <a:pt x="381" y="0"/>
                </a:lnTo>
                <a:lnTo>
                  <a:pt x="127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548640" y="259920"/>
            <a:ext cx="8229240" cy="8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Environment Contains Multiple Frames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95360" y="1263240"/>
            <a:ext cx="8152560" cy="12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When f() is active, it knows all the names in its own frame, plus the names in the global frame.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48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457200" y="2390400"/>
            <a:ext cx="3580560" cy="163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226800" indent="-22608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from math import sqrt</a:t>
            </a:r>
            <a:endParaRPr b="0" lang="en-US" sz="2000" spc="-1" strike="noStrike">
              <a:latin typeface="Arial"/>
            </a:endParaRPr>
          </a:p>
          <a:p>
            <a:pPr marL="226800" indent="-22608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x = 25</a:t>
            </a:r>
            <a:endParaRPr b="0" lang="en-US" sz="2000" spc="-1" strike="noStrike">
              <a:latin typeface="Arial"/>
            </a:endParaRPr>
          </a:p>
          <a:p>
            <a:pPr marL="226800" indent="-22608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y = sqrt(x)</a:t>
            </a:r>
            <a:endParaRPr b="0" lang="en-US" sz="2000" spc="-1" strike="noStrike">
              <a:latin typeface="Arial"/>
            </a:endParaRPr>
          </a:p>
          <a:p>
            <a:pPr marL="226800" indent="-226080">
              <a:lnSpc>
                <a:spcPct val="100000"/>
              </a:lnSpc>
            </a:pP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Courier New"/>
              </a:rPr>
              <a:t>f(x)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5" name="CustomShape 4"/>
          <p:cNvSpPr/>
          <p:nvPr/>
        </p:nvSpPr>
        <p:spPr>
          <a:xfrm>
            <a:off x="4572000" y="2590920"/>
            <a:ext cx="4304520" cy="170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 u="sng">
                <a:solidFill>
                  <a:srgbClr val="333399"/>
                </a:solidFill>
                <a:uFillTx/>
                <a:latin typeface="Arial"/>
                <a:ea typeface="Arial"/>
              </a:rPr>
              <a:t>Name</a:t>
            </a:r>
            <a:r>
              <a:rPr b="0" lang="en-US" sz="1800" spc="-1" strike="noStrike" u="sng">
                <a:solidFill>
                  <a:srgbClr val="333399"/>
                </a:solidFill>
                <a:uFillTx/>
                <a:latin typeface="Arial"/>
                <a:ea typeface="Arial"/>
              </a:rPr>
              <a:t>	</a:t>
            </a:r>
            <a:r>
              <a:rPr b="0" lang="en-US" sz="1800" spc="-1" strike="noStrike" u="sng">
                <a:solidFill>
                  <a:srgbClr val="333399"/>
                </a:solidFill>
                <a:uFillTx/>
                <a:latin typeface="Arial"/>
                <a:ea typeface="Arial"/>
              </a:rPr>
              <a:t>  Scope</a:t>
            </a:r>
            <a:r>
              <a:rPr b="0" lang="en-US" sz="1800" spc="-1" strike="noStrike" u="sng">
                <a:solidFill>
                  <a:srgbClr val="333399"/>
                </a:solidFill>
                <a:uFillTx/>
                <a:latin typeface="Arial"/>
                <a:ea typeface="Arial"/>
              </a:rPr>
              <a:t>	</a:t>
            </a:r>
            <a:r>
              <a:rPr b="0" lang="en-US" sz="1800" spc="-1" strike="noStrike" u="sng">
                <a:solidFill>
                  <a:srgbClr val="333399"/>
                </a:solidFill>
                <a:uFillTx/>
                <a:latin typeface="Arial"/>
                <a:ea typeface="Arial"/>
              </a:rPr>
              <a:t>Value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sqrt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file   </a:t>
            </a:r>
            <a:r>
              <a:rPr b="0" lang="en-US" sz="1800" spc="-1" strike="noStrike">
                <a:solidFill>
                  <a:srgbClr val="000000"/>
                </a:solidFill>
                <a:latin typeface="MathJax_Math"/>
                <a:ea typeface="MathJax_Math"/>
              </a:rPr>
              <a:t>λ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(x): (math.sqrt)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file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25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y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file   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f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 file   </a:t>
            </a:r>
            <a:r>
              <a:rPr b="0" lang="en-US" sz="1800" spc="-1" strike="noStrike">
                <a:solidFill>
                  <a:srgbClr val="000000"/>
                </a:solidFill>
                <a:latin typeface="MathJax_Math"/>
                <a:ea typeface="MathJax_Math"/>
              </a:rPr>
              <a:t>λ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(x): 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6" name="CustomShape 5"/>
          <p:cNvSpPr/>
          <p:nvPr/>
        </p:nvSpPr>
        <p:spPr>
          <a:xfrm>
            <a:off x="457200" y="4655520"/>
            <a:ext cx="3885480" cy="12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226800" indent="-22608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def 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Courier New"/>
              </a:rPr>
              <a:t>f(arg)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:</a:t>
            </a:r>
            <a:endParaRPr b="0" lang="en-US" sz="2000" spc="-1" strike="noStrike">
              <a:latin typeface="Arial"/>
            </a:endParaRPr>
          </a:p>
          <a:p>
            <a:pPr marL="226800" indent="-22608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sum = x + y</a:t>
            </a:r>
            <a:endParaRPr b="0" lang="en-US" sz="2000" spc="-1" strike="noStrike">
              <a:latin typeface="Arial"/>
            </a:endParaRPr>
          </a:p>
          <a:p>
            <a:pPr marL="226800" indent="-22608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print("x=", x)</a:t>
            </a:r>
            <a:endParaRPr b="0" lang="en-US" sz="2000" spc="-1" strike="noStrike">
              <a:latin typeface="Arial"/>
            </a:endParaRPr>
          </a:p>
          <a:p>
            <a:pPr marL="226800" indent="-22608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print("y=", y)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7" name="CustomShape 6"/>
          <p:cNvSpPr/>
          <p:nvPr/>
        </p:nvSpPr>
        <p:spPr>
          <a:xfrm>
            <a:off x="4583520" y="2205000"/>
            <a:ext cx="1982880" cy="36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100000"/>
              </a:lnSpc>
              <a:spcBef>
                <a:spcPts val="1123"/>
              </a:spcBef>
            </a:pPr>
            <a:r>
              <a:rPr b="0" lang="en-US" sz="1800" spc="-1" strike="noStrike">
                <a:solidFill>
                  <a:srgbClr val="333399"/>
                </a:solidFill>
                <a:latin typeface="Arial"/>
                <a:ea typeface="Arial"/>
              </a:rPr>
              <a:t>Global Frame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CustomShape 7"/>
          <p:cNvSpPr/>
          <p:nvPr/>
        </p:nvSpPr>
        <p:spPr>
          <a:xfrm>
            <a:off x="4572000" y="4974480"/>
            <a:ext cx="4304520" cy="103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 u="sng">
                <a:solidFill>
                  <a:srgbClr val="333399"/>
                </a:solidFill>
                <a:uFillTx/>
                <a:latin typeface="Arial"/>
                <a:ea typeface="Arial"/>
              </a:rPr>
              <a:t>Name</a:t>
            </a:r>
            <a:r>
              <a:rPr b="0" lang="en-US" sz="1800" spc="-1" strike="noStrike" u="sng">
                <a:solidFill>
                  <a:srgbClr val="333399"/>
                </a:solidFill>
                <a:uFillTx/>
                <a:latin typeface="Arial"/>
                <a:ea typeface="Arial"/>
              </a:rPr>
              <a:t>	</a:t>
            </a:r>
            <a:r>
              <a:rPr b="0" lang="en-US" sz="1800" spc="-1" strike="noStrike" u="sng">
                <a:solidFill>
                  <a:srgbClr val="333399"/>
                </a:solidFill>
                <a:uFillTx/>
                <a:latin typeface="Arial"/>
                <a:ea typeface="Arial"/>
              </a:rPr>
              <a:t>Scope</a:t>
            </a:r>
            <a:r>
              <a:rPr b="0" lang="en-US" sz="1800" spc="-1" strike="noStrike" u="sng">
                <a:solidFill>
                  <a:srgbClr val="333399"/>
                </a:solidFill>
                <a:uFillTx/>
                <a:latin typeface="Arial"/>
                <a:ea typeface="Arial"/>
              </a:rPr>
              <a:t>	</a:t>
            </a:r>
            <a:r>
              <a:rPr b="0" lang="en-US" sz="1800" spc="-1" strike="noStrike" u="sng">
                <a:solidFill>
                  <a:srgbClr val="333399"/>
                </a:solidFill>
                <a:uFillTx/>
                <a:latin typeface="Arial"/>
                <a:ea typeface="Arial"/>
              </a:rPr>
              <a:t>	</a:t>
            </a:r>
            <a:r>
              <a:rPr b="0" lang="en-US" sz="1800" spc="-1" strike="noStrike" u="sng">
                <a:solidFill>
                  <a:srgbClr val="333399"/>
                </a:solidFill>
                <a:uFillTx/>
                <a:latin typeface="Arial"/>
                <a:ea typeface="Arial"/>
              </a:rPr>
              <a:t>Value</a:t>
            </a:r>
            <a:r>
              <a:rPr b="0" lang="en-US" sz="1800" spc="-1" strike="noStrike" u="sng">
                <a:solidFill>
                  <a:srgbClr val="333399"/>
                </a:solidFill>
                <a:uFillTx/>
                <a:latin typeface="Arial"/>
                <a:ea typeface="Arial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arg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f       25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sum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f       30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39" name="CustomShape 8"/>
          <p:cNvSpPr/>
          <p:nvPr/>
        </p:nvSpPr>
        <p:spPr>
          <a:xfrm>
            <a:off x="4583160" y="4618440"/>
            <a:ext cx="2000160" cy="36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100000"/>
              </a:lnSpc>
              <a:spcBef>
                <a:spcPts val="1123"/>
              </a:spcBef>
            </a:pPr>
            <a:r>
              <a:rPr b="1" lang="en-US" sz="1800" spc="-1" strike="noStrike">
                <a:solidFill>
                  <a:srgbClr val="800080"/>
                </a:solidFill>
                <a:latin typeface="Arial"/>
                <a:ea typeface="Arial"/>
              </a:rPr>
              <a:t>f  Frame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611280" y="259920"/>
            <a:ext cx="7920720" cy="8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Local Variables have Local Scope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495360" y="1371240"/>
            <a:ext cx="8152560" cy="12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variable defined inside a function is visible only inside that function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48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457200" y="2030400"/>
            <a:ext cx="3580560" cy="163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226800" indent="-22608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x = 25</a:t>
            </a:r>
            <a:endParaRPr b="0" lang="en-US" sz="2000" spc="-1" strike="noStrike">
              <a:latin typeface="Arial"/>
            </a:endParaRPr>
          </a:p>
          <a:p>
            <a:pPr marL="226800" indent="-22608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y = 5</a:t>
            </a:r>
            <a:endParaRPr b="0" lang="en-US" sz="2000" spc="-1" strike="noStrike">
              <a:latin typeface="Arial"/>
            </a:endParaRPr>
          </a:p>
          <a:p>
            <a:pPr marL="226800" indent="-226080"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g()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4572000" y="2230920"/>
            <a:ext cx="4304520" cy="170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 u="sng">
                <a:solidFill>
                  <a:srgbClr val="333399"/>
                </a:solidFill>
                <a:uFillTx/>
                <a:latin typeface="Arial"/>
                <a:ea typeface="Arial"/>
              </a:rPr>
              <a:t>Name</a:t>
            </a:r>
            <a:r>
              <a:rPr b="0" lang="en-US" sz="1800" spc="-1" strike="noStrike" u="sng">
                <a:solidFill>
                  <a:srgbClr val="333399"/>
                </a:solidFill>
                <a:uFillTx/>
                <a:latin typeface="Arial"/>
                <a:ea typeface="Arial"/>
              </a:rPr>
              <a:t>	</a:t>
            </a:r>
            <a:r>
              <a:rPr b="0" lang="en-US" sz="1800" spc="-1" strike="noStrike" u="sng">
                <a:solidFill>
                  <a:srgbClr val="333399"/>
                </a:solidFill>
                <a:uFillTx/>
                <a:latin typeface="Arial"/>
                <a:ea typeface="Arial"/>
              </a:rPr>
              <a:t>  Scope</a:t>
            </a:r>
            <a:r>
              <a:rPr b="0" lang="en-US" sz="1800" spc="-1" strike="noStrike" u="sng">
                <a:solidFill>
                  <a:srgbClr val="333399"/>
                </a:solidFill>
                <a:uFillTx/>
                <a:latin typeface="Arial"/>
                <a:ea typeface="Arial"/>
              </a:rPr>
              <a:t>	</a:t>
            </a:r>
            <a:r>
              <a:rPr b="0" lang="en-US" sz="1800" spc="-1" strike="noStrike" u="sng">
                <a:solidFill>
                  <a:srgbClr val="333399"/>
                </a:solidFill>
                <a:uFillTx/>
                <a:latin typeface="Arial"/>
                <a:ea typeface="Arial"/>
              </a:rPr>
              <a:t>Value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file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25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y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file   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f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file   </a:t>
            </a:r>
            <a:r>
              <a:rPr b="0" lang="en-US" sz="1800" spc="-1" strike="noStrike">
                <a:solidFill>
                  <a:srgbClr val="000000"/>
                </a:solidFill>
                <a:latin typeface="MathJax_Math"/>
                <a:ea typeface="MathJax_Math"/>
              </a:rPr>
              <a:t>λ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(x): 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g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file   </a:t>
            </a:r>
            <a:r>
              <a:rPr b="0" lang="en-US" sz="1800" spc="-1" strike="noStrike">
                <a:solidFill>
                  <a:srgbClr val="000000"/>
                </a:solidFill>
                <a:latin typeface="MathJax_Math"/>
                <a:ea typeface="MathJax_Math"/>
              </a:rPr>
              <a:t>λ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(): 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CustomShape 5"/>
          <p:cNvSpPr/>
          <p:nvPr/>
        </p:nvSpPr>
        <p:spPr>
          <a:xfrm>
            <a:off x="457200" y="5267520"/>
            <a:ext cx="3885480" cy="12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226800" indent="-22608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def 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Courier New"/>
              </a:rPr>
              <a:t>f(y)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:</a:t>
            </a:r>
            <a:endParaRPr b="0" lang="en-US" sz="2000" spc="-1" strike="noStrike">
              <a:latin typeface="Arial"/>
            </a:endParaRPr>
          </a:p>
          <a:p>
            <a:pPr marL="226800" indent="-22608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sum = x + y</a:t>
            </a:r>
            <a:endParaRPr b="0" lang="en-US" sz="2000" spc="-1" strike="noStrike">
              <a:latin typeface="Arial"/>
            </a:endParaRPr>
          </a:p>
          <a:p>
            <a:pPr marL="226800" indent="-22608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print("x=", x)</a:t>
            </a:r>
            <a:endParaRPr b="0" lang="en-US" sz="2000" spc="-1" strike="noStrike">
              <a:latin typeface="Arial"/>
            </a:endParaRPr>
          </a:p>
          <a:p>
            <a:pPr marL="226800" indent="-22608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print("y=", y)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5" name="CustomShape 6"/>
          <p:cNvSpPr/>
          <p:nvPr/>
        </p:nvSpPr>
        <p:spPr>
          <a:xfrm>
            <a:off x="4583520" y="1845000"/>
            <a:ext cx="1982880" cy="36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100000"/>
              </a:lnSpc>
              <a:spcBef>
                <a:spcPts val="1123"/>
              </a:spcBef>
            </a:pPr>
            <a:r>
              <a:rPr b="0" lang="en-US" sz="1800" spc="-1" strike="noStrike">
                <a:solidFill>
                  <a:srgbClr val="333399"/>
                </a:solidFill>
                <a:latin typeface="Arial"/>
                <a:ea typeface="Arial"/>
              </a:rPr>
              <a:t>Global Frame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CustomShape 7"/>
          <p:cNvSpPr/>
          <p:nvPr/>
        </p:nvSpPr>
        <p:spPr>
          <a:xfrm>
            <a:off x="4572000" y="5586480"/>
            <a:ext cx="4304520" cy="103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 u="sng">
                <a:solidFill>
                  <a:srgbClr val="333399"/>
                </a:solidFill>
                <a:uFillTx/>
                <a:latin typeface="Arial"/>
                <a:ea typeface="Arial"/>
              </a:rPr>
              <a:t>Name</a:t>
            </a:r>
            <a:r>
              <a:rPr b="0" lang="en-US" sz="1800" spc="-1" strike="noStrike" u="sng">
                <a:solidFill>
                  <a:srgbClr val="333399"/>
                </a:solidFill>
                <a:uFillTx/>
                <a:latin typeface="Arial"/>
                <a:ea typeface="Arial"/>
              </a:rPr>
              <a:t>	</a:t>
            </a:r>
            <a:r>
              <a:rPr b="0" lang="en-US" sz="1800" spc="-1" strike="noStrike" u="sng">
                <a:solidFill>
                  <a:srgbClr val="333399"/>
                </a:solidFill>
                <a:uFillTx/>
                <a:latin typeface="Arial"/>
                <a:ea typeface="Arial"/>
              </a:rPr>
              <a:t>Scope</a:t>
            </a:r>
            <a:r>
              <a:rPr b="0" lang="en-US" sz="1800" spc="-1" strike="noStrike" u="sng">
                <a:solidFill>
                  <a:srgbClr val="333399"/>
                </a:solidFill>
                <a:uFillTx/>
                <a:latin typeface="Arial"/>
                <a:ea typeface="Arial"/>
              </a:rPr>
              <a:t>	</a:t>
            </a:r>
            <a:r>
              <a:rPr b="0" lang="en-US" sz="1800" spc="-1" strike="noStrike" u="sng">
                <a:solidFill>
                  <a:srgbClr val="333399"/>
                </a:solidFill>
                <a:uFillTx/>
                <a:latin typeface="Arial"/>
                <a:ea typeface="Arial"/>
              </a:rPr>
              <a:t>	</a:t>
            </a:r>
            <a:r>
              <a:rPr b="0" lang="en-US" sz="1800" spc="-1" strike="noStrike" u="sng">
                <a:solidFill>
                  <a:srgbClr val="333399"/>
                </a:solidFill>
                <a:uFillTx/>
                <a:latin typeface="Arial"/>
                <a:ea typeface="Arial"/>
              </a:rPr>
              <a:t>Value</a:t>
            </a:r>
            <a:r>
              <a:rPr b="0" lang="en-US" sz="1800" spc="-1" strike="noStrike" u="sng">
                <a:solidFill>
                  <a:srgbClr val="333399"/>
                </a:solidFill>
                <a:uFillTx/>
                <a:latin typeface="Arial"/>
                <a:ea typeface="Arial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y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f       </a:t>
            </a:r>
            <a:r>
              <a:rPr b="1" lang="en-US" sz="1800" spc="-1" strike="noStrike">
                <a:solidFill>
                  <a:srgbClr val="ff0000"/>
                </a:solidFill>
                <a:latin typeface="Courier New"/>
                <a:ea typeface="Courier New"/>
              </a:rPr>
              <a:t>what?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sum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f       </a:t>
            </a:r>
            <a:r>
              <a:rPr b="1" lang="en-US" sz="1800" spc="-1" strike="noStrike">
                <a:solidFill>
                  <a:srgbClr val="ff0000"/>
                </a:solidFill>
                <a:latin typeface="Courier New"/>
                <a:ea typeface="Courier New"/>
              </a:rPr>
              <a:t>what?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47" name="CustomShape 8"/>
          <p:cNvSpPr/>
          <p:nvPr/>
        </p:nvSpPr>
        <p:spPr>
          <a:xfrm>
            <a:off x="4583160" y="5194440"/>
            <a:ext cx="2000160" cy="36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100000"/>
              </a:lnSpc>
              <a:spcBef>
                <a:spcPts val="1123"/>
              </a:spcBef>
            </a:pPr>
            <a:r>
              <a:rPr b="1" lang="en-US" sz="1800" spc="-1" strike="noStrike">
                <a:solidFill>
                  <a:srgbClr val="333399"/>
                </a:solidFill>
                <a:latin typeface="Arial"/>
                <a:ea typeface="Arial"/>
              </a:rPr>
              <a:t>f Frame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CustomShape 9"/>
          <p:cNvSpPr/>
          <p:nvPr/>
        </p:nvSpPr>
        <p:spPr>
          <a:xfrm>
            <a:off x="4572360" y="4398840"/>
            <a:ext cx="4304520" cy="67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 u="sng">
                <a:solidFill>
                  <a:srgbClr val="333399"/>
                </a:solidFill>
                <a:uFillTx/>
                <a:latin typeface="Arial"/>
                <a:ea typeface="Arial"/>
              </a:rPr>
              <a:t>Name</a:t>
            </a:r>
            <a:r>
              <a:rPr b="0" lang="en-US" sz="1800" spc="-1" strike="noStrike" u="sng">
                <a:solidFill>
                  <a:srgbClr val="333399"/>
                </a:solidFill>
                <a:uFillTx/>
                <a:latin typeface="Arial"/>
                <a:ea typeface="Arial"/>
              </a:rPr>
              <a:t>	</a:t>
            </a:r>
            <a:r>
              <a:rPr b="0" lang="en-US" sz="1800" spc="-1" strike="noStrike" u="sng">
                <a:solidFill>
                  <a:srgbClr val="333399"/>
                </a:solidFill>
                <a:uFillTx/>
                <a:latin typeface="Arial"/>
                <a:ea typeface="Arial"/>
              </a:rPr>
              <a:t>Scope</a:t>
            </a:r>
            <a:r>
              <a:rPr b="0" lang="en-US" sz="1800" spc="-1" strike="noStrike" u="sng">
                <a:solidFill>
                  <a:srgbClr val="333399"/>
                </a:solidFill>
                <a:uFillTx/>
                <a:latin typeface="Arial"/>
                <a:ea typeface="Arial"/>
              </a:rPr>
              <a:t>	</a:t>
            </a:r>
            <a:r>
              <a:rPr b="0" lang="en-US" sz="1800" spc="-1" strike="noStrike" u="sng">
                <a:solidFill>
                  <a:srgbClr val="333399"/>
                </a:solidFill>
                <a:uFillTx/>
                <a:latin typeface="Arial"/>
                <a:ea typeface="Arial"/>
              </a:rPr>
              <a:t>	</a:t>
            </a:r>
            <a:r>
              <a:rPr b="0" lang="en-US" sz="1800" spc="-1" strike="noStrike" u="sng">
                <a:solidFill>
                  <a:srgbClr val="333399"/>
                </a:solidFill>
                <a:uFillTx/>
                <a:latin typeface="Arial"/>
                <a:ea typeface="Arial"/>
              </a:rPr>
              <a:t>Value</a:t>
            </a:r>
            <a:r>
              <a:rPr b="0" lang="en-US" sz="1800" spc="-1" strike="noStrike" u="sng">
                <a:solidFill>
                  <a:srgbClr val="333399"/>
                </a:solidFill>
                <a:uFillTx/>
                <a:latin typeface="Arial"/>
                <a:ea typeface="Arial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ff0000"/>
                </a:solidFill>
                <a:latin typeface="Courier New"/>
                <a:ea typeface="Courier New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g       10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49" name="CustomShape 10"/>
          <p:cNvSpPr/>
          <p:nvPr/>
        </p:nvSpPr>
        <p:spPr>
          <a:xfrm>
            <a:off x="4583520" y="4006800"/>
            <a:ext cx="2000160" cy="36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100000"/>
              </a:lnSpc>
              <a:spcBef>
                <a:spcPts val="1123"/>
              </a:spcBef>
            </a:pPr>
            <a:r>
              <a:rPr b="1" lang="en-US" sz="1800" spc="-1" strike="noStrike">
                <a:solidFill>
                  <a:srgbClr val="333399"/>
                </a:solidFill>
                <a:latin typeface="Arial"/>
                <a:ea typeface="Arial"/>
              </a:rPr>
              <a:t>g Frame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0" name="CustomShape 11"/>
          <p:cNvSpPr/>
          <p:nvPr/>
        </p:nvSpPr>
        <p:spPr>
          <a:xfrm>
            <a:off x="457200" y="3647520"/>
            <a:ext cx="3885480" cy="12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226800" indent="-22608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def 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g()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:</a:t>
            </a:r>
            <a:endParaRPr b="0" lang="en-US" sz="2000" spc="-1" strike="noStrike">
              <a:latin typeface="Arial"/>
            </a:endParaRPr>
          </a:p>
          <a:p>
            <a:pPr marL="226800" indent="-22608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x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= 10</a:t>
            </a:r>
            <a:endParaRPr b="0" lang="en-US" sz="2000" spc="-1" strike="noStrike">
              <a:latin typeface="Arial"/>
            </a:endParaRPr>
          </a:p>
          <a:p>
            <a:pPr marL="226800" indent="-22608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Courier New"/>
              </a:rPr>
              <a:t>f(y-1)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611280" y="259920"/>
            <a:ext cx="7903440" cy="8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Functional Programming by Example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674640" y="1400040"/>
            <a:ext cx="7903440" cy="50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611280" y="259920"/>
            <a:ext cx="7903440" cy="8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Example Problem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74640" y="1400040"/>
            <a:ext cx="7903440" cy="50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3"/>
          <p:cNvSpPr/>
          <p:nvPr/>
        </p:nvSpPr>
        <p:spPr>
          <a:xfrm>
            <a:off x="548640" y="1344240"/>
            <a:ext cx="8229240" cy="254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Define a function to compute and return each of these: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sum of first n positive integers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sum of squares of first n positive integers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sum of cubes of first n positive integers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sum of inverse (1/k) of first n positive integers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2022-01-28T14:00:46Z</dcterms:created>
  <dc:creator/>
  <dc:description/>
  <dc:language>en-US</dc:language>
  <cp:lastModifiedBy/>
  <dcterms:modified xsi:type="dcterms:W3CDTF">2022-01-30T14:44:54Z</dcterms:modified>
  <cp:revision>16</cp:revision>
  <dc:subject/>
  <dc:title>Functional Programming in Python</dc:title>
</cp:coreProperties>
</file>