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4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PlaceHolder 11"/>
          <p:cNvSpPr>
            <a:spLocks noGrp="1"/>
          </p:cNvSpPr>
          <p:nvPr>
            <p:ph type="sldImg"/>
          </p:nvPr>
        </p:nvSpPr>
        <p:spPr>
          <a:xfrm>
            <a:off x="-11798640" y="-11797200"/>
            <a:ext cx="11783880" cy="124779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4" name="PlaceHolder 1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560" cy="4098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4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6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6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6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6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7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7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7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7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7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4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4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5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5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5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5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5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6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4280" y="1400040"/>
            <a:ext cx="79059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74280" y="3723480"/>
            <a:ext cx="79059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4280" y="140004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725360" y="140004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74280" y="372348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725360" y="372348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74280" y="1400040"/>
            <a:ext cx="25455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47640" y="1400040"/>
            <a:ext cx="25455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0640" y="1400040"/>
            <a:ext cx="25455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74280" y="3723480"/>
            <a:ext cx="25455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347640" y="3723480"/>
            <a:ext cx="25455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0640" y="3723480"/>
            <a:ext cx="25455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74280" y="1400040"/>
            <a:ext cx="7905960" cy="444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4280" y="1400040"/>
            <a:ext cx="7905960" cy="4448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74280" y="1400040"/>
            <a:ext cx="3857760" cy="4448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25360" y="1400040"/>
            <a:ext cx="3857760" cy="4448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05600" cy="393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4280" y="140004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25360" y="1400040"/>
            <a:ext cx="3857760" cy="4448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74280" y="372348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74280" y="1400040"/>
            <a:ext cx="7905960" cy="444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74280" y="1400040"/>
            <a:ext cx="3857760" cy="4448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25360" y="140004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725360" y="372348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4280" y="140004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725360" y="140004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4280" y="3723480"/>
            <a:ext cx="79059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4280" y="1400040"/>
            <a:ext cx="79059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74280" y="3723480"/>
            <a:ext cx="79059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4280" y="140004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725360" y="140004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74280" y="372348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725360" y="372348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4280" y="1400040"/>
            <a:ext cx="25455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347640" y="1400040"/>
            <a:ext cx="25455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20640" y="1400040"/>
            <a:ext cx="25455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74280" y="3723480"/>
            <a:ext cx="25455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347640" y="3723480"/>
            <a:ext cx="25455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20640" y="3723480"/>
            <a:ext cx="25455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74280" y="1400040"/>
            <a:ext cx="7905960" cy="4448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4280" y="1400040"/>
            <a:ext cx="3857760" cy="4448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725360" y="1400040"/>
            <a:ext cx="3857760" cy="4448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05600" cy="393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74280" y="140004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25360" y="1400040"/>
            <a:ext cx="3857760" cy="4448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74280" y="372348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4280" y="1400040"/>
            <a:ext cx="3857760" cy="4448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25360" y="140004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25360" y="372348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74280" y="140004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25360" y="1400040"/>
            <a:ext cx="38577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74280" y="3723480"/>
            <a:ext cx="7905960" cy="212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5600" cy="849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k to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edit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the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title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text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form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74280" y="1400040"/>
            <a:ext cx="7905960" cy="4448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10920" y="6165720"/>
            <a:ext cx="1888920" cy="4413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latin typeface="Times New Roman"/>
              </a:rPr>
              <a:t>&lt;date/time&gt;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347640" y="6165720"/>
            <a:ext cx="2879640" cy="4413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latin typeface="Times New Roman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804000" y="6165720"/>
            <a:ext cx="1889280" cy="4413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fld id="{470D3C35-4B9F-489C-9E29-36E7A16E54E7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458640" y="1143000"/>
            <a:ext cx="8226720" cy="3168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0000c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0" y="2438280"/>
            <a:ext cx="8993160" cy="1036800"/>
            <a:chOff x="0" y="2438280"/>
            <a:chExt cx="8993160" cy="1036800"/>
          </a:xfrm>
        </p:grpSpPr>
        <p:grpSp>
          <p:nvGrpSpPr>
            <p:cNvPr id="43" name="Group 2"/>
            <p:cNvGrpSpPr/>
            <p:nvPr/>
          </p:nvGrpSpPr>
          <p:grpSpPr>
            <a:xfrm>
              <a:off x="290520" y="2546280"/>
              <a:ext cx="695160" cy="459000"/>
              <a:chOff x="290520" y="2546280"/>
              <a:chExt cx="695160" cy="459000"/>
            </a:xfrm>
          </p:grpSpPr>
          <p:sp>
            <p:nvSpPr>
              <p:cNvPr id="44" name="CustomShape 3"/>
              <p:cNvSpPr/>
              <p:nvPr/>
            </p:nvSpPr>
            <p:spPr>
              <a:xfrm>
                <a:off x="290520" y="2546280"/>
                <a:ext cx="422280" cy="45900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" name="CustomShape 4"/>
              <p:cNvSpPr/>
              <p:nvPr/>
            </p:nvSpPr>
            <p:spPr>
              <a:xfrm>
                <a:off x="673200" y="2546280"/>
                <a:ext cx="312480" cy="4590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" name="Group 5"/>
            <p:cNvGrpSpPr/>
            <p:nvPr/>
          </p:nvGrpSpPr>
          <p:grpSpPr>
            <a:xfrm>
              <a:off x="414360" y="2968560"/>
              <a:ext cx="721800" cy="459000"/>
              <a:chOff x="414360" y="2968560"/>
              <a:chExt cx="721800" cy="459000"/>
            </a:xfrm>
          </p:grpSpPr>
          <p:sp>
            <p:nvSpPr>
              <p:cNvPr id="47" name="CustomShape 6"/>
              <p:cNvSpPr/>
              <p:nvPr/>
            </p:nvSpPr>
            <p:spPr>
              <a:xfrm>
                <a:off x="414360" y="2968560"/>
                <a:ext cx="421560" cy="45900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" name="CustomShape 7"/>
              <p:cNvSpPr/>
              <p:nvPr/>
            </p:nvSpPr>
            <p:spPr>
              <a:xfrm>
                <a:off x="783360" y="2968560"/>
                <a:ext cx="352800" cy="4590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" name="CustomShape 8"/>
            <p:cNvSpPr/>
            <p:nvPr/>
          </p:nvSpPr>
          <p:spPr>
            <a:xfrm>
              <a:off x="0" y="2895480"/>
              <a:ext cx="544680" cy="40644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9"/>
            <p:cNvSpPr/>
            <p:nvPr/>
          </p:nvSpPr>
          <p:spPr>
            <a:xfrm>
              <a:off x="635040" y="2438280"/>
              <a:ext cx="15840" cy="10368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10"/>
            <p:cNvSpPr/>
            <p:nvPr/>
          </p:nvSpPr>
          <p:spPr>
            <a:xfrm flipV="1">
              <a:off x="316080" y="3260520"/>
              <a:ext cx="8677080" cy="396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" name="PlaceHolder 11"/>
          <p:cNvSpPr>
            <a:spLocks noGrp="1"/>
          </p:cNvSpPr>
          <p:nvPr>
            <p:ph type="title"/>
          </p:nvPr>
        </p:nvSpPr>
        <p:spPr>
          <a:xfrm>
            <a:off x="990720" y="1676160"/>
            <a:ext cx="7756560" cy="1446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3" name="PlaceHolder 12"/>
          <p:cNvSpPr>
            <a:spLocks noGrp="1"/>
          </p:cNvSpPr>
          <p:nvPr>
            <p:ph type="dt"/>
          </p:nvPr>
        </p:nvSpPr>
        <p:spPr>
          <a:xfrm>
            <a:off x="990360" y="6248520"/>
            <a:ext cx="1888920" cy="4413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13"/>
          <p:cNvSpPr>
            <a:spLocks noGrp="1"/>
          </p:cNvSpPr>
          <p:nvPr>
            <p:ph type="ftr"/>
          </p:nvPr>
        </p:nvSpPr>
        <p:spPr>
          <a:xfrm>
            <a:off x="3428640" y="6248520"/>
            <a:ext cx="2879640" cy="4413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5" name="PlaceHolder 14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889280" cy="4413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fld id="{767C9CFF-CB88-4CD6-A642-210402877C79}" type="slidenum"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6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598"/>
              </a:spcBef>
              <a:tabLst>
                <a:tab algn="l" pos="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90720" y="1676160"/>
            <a:ext cx="777240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Object References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algn="ctr">
              <a:spcBef>
                <a:spcPts val="499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James Brucker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10920" y="259920"/>
            <a:ext cx="835020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Use id(x) to show the object location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365040" y="2362320"/>
            <a:ext cx="7954920" cy="394632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def 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copy_st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ring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(s: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str,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count: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int) -&gt;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str: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    </a:t>
            </a: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"""copy </a:t>
            </a: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a </a:t>
            </a: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string </a:t>
            </a: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count </a:t>
            </a: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times, </a:t>
            </a: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return </a:t>
            </a: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the </a:t>
            </a: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result"</a:t>
            </a: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""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result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= ""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while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count &gt;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0: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result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+= 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print(</a:t>
            </a:r>
            <a:r>
              <a:rPr b="1" lang="en-US" sz="1800" spc="-1" strike="noStrike">
                <a:solidFill>
                  <a:srgbClr val="800080"/>
                </a:solidFill>
                <a:latin typeface="Lucida Console"/>
                <a:ea typeface="Arial"/>
              </a:rPr>
              <a:t>"</a:t>
            </a:r>
            <a:r>
              <a:rPr b="1" lang="en-US" sz="1800" spc="-1" strike="noStrike">
                <a:solidFill>
                  <a:srgbClr val="800080"/>
                </a:solidFill>
                <a:latin typeface="Lucida Console"/>
                <a:ea typeface="Arial"/>
              </a:rPr>
              <a:t>result </a:t>
            </a:r>
            <a:r>
              <a:rPr b="1" lang="en-US" sz="1800" spc="-1" strike="noStrike">
                <a:solidFill>
                  <a:srgbClr val="800080"/>
                </a:solidFill>
                <a:latin typeface="Lucida Console"/>
                <a:ea typeface="Arial"/>
              </a:rPr>
              <a:t>address </a:t>
            </a:r>
            <a:r>
              <a:rPr b="1" lang="en-US" sz="1800" spc="-1" strike="noStrike">
                <a:solidFill>
                  <a:srgbClr val="800080"/>
                </a:solidFill>
                <a:latin typeface="Lucida Console"/>
                <a:ea typeface="Arial"/>
              </a:rPr>
              <a:t>is "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, </a:t>
            </a:r>
            <a:r>
              <a:rPr b="1" lang="en-US" sz="1800" spc="-1" strike="noStrike">
                <a:solidFill>
                  <a:srgbClr val="ce181e"/>
                </a:solidFill>
                <a:latin typeface="Lucida Console"/>
                <a:ea typeface="Arial"/>
              </a:rPr>
              <a:t>id(resu</a:t>
            </a:r>
            <a:r>
              <a:rPr b="1" lang="en-US" sz="1800" spc="-1" strike="noStrike">
                <a:solidFill>
                  <a:srgbClr val="ce181e"/>
                </a:solidFill>
                <a:latin typeface="Lucida Console"/>
                <a:ea typeface="Arial"/>
              </a:rPr>
              <a:t>lt)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count -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= 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return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result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 = 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copy_st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ring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(</a:t>
            </a:r>
            <a:r>
              <a:rPr b="1" lang="en-US" sz="1800" spc="-1" strike="noStrike">
                <a:solidFill>
                  <a:srgbClr val="660066"/>
                </a:solidFill>
                <a:latin typeface="Lucida Console"/>
                <a:ea typeface="Arial"/>
              </a:rPr>
              <a:t>"h</a:t>
            </a:r>
            <a:r>
              <a:rPr b="1" lang="en-US" sz="1800" spc="-1" strike="noStrike">
                <a:solidFill>
                  <a:srgbClr val="660066"/>
                </a:solidFill>
                <a:latin typeface="Lucida Console"/>
                <a:ea typeface="Arial"/>
              </a:rPr>
              <a:t>ello "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10)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print(s)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65040" y="1263600"/>
            <a:ext cx="8321760" cy="96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id(x)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returns the virtual address of the object x refers to.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1188720" y="4023360"/>
            <a:ext cx="5943600" cy="457200"/>
          </a:xfrm>
          <a:prstGeom prst="rect">
            <a:avLst/>
          </a:prstGeom>
          <a:noFill/>
          <a:ln>
            <a:solidFill>
              <a:srgbClr val="ff0000"/>
            </a:solidFill>
            <a:custDash>
              <a:ds d="197000" sp="197000"/>
            </a:custDash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10920" y="259920"/>
            <a:ext cx="835020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Example output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65040" y="2182680"/>
            <a:ext cx="8321760" cy="394668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&gt;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y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y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_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y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9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4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7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6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7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0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6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6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4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9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4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7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6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6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7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9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9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4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7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6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7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0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4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9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1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9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4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7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6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2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5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2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9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4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1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9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4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7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6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2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5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2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9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4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9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4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7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6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6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0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9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4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7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6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6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5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6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9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4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1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9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4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7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6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2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5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2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0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1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5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1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9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4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7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6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2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5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2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0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1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5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9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4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7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6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5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6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9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8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4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o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65040" y="1263600"/>
            <a:ext cx="8321760" cy="96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Do you notice anything strange about the </a:t>
            </a:r>
            <a:r>
              <a:rPr b="0" lang="en-US" sz="2400" spc="-1" strike="noStrike">
                <a:solidFill>
                  <a:srgbClr val="800080"/>
                </a:solidFill>
                <a:latin typeface="Arial"/>
                <a:ea typeface="Arial"/>
              </a:rPr>
              <a:t>addresses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10920" y="259920"/>
            <a:ext cx="835020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Strings and numbers are special cases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65040" y="1263600"/>
            <a:ext cx="8321760" cy="220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String and numbers are used so much that Python has special handling to </a:t>
            </a:r>
            <a:r>
              <a:rPr b="0" lang="en-US" sz="2400" spc="-1" strike="noStrike">
                <a:solidFill>
                  <a:srgbClr val="dd4814"/>
                </a:solidFill>
                <a:latin typeface="Arial"/>
                <a:ea typeface="Arial"/>
              </a:rPr>
              <a:t>reduce object creation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better example would be a less-used type such as datetime.date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Another Example:  BankAccount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914400" y="1504800"/>
            <a:ext cx="7086600" cy="76212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a: BankAccount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b: BankAccount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438280" y="3886200"/>
            <a:ext cx="116856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4"/>
          <p:cNvSpPr/>
          <p:nvPr/>
        </p:nvSpPr>
        <p:spPr>
          <a:xfrm>
            <a:off x="1073160" y="3895560"/>
            <a:ext cx="371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Line 5"/>
          <p:cNvSpPr/>
          <p:nvPr/>
        </p:nvSpPr>
        <p:spPr>
          <a:xfrm>
            <a:off x="1604880" y="4110120"/>
            <a:ext cx="75096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6"/>
          <p:cNvSpPr/>
          <p:nvPr/>
        </p:nvSpPr>
        <p:spPr>
          <a:xfrm>
            <a:off x="2459160" y="4383000"/>
            <a:ext cx="116820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7"/>
          <p:cNvSpPr/>
          <p:nvPr/>
        </p:nvSpPr>
        <p:spPr>
          <a:xfrm>
            <a:off x="1093680" y="4392720"/>
            <a:ext cx="371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Line 8"/>
          <p:cNvSpPr/>
          <p:nvPr/>
        </p:nvSpPr>
        <p:spPr>
          <a:xfrm>
            <a:off x="1625760" y="4606920"/>
            <a:ext cx="75060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9"/>
          <p:cNvSpPr/>
          <p:nvPr/>
        </p:nvSpPr>
        <p:spPr>
          <a:xfrm>
            <a:off x="3003480" y="3881520"/>
            <a:ext cx="371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0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CustomShape 10"/>
          <p:cNvSpPr/>
          <p:nvPr/>
        </p:nvSpPr>
        <p:spPr>
          <a:xfrm>
            <a:off x="2514600" y="342900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Memory: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CustomShape 11"/>
          <p:cNvSpPr/>
          <p:nvPr/>
        </p:nvSpPr>
        <p:spPr>
          <a:xfrm>
            <a:off x="3003480" y="4414680"/>
            <a:ext cx="371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0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CustomShape 12"/>
          <p:cNvSpPr/>
          <p:nvPr/>
        </p:nvSpPr>
        <p:spPr>
          <a:xfrm>
            <a:off x="914400" y="2382840"/>
            <a:ext cx="708660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This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declares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a and b as BankAccount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references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but does not create any BankAccount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objects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CustomShape 13"/>
          <p:cNvSpPr/>
          <p:nvPr/>
        </p:nvSpPr>
        <p:spPr>
          <a:xfrm>
            <a:off x="3716280" y="3787920"/>
            <a:ext cx="137160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None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CustomShape 14"/>
          <p:cNvSpPr/>
          <p:nvPr/>
        </p:nvSpPr>
        <p:spPr>
          <a:xfrm>
            <a:off x="3751200" y="4299120"/>
            <a:ext cx="91296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None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CustomShape 15"/>
          <p:cNvSpPr/>
          <p:nvPr/>
        </p:nvSpPr>
        <p:spPr>
          <a:xfrm>
            <a:off x="758880" y="3471840"/>
            <a:ext cx="1251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Symbol: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Create a BankAccount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914400" y="1397160"/>
            <a:ext cx="7680240" cy="76176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a = BankAccount("George Bush", 11111)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a.deposit(20000)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2438280" y="3886200"/>
            <a:ext cx="116856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"/>
          <p:cNvSpPr/>
          <p:nvPr/>
        </p:nvSpPr>
        <p:spPr>
          <a:xfrm>
            <a:off x="1073160" y="3895560"/>
            <a:ext cx="371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Line 5"/>
          <p:cNvSpPr/>
          <p:nvPr/>
        </p:nvSpPr>
        <p:spPr>
          <a:xfrm>
            <a:off x="1604880" y="4110120"/>
            <a:ext cx="75096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6"/>
          <p:cNvSpPr/>
          <p:nvPr/>
        </p:nvSpPr>
        <p:spPr>
          <a:xfrm>
            <a:off x="2459160" y="4383000"/>
            <a:ext cx="116820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7"/>
          <p:cNvSpPr/>
          <p:nvPr/>
        </p:nvSpPr>
        <p:spPr>
          <a:xfrm>
            <a:off x="1093680" y="4392720"/>
            <a:ext cx="371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Line 8"/>
          <p:cNvSpPr/>
          <p:nvPr/>
        </p:nvSpPr>
        <p:spPr>
          <a:xfrm>
            <a:off x="1625760" y="4606920"/>
            <a:ext cx="75060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9"/>
          <p:cNvSpPr/>
          <p:nvPr/>
        </p:nvSpPr>
        <p:spPr>
          <a:xfrm>
            <a:off x="2514600" y="342900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Memory: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CustomShape 10"/>
          <p:cNvSpPr/>
          <p:nvPr/>
        </p:nvSpPr>
        <p:spPr>
          <a:xfrm>
            <a:off x="2651040" y="4378320"/>
            <a:ext cx="788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None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CustomShape 11"/>
          <p:cNvSpPr/>
          <p:nvPr/>
        </p:nvSpPr>
        <p:spPr>
          <a:xfrm>
            <a:off x="4800600" y="3048120"/>
            <a:ext cx="2819520" cy="106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ourier New"/>
                <a:ea typeface="Courier New"/>
              </a:rPr>
              <a:t>:BankAccount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owner: "George Bush"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acctId: 11111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balance: 20000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CustomShape 12"/>
          <p:cNvSpPr/>
          <p:nvPr/>
        </p:nvSpPr>
        <p:spPr>
          <a:xfrm>
            <a:off x="2590920" y="5194440"/>
            <a:ext cx="6095880" cy="109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333399"/>
                </a:solidFill>
                <a:latin typeface="Arial"/>
                <a:ea typeface="Arial"/>
              </a:rPr>
              <a:t>A </a:t>
            </a:r>
            <a:r>
              <a:rPr b="0" lang="en-US" sz="22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conceptual view</a:t>
            </a:r>
            <a:r>
              <a:rPr b="0" lang="en-US" sz="2200" spc="-1" strike="noStrike">
                <a:solidFill>
                  <a:srgbClr val="333399"/>
                </a:solidFill>
                <a:latin typeface="Arial"/>
                <a:ea typeface="Arial"/>
              </a:rPr>
              <a:t> of the object.  </a:t>
            </a:r>
            <a:br/>
            <a:r>
              <a:rPr b="0" lang="en-US" sz="2200" spc="-1" strike="noStrike">
                <a:solidFill>
                  <a:srgbClr val="333399"/>
                </a:solidFill>
                <a:latin typeface="Arial"/>
                <a:ea typeface="Arial"/>
              </a:rPr>
              <a:t>In memory, only the data values &amp; a </a:t>
            </a:r>
            <a:r>
              <a:rPr b="0" i="1" lang="en-US" sz="2200" spc="-1" strike="noStrike">
                <a:solidFill>
                  <a:srgbClr val="333399"/>
                </a:solidFill>
                <a:latin typeface="Arial"/>
                <a:ea typeface="Arial"/>
              </a:rPr>
              <a:t>pointer</a:t>
            </a:r>
            <a:r>
              <a:rPr b="0" lang="en-US" sz="2200" spc="-1" strike="noStrike">
                <a:solidFill>
                  <a:srgbClr val="333399"/>
                </a:solidFill>
                <a:latin typeface="Arial"/>
                <a:ea typeface="Arial"/>
              </a:rPr>
              <a:t> to the BankAccount class are stored.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Line 13"/>
          <p:cNvSpPr/>
          <p:nvPr/>
        </p:nvSpPr>
        <p:spPr>
          <a:xfrm flipV="1">
            <a:off x="5394240" y="4204800"/>
            <a:ext cx="366840" cy="1011240"/>
          </a:xfrm>
          <a:prstGeom prst="line">
            <a:avLst/>
          </a:prstGeom>
          <a:ln cap="sq" w="1260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14"/>
          <p:cNvSpPr/>
          <p:nvPr/>
        </p:nvSpPr>
        <p:spPr>
          <a:xfrm flipV="1">
            <a:off x="3124080" y="3652560"/>
            <a:ext cx="1630440" cy="430200"/>
          </a:xfrm>
          <a:prstGeom prst="line">
            <a:avLst/>
          </a:prstGeom>
          <a:ln cap="sq" w="19080">
            <a:solidFill>
              <a:srgbClr val="000000"/>
            </a:solidFill>
            <a:miter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5"/>
          <p:cNvSpPr/>
          <p:nvPr/>
        </p:nvSpPr>
        <p:spPr>
          <a:xfrm>
            <a:off x="762120" y="347184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Symbol: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Create Another Bank Account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914400" y="1397160"/>
            <a:ext cx="7680240" cy="76176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b = BankAccount("T. Shinawat", 12345)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b.deposit(2000000)               </a:t>
            </a: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# For a trip to Dubai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2438280" y="3886200"/>
            <a:ext cx="116856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4"/>
          <p:cNvSpPr/>
          <p:nvPr/>
        </p:nvSpPr>
        <p:spPr>
          <a:xfrm>
            <a:off x="1073160" y="3895560"/>
            <a:ext cx="371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Line 5"/>
          <p:cNvSpPr/>
          <p:nvPr/>
        </p:nvSpPr>
        <p:spPr>
          <a:xfrm>
            <a:off x="1604880" y="4110120"/>
            <a:ext cx="75096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6"/>
          <p:cNvSpPr/>
          <p:nvPr/>
        </p:nvSpPr>
        <p:spPr>
          <a:xfrm>
            <a:off x="2459160" y="4383000"/>
            <a:ext cx="116820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7"/>
          <p:cNvSpPr/>
          <p:nvPr/>
        </p:nvSpPr>
        <p:spPr>
          <a:xfrm>
            <a:off x="1093680" y="4392720"/>
            <a:ext cx="371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Line 8"/>
          <p:cNvSpPr/>
          <p:nvPr/>
        </p:nvSpPr>
        <p:spPr>
          <a:xfrm>
            <a:off x="1625760" y="4606920"/>
            <a:ext cx="75060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9"/>
          <p:cNvSpPr/>
          <p:nvPr/>
        </p:nvSpPr>
        <p:spPr>
          <a:xfrm>
            <a:off x="2514600" y="342900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Memory: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Line 10"/>
          <p:cNvSpPr/>
          <p:nvPr/>
        </p:nvSpPr>
        <p:spPr>
          <a:xfrm flipV="1">
            <a:off x="3124080" y="3652560"/>
            <a:ext cx="1630440" cy="430200"/>
          </a:xfrm>
          <a:prstGeom prst="line">
            <a:avLst/>
          </a:prstGeom>
          <a:ln cap="sq" w="19080">
            <a:solidFill>
              <a:srgbClr val="000000"/>
            </a:solidFill>
            <a:miter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1"/>
          <p:cNvSpPr/>
          <p:nvPr/>
        </p:nvSpPr>
        <p:spPr>
          <a:xfrm>
            <a:off x="4770360" y="4510080"/>
            <a:ext cx="2819520" cy="106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ourier New"/>
                <a:ea typeface="Courier New"/>
              </a:rPr>
              <a:t>:BankAccount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owner: "T. Shinawat"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acctId: 12345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balance: 2000000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CustomShape 12"/>
          <p:cNvSpPr/>
          <p:nvPr/>
        </p:nvSpPr>
        <p:spPr>
          <a:xfrm>
            <a:off x="4800600" y="3048120"/>
            <a:ext cx="2819520" cy="106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ourier New"/>
                <a:ea typeface="Courier New"/>
              </a:rPr>
              <a:t>:BankAccount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owner: "George Bush"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acctId: 11111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balance: 20000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Line 13"/>
          <p:cNvSpPr/>
          <p:nvPr/>
        </p:nvSpPr>
        <p:spPr>
          <a:xfrm>
            <a:off x="3105000" y="4565520"/>
            <a:ext cx="1676520" cy="304920"/>
          </a:xfrm>
          <a:prstGeom prst="line">
            <a:avLst/>
          </a:prstGeom>
          <a:ln cap="sq" w="19080">
            <a:solidFill>
              <a:srgbClr val="000000"/>
            </a:solidFill>
            <a:miter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assign a = b:  copy or reference?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966960" y="1389240"/>
            <a:ext cx="7086600" cy="107928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a = b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# 'a' withdraws from which object?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a.withdraw(1500000)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2438280" y="3886200"/>
            <a:ext cx="116856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"/>
          <p:cNvSpPr/>
          <p:nvPr/>
        </p:nvSpPr>
        <p:spPr>
          <a:xfrm>
            <a:off x="1073160" y="3895560"/>
            <a:ext cx="371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Line 5"/>
          <p:cNvSpPr/>
          <p:nvPr/>
        </p:nvSpPr>
        <p:spPr>
          <a:xfrm>
            <a:off x="1604880" y="4110120"/>
            <a:ext cx="75096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6"/>
          <p:cNvSpPr/>
          <p:nvPr/>
        </p:nvSpPr>
        <p:spPr>
          <a:xfrm>
            <a:off x="2459160" y="4383000"/>
            <a:ext cx="116820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7"/>
          <p:cNvSpPr/>
          <p:nvPr/>
        </p:nvSpPr>
        <p:spPr>
          <a:xfrm>
            <a:off x="1093680" y="4392720"/>
            <a:ext cx="371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Line 8"/>
          <p:cNvSpPr/>
          <p:nvPr/>
        </p:nvSpPr>
        <p:spPr>
          <a:xfrm>
            <a:off x="1625760" y="4606920"/>
            <a:ext cx="75060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9"/>
          <p:cNvSpPr/>
          <p:nvPr/>
        </p:nvSpPr>
        <p:spPr>
          <a:xfrm>
            <a:off x="2514600" y="342900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Memory: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Line 10"/>
          <p:cNvSpPr/>
          <p:nvPr/>
        </p:nvSpPr>
        <p:spPr>
          <a:xfrm>
            <a:off x="3124080" y="4572000"/>
            <a:ext cx="1676520" cy="304920"/>
          </a:xfrm>
          <a:prstGeom prst="line">
            <a:avLst/>
          </a:prstGeom>
          <a:ln cap="sq" w="19080">
            <a:solidFill>
              <a:srgbClr val="000000"/>
            </a:solidFill>
            <a:miter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11"/>
          <p:cNvSpPr/>
          <p:nvPr/>
        </p:nvSpPr>
        <p:spPr>
          <a:xfrm>
            <a:off x="3124080" y="4067280"/>
            <a:ext cx="1676520" cy="733320"/>
          </a:xfrm>
          <a:prstGeom prst="line">
            <a:avLst/>
          </a:prstGeom>
          <a:ln cap="sq" w="19080">
            <a:solidFill>
              <a:srgbClr val="000000"/>
            </a:solidFill>
            <a:miter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2"/>
          <p:cNvSpPr/>
          <p:nvPr/>
        </p:nvSpPr>
        <p:spPr>
          <a:xfrm>
            <a:off x="914400" y="2727360"/>
            <a:ext cx="342900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No copy</a:t>
            </a:r>
            <a:r>
              <a:rPr b="0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!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 "points to" the same object as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CustomShape 13"/>
          <p:cNvSpPr/>
          <p:nvPr/>
        </p:nvSpPr>
        <p:spPr>
          <a:xfrm>
            <a:off x="4770360" y="4510080"/>
            <a:ext cx="2819520" cy="106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ourier New"/>
                <a:ea typeface="Courier New"/>
              </a:rPr>
              <a:t>:BankAccount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owner: "T. Shinawat"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acctId: 12345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balance: 500000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CustomShape 14"/>
          <p:cNvSpPr/>
          <p:nvPr/>
        </p:nvSpPr>
        <p:spPr>
          <a:xfrm>
            <a:off x="4800600" y="3048120"/>
            <a:ext cx="2819520" cy="106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ourier New"/>
                <a:ea typeface="Courier New"/>
              </a:rPr>
              <a:t>:BankAccount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owner: "George Bush"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acctId: 11111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balance: 20000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about Lists or Arrays?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966960" y="1389240"/>
            <a:ext cx="7086600" cy="107928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foods = [Food("Apple", 100, 80, 15),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Food("Rice", 100, 200, 40) ]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1825560" y="2914560"/>
            <a:ext cx="82548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"/>
          <p:cNvSpPr/>
          <p:nvPr/>
        </p:nvSpPr>
        <p:spPr>
          <a:xfrm>
            <a:off x="498240" y="2925720"/>
            <a:ext cx="8024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foods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Line 5"/>
          <p:cNvSpPr/>
          <p:nvPr/>
        </p:nvSpPr>
        <p:spPr>
          <a:xfrm>
            <a:off x="1189080" y="3138480"/>
            <a:ext cx="55548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6"/>
          <p:cNvSpPr/>
          <p:nvPr/>
        </p:nvSpPr>
        <p:spPr>
          <a:xfrm>
            <a:off x="1685880" y="252900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Memory: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914400" y="2727360"/>
            <a:ext cx="3429000" cy="70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8"/>
          <p:cNvSpPr/>
          <p:nvPr/>
        </p:nvSpPr>
        <p:spPr>
          <a:xfrm>
            <a:off x="3757680" y="2762280"/>
            <a:ext cx="1554120" cy="106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ourier New"/>
                <a:ea typeface="Courier New"/>
              </a:rPr>
              <a:t>list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size = 2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[0]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[1]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CustomShape 9"/>
          <p:cNvSpPr/>
          <p:nvPr/>
        </p:nvSpPr>
        <p:spPr>
          <a:xfrm>
            <a:off x="6121440" y="2773440"/>
            <a:ext cx="1193760" cy="131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ourier New"/>
                <a:ea typeface="Courier New"/>
              </a:rPr>
              <a:t>:Food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weight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calories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carbs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CustomShape 10"/>
          <p:cNvSpPr/>
          <p:nvPr/>
        </p:nvSpPr>
        <p:spPr>
          <a:xfrm>
            <a:off x="7702560" y="2743200"/>
            <a:ext cx="1004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Apple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CustomShape 11"/>
          <p:cNvSpPr/>
          <p:nvPr/>
        </p:nvSpPr>
        <p:spPr>
          <a:xfrm>
            <a:off x="7702560" y="3219480"/>
            <a:ext cx="1004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100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CustomShape 12"/>
          <p:cNvSpPr/>
          <p:nvPr/>
        </p:nvSpPr>
        <p:spPr>
          <a:xfrm>
            <a:off x="7702560" y="3676680"/>
            <a:ext cx="1004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80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CustomShape 13"/>
          <p:cNvSpPr/>
          <p:nvPr/>
        </p:nvSpPr>
        <p:spPr>
          <a:xfrm>
            <a:off x="7683480" y="4133880"/>
            <a:ext cx="1004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Line 14"/>
          <p:cNvSpPr/>
          <p:nvPr/>
        </p:nvSpPr>
        <p:spPr>
          <a:xfrm flipV="1">
            <a:off x="7040520" y="3012840"/>
            <a:ext cx="639720" cy="1918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15"/>
          <p:cNvSpPr/>
          <p:nvPr/>
        </p:nvSpPr>
        <p:spPr>
          <a:xfrm flipV="1">
            <a:off x="7040520" y="3378240"/>
            <a:ext cx="731880" cy="1015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16"/>
          <p:cNvSpPr/>
          <p:nvPr/>
        </p:nvSpPr>
        <p:spPr>
          <a:xfrm>
            <a:off x="7223040" y="3749760"/>
            <a:ext cx="549360" cy="1825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7"/>
          <p:cNvSpPr/>
          <p:nvPr/>
        </p:nvSpPr>
        <p:spPr>
          <a:xfrm>
            <a:off x="6858000" y="3932280"/>
            <a:ext cx="914400" cy="365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8"/>
          <p:cNvSpPr/>
          <p:nvPr/>
        </p:nvSpPr>
        <p:spPr>
          <a:xfrm>
            <a:off x="6145200" y="4854600"/>
            <a:ext cx="1193760" cy="131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ourier New"/>
                <a:ea typeface="Courier New"/>
              </a:rPr>
              <a:t>:Food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weight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calories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carbs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CustomShape 19"/>
          <p:cNvSpPr/>
          <p:nvPr/>
        </p:nvSpPr>
        <p:spPr>
          <a:xfrm>
            <a:off x="7763040" y="4824360"/>
            <a:ext cx="1004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Rice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CustomShape 20"/>
          <p:cNvSpPr/>
          <p:nvPr/>
        </p:nvSpPr>
        <p:spPr>
          <a:xfrm>
            <a:off x="7763040" y="5300640"/>
            <a:ext cx="1004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100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CustomShape 21"/>
          <p:cNvSpPr/>
          <p:nvPr/>
        </p:nvSpPr>
        <p:spPr>
          <a:xfrm>
            <a:off x="7763040" y="5757840"/>
            <a:ext cx="1004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200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CustomShape 22"/>
          <p:cNvSpPr/>
          <p:nvPr/>
        </p:nvSpPr>
        <p:spPr>
          <a:xfrm>
            <a:off x="7743960" y="6215040"/>
            <a:ext cx="1004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40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Line 23"/>
          <p:cNvSpPr/>
          <p:nvPr/>
        </p:nvSpPr>
        <p:spPr>
          <a:xfrm flipV="1">
            <a:off x="7137360" y="5094000"/>
            <a:ext cx="639720" cy="1918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24"/>
          <p:cNvSpPr/>
          <p:nvPr/>
        </p:nvSpPr>
        <p:spPr>
          <a:xfrm flipV="1">
            <a:off x="7137360" y="5459400"/>
            <a:ext cx="731880" cy="1015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25"/>
          <p:cNvSpPr/>
          <p:nvPr/>
        </p:nvSpPr>
        <p:spPr>
          <a:xfrm>
            <a:off x="7319880" y="5830920"/>
            <a:ext cx="549360" cy="1825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26"/>
          <p:cNvSpPr/>
          <p:nvPr/>
        </p:nvSpPr>
        <p:spPr>
          <a:xfrm>
            <a:off x="6953400" y="6013440"/>
            <a:ext cx="914400" cy="365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Line 27"/>
          <p:cNvSpPr/>
          <p:nvPr/>
        </p:nvSpPr>
        <p:spPr>
          <a:xfrm>
            <a:off x="4267080" y="3657600"/>
            <a:ext cx="1859040" cy="1463760"/>
          </a:xfrm>
          <a:prstGeom prst="line">
            <a:avLst/>
          </a:prstGeom>
          <a:ln cap="sq" w="19080">
            <a:solidFill>
              <a:srgbClr val="000000"/>
            </a:solidFill>
            <a:miter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28"/>
          <p:cNvSpPr/>
          <p:nvPr/>
        </p:nvSpPr>
        <p:spPr>
          <a:xfrm>
            <a:off x="4297320" y="3438360"/>
            <a:ext cx="1824120" cy="1800"/>
          </a:xfrm>
          <a:prstGeom prst="line">
            <a:avLst/>
          </a:prstGeom>
          <a:ln cap="sq" w="19080">
            <a:solidFill>
              <a:srgbClr val="000000"/>
            </a:solidFill>
            <a:miter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29"/>
          <p:cNvSpPr/>
          <p:nvPr/>
        </p:nvSpPr>
        <p:spPr>
          <a:xfrm>
            <a:off x="2651040" y="3108240"/>
            <a:ext cx="110664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610920" y="259920"/>
            <a:ext cx="791028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Try This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966960" y="1389240"/>
            <a:ext cx="7086600" cy="528624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foods = [Food("Apple", 100, 80),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Food("Rice", 100, 240)]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rice = foods[1]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print(rice)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Arial"/>
              </a:rPr>
              <a:t>'Rice (100g)'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Arial"/>
              </a:rPr>
              <a:t># double the amount of rice!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rice = rice + rice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print(rice)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Arial"/>
              </a:rPr>
              <a:t>'Rice (200g)'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Arial"/>
              </a:rPr>
              <a:t># What is output?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print( foods[1] 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Arial"/>
              </a:rPr>
              <a:t>???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Addition creates a new object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825560" y="2914560"/>
            <a:ext cx="82548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"/>
          <p:cNvSpPr/>
          <p:nvPr/>
        </p:nvSpPr>
        <p:spPr>
          <a:xfrm>
            <a:off x="498240" y="2925720"/>
            <a:ext cx="8024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foods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Line 4"/>
          <p:cNvSpPr/>
          <p:nvPr/>
        </p:nvSpPr>
        <p:spPr>
          <a:xfrm>
            <a:off x="1189080" y="3138480"/>
            <a:ext cx="55548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5"/>
          <p:cNvSpPr/>
          <p:nvPr/>
        </p:nvSpPr>
        <p:spPr>
          <a:xfrm>
            <a:off x="1685880" y="252900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Memory: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CustomShape 6"/>
          <p:cNvSpPr/>
          <p:nvPr/>
        </p:nvSpPr>
        <p:spPr>
          <a:xfrm>
            <a:off x="914400" y="2727360"/>
            <a:ext cx="3429000" cy="70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7"/>
          <p:cNvSpPr/>
          <p:nvPr/>
        </p:nvSpPr>
        <p:spPr>
          <a:xfrm>
            <a:off x="3757680" y="2762280"/>
            <a:ext cx="1554120" cy="106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ourier New"/>
                <a:ea typeface="Courier New"/>
              </a:rPr>
              <a:t>list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size = 2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[0]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[1]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CustomShape 8"/>
          <p:cNvSpPr/>
          <p:nvPr/>
        </p:nvSpPr>
        <p:spPr>
          <a:xfrm>
            <a:off x="6121440" y="2286000"/>
            <a:ext cx="1833480" cy="131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ourier New"/>
                <a:ea typeface="Courier New"/>
              </a:rPr>
              <a:t>Food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'Apple'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weight: 100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calories: 80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CustomShape 9"/>
          <p:cNvSpPr/>
          <p:nvPr/>
        </p:nvSpPr>
        <p:spPr>
          <a:xfrm>
            <a:off x="6145200" y="3773520"/>
            <a:ext cx="1828800" cy="131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ourier New"/>
                <a:ea typeface="Courier New"/>
              </a:rPr>
              <a:t>Food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'Rice'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weight: 100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calories: 240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Line 10"/>
          <p:cNvSpPr/>
          <p:nvPr/>
        </p:nvSpPr>
        <p:spPr>
          <a:xfrm>
            <a:off x="4267080" y="3657600"/>
            <a:ext cx="1879560" cy="639720"/>
          </a:xfrm>
          <a:prstGeom prst="line">
            <a:avLst/>
          </a:prstGeom>
          <a:ln cap="sq" w="19080">
            <a:solidFill>
              <a:srgbClr val="000000"/>
            </a:solidFill>
            <a:miter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11"/>
          <p:cNvSpPr/>
          <p:nvPr/>
        </p:nvSpPr>
        <p:spPr>
          <a:xfrm flipV="1">
            <a:off x="4297320" y="2828520"/>
            <a:ext cx="1824120" cy="614520"/>
          </a:xfrm>
          <a:prstGeom prst="line">
            <a:avLst/>
          </a:prstGeom>
          <a:ln cap="sq" w="19080">
            <a:solidFill>
              <a:srgbClr val="000000"/>
            </a:solidFill>
            <a:miter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2"/>
          <p:cNvSpPr/>
          <p:nvPr/>
        </p:nvSpPr>
        <p:spPr>
          <a:xfrm>
            <a:off x="2651040" y="3108240"/>
            <a:ext cx="110664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3"/>
          <p:cNvSpPr/>
          <p:nvPr/>
        </p:nvSpPr>
        <p:spPr>
          <a:xfrm>
            <a:off x="457200" y="1279440"/>
            <a:ext cx="822960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To save space, Food attributes are shown as values instead of references (conceptual view).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CustomShape 14"/>
          <p:cNvSpPr/>
          <p:nvPr/>
        </p:nvSpPr>
        <p:spPr>
          <a:xfrm>
            <a:off x="457200" y="4054320"/>
            <a:ext cx="3017880" cy="60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rice = foods[1]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327" name="CustomShape 15"/>
          <p:cNvSpPr/>
          <p:nvPr/>
        </p:nvSpPr>
        <p:spPr>
          <a:xfrm>
            <a:off x="1838160" y="4633920"/>
            <a:ext cx="82584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6"/>
          <p:cNvSpPr/>
          <p:nvPr/>
        </p:nvSpPr>
        <p:spPr>
          <a:xfrm>
            <a:off x="605160" y="4646520"/>
            <a:ext cx="612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rice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Line 17"/>
          <p:cNvSpPr/>
          <p:nvPr/>
        </p:nvSpPr>
        <p:spPr>
          <a:xfrm>
            <a:off x="1201680" y="4859280"/>
            <a:ext cx="555840" cy="180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Line 18"/>
          <p:cNvSpPr/>
          <p:nvPr/>
        </p:nvSpPr>
        <p:spPr>
          <a:xfrm flipV="1">
            <a:off x="2664000" y="4476240"/>
            <a:ext cx="3481200" cy="3747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9"/>
          <p:cNvSpPr/>
          <p:nvPr/>
        </p:nvSpPr>
        <p:spPr>
          <a:xfrm>
            <a:off x="457200" y="5062680"/>
            <a:ext cx="3657600" cy="60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rice = </a:t>
            </a:r>
            <a:r>
              <a:rPr b="0" lang="en-US" sz="2400" spc="-1" strike="noStrike">
                <a:solidFill>
                  <a:srgbClr val="ce181e"/>
                </a:solidFill>
                <a:latin typeface="Courier New"/>
              </a:rPr>
              <a:t>rice + rice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332" name="CustomShape 20"/>
          <p:cNvSpPr/>
          <p:nvPr/>
        </p:nvSpPr>
        <p:spPr>
          <a:xfrm>
            <a:off x="1857240" y="5815080"/>
            <a:ext cx="82548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1"/>
          <p:cNvSpPr/>
          <p:nvPr/>
        </p:nvSpPr>
        <p:spPr>
          <a:xfrm>
            <a:off x="624240" y="5827680"/>
            <a:ext cx="612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rice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Line 22"/>
          <p:cNvSpPr/>
          <p:nvPr/>
        </p:nvSpPr>
        <p:spPr>
          <a:xfrm>
            <a:off x="1219320" y="6039000"/>
            <a:ext cx="55548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23"/>
          <p:cNvSpPr/>
          <p:nvPr/>
        </p:nvSpPr>
        <p:spPr>
          <a:xfrm>
            <a:off x="6146640" y="5249880"/>
            <a:ext cx="1828800" cy="131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ourier New"/>
                <a:ea typeface="Courier New"/>
              </a:rPr>
              <a:t>Food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'Rice'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weight: </a:t>
            </a:r>
            <a:r>
              <a:rPr b="1" lang="en-US" sz="1600" spc="-1" strike="noStrike">
                <a:solidFill>
                  <a:srgbClr val="ff0000"/>
                </a:solidFill>
                <a:latin typeface="Courier New"/>
                <a:ea typeface="Courier New"/>
              </a:rPr>
              <a:t>200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calories: </a:t>
            </a:r>
            <a:r>
              <a:rPr b="1" lang="en-US" sz="1600" spc="-1" strike="noStrike">
                <a:solidFill>
                  <a:srgbClr val="ce181e"/>
                </a:solidFill>
                <a:latin typeface="Courier New"/>
                <a:ea typeface="Courier New"/>
              </a:rPr>
              <a:t>480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Line 24"/>
          <p:cNvSpPr/>
          <p:nvPr/>
        </p:nvSpPr>
        <p:spPr>
          <a:xfrm flipV="1">
            <a:off x="2682720" y="5665320"/>
            <a:ext cx="3463920" cy="3747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5"/>
          <p:cNvSpPr/>
          <p:nvPr/>
        </p:nvSpPr>
        <p:spPr>
          <a:xfrm>
            <a:off x="7972560" y="5303880"/>
            <a:ext cx="1189080" cy="136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ce181e"/>
                </a:solidFill>
                <a:latin typeface="Times New Roman"/>
              </a:rPr>
              <a:t>new object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Line 26"/>
          <p:cNvSpPr/>
          <p:nvPr/>
        </p:nvSpPr>
        <p:spPr>
          <a:xfrm>
            <a:off x="3932280" y="5303880"/>
            <a:ext cx="2214360" cy="92160"/>
          </a:xfrm>
          <a:prstGeom prst="line">
            <a:avLst/>
          </a:prstGeom>
          <a:ln w="360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Variables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628200" y="2833200"/>
            <a:ext cx="3886200" cy="138276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txBody>
          <a:bodyPr lIns="90000" rIns="90000" tIns="46800" bIns="46800">
            <a:normAutofit/>
          </a:bodyPr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</a:rPr>
              <a:t>x = None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</a:rPr>
              <a:t>y = "Hello Nerd"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931080" y="237348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Memory: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6931080" y="2867040"/>
            <a:ext cx="116820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5"/>
          <p:cNvSpPr/>
          <p:nvPr/>
        </p:nvSpPr>
        <p:spPr>
          <a:xfrm>
            <a:off x="5572080" y="2876400"/>
            <a:ext cx="358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Line 6"/>
          <p:cNvSpPr/>
          <p:nvPr/>
        </p:nvSpPr>
        <p:spPr>
          <a:xfrm>
            <a:off x="6097680" y="3090960"/>
            <a:ext cx="75096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"/>
          <p:cNvSpPr/>
          <p:nvPr/>
        </p:nvSpPr>
        <p:spPr>
          <a:xfrm>
            <a:off x="5133960" y="237348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Program: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CustomShape 8"/>
          <p:cNvSpPr/>
          <p:nvPr/>
        </p:nvSpPr>
        <p:spPr>
          <a:xfrm>
            <a:off x="6934320" y="3363840"/>
            <a:ext cx="116820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9"/>
          <p:cNvSpPr/>
          <p:nvPr/>
        </p:nvSpPr>
        <p:spPr>
          <a:xfrm>
            <a:off x="5575320" y="3373560"/>
            <a:ext cx="358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y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Line 10"/>
          <p:cNvSpPr/>
          <p:nvPr/>
        </p:nvSpPr>
        <p:spPr>
          <a:xfrm>
            <a:off x="6100920" y="3587760"/>
            <a:ext cx="75060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1"/>
          <p:cNvSpPr/>
          <p:nvPr/>
        </p:nvSpPr>
        <p:spPr>
          <a:xfrm>
            <a:off x="457200" y="1371600"/>
            <a:ext cx="8412120" cy="98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variable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a name we use to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refer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to a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memory location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What is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  <a:ea typeface="Arial"/>
              </a:rPr>
              <a:t>stored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 in the memory location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610920" y="260280"/>
            <a:ext cx="7985160" cy="85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Define a class with almost no coding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674280" y="1399680"/>
            <a:ext cx="8378280" cy="51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4000"/>
          </a:bodyPr>
          <a:p>
            <a:pPr marL="342720" indent="-341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8000"/>
                </a:solidFill>
                <a:latin typeface="Courier New"/>
              </a:rPr>
              <a:t># dataclass was added in Python 3.8</a:t>
            </a:r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1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from dataclasses import dataclass</a:t>
            </a:r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1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1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@dataclass</a:t>
            </a:r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1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class Food:</a:t>
            </a:r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1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name: str</a:t>
            </a:r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1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weight: float</a:t>
            </a:r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1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calories: int</a:t>
            </a:r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1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1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def __add__(self, other):</a:t>
            </a:r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1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return Food(self.name,</a:t>
            </a:r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1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self.weight+other.weight, self.calories+... )</a:t>
            </a:r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1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&gt;&gt;&gt; f = Food('Rice', 100, 242)</a:t>
            </a:r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1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&gt;&gt;&gt; print(f.name, f.weight, f.calories)</a:t>
            </a:r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610920" y="260280"/>
            <a:ext cx="7907400" cy="85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Python Code Visualizer 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596520" y="1371600"/>
            <a:ext cx="8272440" cy="44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1280" algn="ctr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Visualizer shows how Python variables refer to memory.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visualizer is the same in both of these.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Only the editor is different: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https://cscircles.cemc.uwaterloo.ca/visualize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https://pythontutor.com/render.html#mode=edit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82520" y="259920"/>
            <a:ext cx="868680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Java, C, C#: values versus references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85800" y="2593440"/>
            <a:ext cx="3502080" cy="126684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txBody>
          <a:bodyPr lIns="90000" rIns="90000" tIns="46800" bIns="46800">
            <a:normAutofit/>
          </a:bodyPr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</a:rPr>
              <a:t>// Java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</a:rPr>
              <a:t>int x = 1;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</a:rPr>
              <a:t>String y;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6931080" y="209700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Memory: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6931080" y="2590920"/>
            <a:ext cx="116820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5565600" y="2600280"/>
            <a:ext cx="3729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Line 6"/>
          <p:cNvSpPr/>
          <p:nvPr/>
        </p:nvSpPr>
        <p:spPr>
          <a:xfrm>
            <a:off x="6097680" y="2814480"/>
            <a:ext cx="750960" cy="180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7"/>
          <p:cNvSpPr/>
          <p:nvPr/>
        </p:nvSpPr>
        <p:spPr>
          <a:xfrm>
            <a:off x="5133960" y="209700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Program: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6951600" y="3087720"/>
            <a:ext cx="116856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0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5586480" y="3097080"/>
            <a:ext cx="3729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Line 10"/>
          <p:cNvSpPr/>
          <p:nvPr/>
        </p:nvSpPr>
        <p:spPr>
          <a:xfrm>
            <a:off x="6118200" y="3311640"/>
            <a:ext cx="75096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1"/>
          <p:cNvSpPr/>
          <p:nvPr/>
        </p:nvSpPr>
        <p:spPr>
          <a:xfrm rot="5400000">
            <a:off x="7448760" y="3089880"/>
            <a:ext cx="244800" cy="1189080"/>
          </a:xfrm>
          <a:custGeom>
            <a:avLst/>
            <a:gdLst/>
            <a:ahLst/>
            <a:rect l="0" t="0" r="r" b="b"/>
            <a:pathLst>
              <a:path w="682" h="3305">
                <a:moveTo>
                  <a:pt x="0" y="0"/>
                </a:moveTo>
                <a:cubicBezTo>
                  <a:pt x="170" y="0"/>
                  <a:pt x="340" y="137"/>
                  <a:pt x="340" y="275"/>
                </a:cubicBezTo>
                <a:lnTo>
                  <a:pt x="340" y="1376"/>
                </a:lnTo>
                <a:cubicBezTo>
                  <a:pt x="340" y="1514"/>
                  <a:pt x="510" y="1652"/>
                  <a:pt x="681" y="1652"/>
                </a:cubicBezTo>
                <a:cubicBezTo>
                  <a:pt x="510" y="1652"/>
                  <a:pt x="340" y="1789"/>
                  <a:pt x="340" y="1927"/>
                </a:cubicBezTo>
                <a:lnTo>
                  <a:pt x="340" y="3028"/>
                </a:lnTo>
                <a:cubicBezTo>
                  <a:pt x="340" y="3166"/>
                  <a:pt x="170" y="3304"/>
                  <a:pt x="0" y="3304"/>
                </a:cubicBezTo>
              </a:path>
            </a:pathLst>
          </a:custGeom>
          <a:noFill/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2"/>
          <p:cNvSpPr/>
          <p:nvPr/>
        </p:nvSpPr>
        <p:spPr>
          <a:xfrm>
            <a:off x="6999480" y="3838680"/>
            <a:ext cx="11836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4-8 bytes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457200" y="1263600"/>
            <a:ext cx="8321760" cy="161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 some languages, "primitive" types like int or character are stored as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values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  Everything else is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reference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to an object or data structure.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731880" y="4479840"/>
            <a:ext cx="786456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is a </a:t>
            </a:r>
            <a:r>
              <a:rPr b="1" lang="en-US" sz="2800" spc="-1" strike="noStrike">
                <a:solidFill>
                  <a:srgbClr val="000080"/>
                </a:solidFill>
                <a:latin typeface="Times New Roman"/>
              </a:rPr>
              <a:t>reference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to a String object.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value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means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null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or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None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(no object).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Line 15"/>
          <p:cNvSpPr/>
          <p:nvPr/>
        </p:nvSpPr>
        <p:spPr>
          <a:xfrm flipV="1">
            <a:off x="5761080" y="3448080"/>
            <a:ext cx="1646280" cy="13111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References </a:t>
            </a:r>
            <a:r>
              <a:rPr b="0" lang="en-US" sz="3600" spc="-1" strike="noStrike">
                <a:solidFill>
                  <a:srgbClr val="ff0000"/>
                </a:solidFill>
                <a:latin typeface="Arial"/>
              </a:rPr>
              <a:t>refer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to another location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914400" y="2362320"/>
            <a:ext cx="3502080" cy="160020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// Java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int x = 1;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String y = "Hello";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929280" y="2290680"/>
            <a:ext cx="116856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5599080" y="2300400"/>
            <a:ext cx="3729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Line 5"/>
          <p:cNvSpPr/>
          <p:nvPr/>
        </p:nvSpPr>
        <p:spPr>
          <a:xfrm>
            <a:off x="6095880" y="2514600"/>
            <a:ext cx="75096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6950160" y="2787480"/>
            <a:ext cx="1168200" cy="36540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5616720" y="2797200"/>
            <a:ext cx="3088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Line 8"/>
          <p:cNvSpPr/>
          <p:nvPr/>
        </p:nvSpPr>
        <p:spPr>
          <a:xfrm>
            <a:off x="6116760" y="3011400"/>
            <a:ext cx="750600" cy="180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9"/>
          <p:cNvSpPr/>
          <p:nvPr/>
        </p:nvSpPr>
        <p:spPr>
          <a:xfrm>
            <a:off x="7204320" y="2789280"/>
            <a:ext cx="9536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01008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365040" y="1263600"/>
            <a:ext cx="8850240" cy="96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Memory for objects is allocated on the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heap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When you assign an object to a variable, it refers to its location.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58000" y="4114800"/>
            <a:ext cx="137160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48AC00FB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Hello000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00000000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00000000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410080" y="4114800"/>
            <a:ext cx="137160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01000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01008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01010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01018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6858000" y="365760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Memory: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5562720" y="365760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Address: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Line 15"/>
          <p:cNvSpPr/>
          <p:nvPr/>
        </p:nvSpPr>
        <p:spPr>
          <a:xfrm>
            <a:off x="3475080" y="3382920"/>
            <a:ext cx="2239920" cy="1036800"/>
          </a:xfrm>
          <a:prstGeom prst="line">
            <a:avLst/>
          </a:prstGeom>
          <a:ln cap="sq" w="1260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6"/>
          <p:cNvSpPr/>
          <p:nvPr/>
        </p:nvSpPr>
        <p:spPr>
          <a:xfrm>
            <a:off x="457200" y="4191120"/>
            <a:ext cx="4846680" cy="243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variable "y" is allocated 4 or 8 bytes of memory.  That is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enough to store a long string!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Instead, y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refers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to another address where the string object is located.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CustomShape 17"/>
          <p:cNvSpPr/>
          <p:nvPr/>
        </p:nvSpPr>
        <p:spPr>
          <a:xfrm>
            <a:off x="7543800" y="2925720"/>
            <a:ext cx="1371600" cy="1569960"/>
          </a:xfrm>
          <a:custGeom>
            <a:avLst/>
            <a:gdLst/>
            <a:ahLst/>
            <a:rect l="0" t="0" r="r" b="b"/>
            <a:pathLst>
              <a:path w="1906" h="4363">
                <a:moveTo>
                  <a:pt x="0" y="0"/>
                </a:moveTo>
                <a:lnTo>
                  <a:pt x="96" y="3"/>
                </a:lnTo>
                <a:lnTo>
                  <a:pt x="192" y="11"/>
                </a:lnTo>
                <a:lnTo>
                  <a:pt x="288" y="25"/>
                </a:lnTo>
                <a:lnTo>
                  <a:pt x="383" y="44"/>
                </a:lnTo>
                <a:lnTo>
                  <a:pt x="476" y="69"/>
                </a:lnTo>
                <a:lnTo>
                  <a:pt x="569" y="100"/>
                </a:lnTo>
                <a:lnTo>
                  <a:pt x="660" y="135"/>
                </a:lnTo>
                <a:lnTo>
                  <a:pt x="750" y="176"/>
                </a:lnTo>
                <a:lnTo>
                  <a:pt x="837" y="222"/>
                </a:lnTo>
                <a:lnTo>
                  <a:pt x="923" y="273"/>
                </a:lnTo>
                <a:lnTo>
                  <a:pt x="1006" y="329"/>
                </a:lnTo>
                <a:lnTo>
                  <a:pt x="1086" y="389"/>
                </a:lnTo>
                <a:lnTo>
                  <a:pt x="1164" y="454"/>
                </a:lnTo>
                <a:lnTo>
                  <a:pt x="1239" y="524"/>
                </a:lnTo>
                <a:lnTo>
                  <a:pt x="1310" y="598"/>
                </a:lnTo>
                <a:lnTo>
                  <a:pt x="1378" y="676"/>
                </a:lnTo>
                <a:lnTo>
                  <a:pt x="1443" y="757"/>
                </a:lnTo>
                <a:lnTo>
                  <a:pt x="1504" y="843"/>
                </a:lnTo>
                <a:lnTo>
                  <a:pt x="1561" y="931"/>
                </a:lnTo>
                <a:lnTo>
                  <a:pt x="1614" y="1023"/>
                </a:lnTo>
                <a:lnTo>
                  <a:pt x="1663" y="1118"/>
                </a:lnTo>
                <a:lnTo>
                  <a:pt x="1708" y="1216"/>
                </a:lnTo>
                <a:lnTo>
                  <a:pt x="1749" y="1316"/>
                </a:lnTo>
                <a:lnTo>
                  <a:pt x="1785" y="1418"/>
                </a:lnTo>
                <a:lnTo>
                  <a:pt x="1816" y="1522"/>
                </a:lnTo>
                <a:lnTo>
                  <a:pt x="1843" y="1628"/>
                </a:lnTo>
                <a:lnTo>
                  <a:pt x="1865" y="1736"/>
                </a:lnTo>
                <a:lnTo>
                  <a:pt x="1882" y="1844"/>
                </a:lnTo>
                <a:lnTo>
                  <a:pt x="1895" y="1953"/>
                </a:lnTo>
                <a:lnTo>
                  <a:pt x="1902" y="2063"/>
                </a:lnTo>
                <a:lnTo>
                  <a:pt x="1905" y="2174"/>
                </a:lnTo>
                <a:lnTo>
                  <a:pt x="1903" y="2284"/>
                </a:lnTo>
                <a:lnTo>
                  <a:pt x="1896" y="2394"/>
                </a:lnTo>
                <a:lnTo>
                  <a:pt x="1884" y="2503"/>
                </a:lnTo>
                <a:lnTo>
                  <a:pt x="1867" y="2612"/>
                </a:lnTo>
                <a:lnTo>
                  <a:pt x="1846" y="2719"/>
                </a:lnTo>
                <a:lnTo>
                  <a:pt x="1820" y="2825"/>
                </a:lnTo>
                <a:lnTo>
                  <a:pt x="1789" y="2930"/>
                </a:lnTo>
                <a:lnTo>
                  <a:pt x="1754" y="3032"/>
                </a:lnTo>
                <a:lnTo>
                  <a:pt x="1714" y="3133"/>
                </a:lnTo>
                <a:lnTo>
                  <a:pt x="1670" y="3231"/>
                </a:lnTo>
                <a:lnTo>
                  <a:pt x="1621" y="3326"/>
                </a:lnTo>
                <a:lnTo>
                  <a:pt x="1569" y="3418"/>
                </a:lnTo>
                <a:lnTo>
                  <a:pt x="1512" y="3508"/>
                </a:lnTo>
                <a:lnTo>
                  <a:pt x="1452" y="3593"/>
                </a:lnTo>
                <a:lnTo>
                  <a:pt x="1387" y="3676"/>
                </a:lnTo>
                <a:lnTo>
                  <a:pt x="1320" y="3754"/>
                </a:lnTo>
                <a:lnTo>
                  <a:pt x="1248" y="3828"/>
                </a:lnTo>
                <a:lnTo>
                  <a:pt x="1174" y="3898"/>
                </a:lnTo>
                <a:lnTo>
                  <a:pt x="1097" y="3964"/>
                </a:lnTo>
                <a:lnTo>
                  <a:pt x="1017" y="4025"/>
                </a:lnTo>
                <a:lnTo>
                  <a:pt x="934" y="4082"/>
                </a:lnTo>
                <a:lnTo>
                  <a:pt x="849" y="4133"/>
                </a:lnTo>
                <a:lnTo>
                  <a:pt x="762" y="4180"/>
                </a:lnTo>
                <a:lnTo>
                  <a:pt x="672" y="4222"/>
                </a:lnTo>
                <a:lnTo>
                  <a:pt x="581" y="4258"/>
                </a:lnTo>
                <a:lnTo>
                  <a:pt x="489" y="4289"/>
                </a:lnTo>
                <a:lnTo>
                  <a:pt x="395" y="4315"/>
                </a:lnTo>
                <a:lnTo>
                  <a:pt x="301" y="4335"/>
                </a:lnTo>
                <a:lnTo>
                  <a:pt x="205" y="4349"/>
                </a:lnTo>
                <a:lnTo>
                  <a:pt x="109" y="4358"/>
                </a:lnTo>
                <a:lnTo>
                  <a:pt x="13" y="4362"/>
                </a:lnTo>
                <a:lnTo>
                  <a:pt x="0" y="2181"/>
                </a:lnTo>
                <a:lnTo>
                  <a:pt x="0" y="0"/>
                </a:lnTo>
                <a:moveTo>
                  <a:pt x="0" y="0"/>
                </a:moveTo>
                <a:lnTo>
                  <a:pt x="96" y="3"/>
                </a:lnTo>
                <a:lnTo>
                  <a:pt x="192" y="11"/>
                </a:lnTo>
                <a:lnTo>
                  <a:pt x="288" y="25"/>
                </a:lnTo>
                <a:lnTo>
                  <a:pt x="383" y="44"/>
                </a:lnTo>
                <a:lnTo>
                  <a:pt x="476" y="69"/>
                </a:lnTo>
                <a:lnTo>
                  <a:pt x="569" y="100"/>
                </a:lnTo>
                <a:lnTo>
                  <a:pt x="660" y="135"/>
                </a:lnTo>
                <a:lnTo>
                  <a:pt x="750" y="176"/>
                </a:lnTo>
                <a:lnTo>
                  <a:pt x="837" y="222"/>
                </a:lnTo>
                <a:lnTo>
                  <a:pt x="923" y="273"/>
                </a:lnTo>
                <a:lnTo>
                  <a:pt x="1006" y="329"/>
                </a:lnTo>
                <a:lnTo>
                  <a:pt x="1086" y="389"/>
                </a:lnTo>
                <a:lnTo>
                  <a:pt x="1164" y="454"/>
                </a:lnTo>
                <a:lnTo>
                  <a:pt x="1239" y="524"/>
                </a:lnTo>
                <a:lnTo>
                  <a:pt x="1310" y="598"/>
                </a:lnTo>
                <a:lnTo>
                  <a:pt x="1378" y="676"/>
                </a:lnTo>
                <a:lnTo>
                  <a:pt x="1443" y="757"/>
                </a:lnTo>
                <a:lnTo>
                  <a:pt x="1504" y="843"/>
                </a:lnTo>
                <a:lnTo>
                  <a:pt x="1561" y="931"/>
                </a:lnTo>
                <a:lnTo>
                  <a:pt x="1614" y="1023"/>
                </a:lnTo>
                <a:lnTo>
                  <a:pt x="1663" y="1118"/>
                </a:lnTo>
                <a:lnTo>
                  <a:pt x="1708" y="1216"/>
                </a:lnTo>
                <a:lnTo>
                  <a:pt x="1749" y="1316"/>
                </a:lnTo>
                <a:lnTo>
                  <a:pt x="1785" y="1418"/>
                </a:lnTo>
                <a:lnTo>
                  <a:pt x="1816" y="1522"/>
                </a:lnTo>
                <a:lnTo>
                  <a:pt x="1843" y="1628"/>
                </a:lnTo>
                <a:lnTo>
                  <a:pt x="1865" y="1736"/>
                </a:lnTo>
                <a:lnTo>
                  <a:pt x="1882" y="1844"/>
                </a:lnTo>
                <a:lnTo>
                  <a:pt x="1895" y="1953"/>
                </a:lnTo>
                <a:lnTo>
                  <a:pt x="1902" y="2063"/>
                </a:lnTo>
                <a:lnTo>
                  <a:pt x="1905" y="2174"/>
                </a:lnTo>
                <a:lnTo>
                  <a:pt x="1903" y="2284"/>
                </a:lnTo>
                <a:lnTo>
                  <a:pt x="1896" y="2394"/>
                </a:lnTo>
                <a:lnTo>
                  <a:pt x="1884" y="2503"/>
                </a:lnTo>
                <a:lnTo>
                  <a:pt x="1867" y="2612"/>
                </a:lnTo>
                <a:lnTo>
                  <a:pt x="1846" y="2719"/>
                </a:lnTo>
                <a:lnTo>
                  <a:pt x="1820" y="2825"/>
                </a:lnTo>
                <a:lnTo>
                  <a:pt x="1789" y="2930"/>
                </a:lnTo>
                <a:lnTo>
                  <a:pt x="1754" y="3032"/>
                </a:lnTo>
                <a:lnTo>
                  <a:pt x="1714" y="3133"/>
                </a:lnTo>
                <a:lnTo>
                  <a:pt x="1670" y="3231"/>
                </a:lnTo>
                <a:lnTo>
                  <a:pt x="1621" y="3326"/>
                </a:lnTo>
                <a:lnTo>
                  <a:pt x="1569" y="3418"/>
                </a:lnTo>
                <a:lnTo>
                  <a:pt x="1512" y="3508"/>
                </a:lnTo>
                <a:lnTo>
                  <a:pt x="1452" y="3593"/>
                </a:lnTo>
                <a:lnTo>
                  <a:pt x="1387" y="3676"/>
                </a:lnTo>
                <a:lnTo>
                  <a:pt x="1320" y="3754"/>
                </a:lnTo>
                <a:lnTo>
                  <a:pt x="1248" y="3828"/>
                </a:lnTo>
                <a:lnTo>
                  <a:pt x="1174" y="3898"/>
                </a:lnTo>
                <a:lnTo>
                  <a:pt x="1097" y="3964"/>
                </a:lnTo>
                <a:lnTo>
                  <a:pt x="1017" y="4025"/>
                </a:lnTo>
                <a:lnTo>
                  <a:pt x="934" y="4082"/>
                </a:lnTo>
                <a:lnTo>
                  <a:pt x="849" y="4133"/>
                </a:lnTo>
                <a:lnTo>
                  <a:pt x="762" y="4180"/>
                </a:lnTo>
                <a:lnTo>
                  <a:pt x="672" y="4222"/>
                </a:lnTo>
                <a:lnTo>
                  <a:pt x="581" y="4258"/>
                </a:lnTo>
                <a:lnTo>
                  <a:pt x="489" y="4289"/>
                </a:lnTo>
                <a:lnTo>
                  <a:pt x="395" y="4315"/>
                </a:lnTo>
                <a:lnTo>
                  <a:pt x="301" y="4335"/>
                </a:lnTo>
                <a:lnTo>
                  <a:pt x="205" y="4349"/>
                </a:lnTo>
                <a:lnTo>
                  <a:pt x="109" y="4358"/>
                </a:lnTo>
                <a:lnTo>
                  <a:pt x="13" y="4362"/>
                </a:lnTo>
              </a:path>
            </a:pathLst>
          </a:custGeom>
          <a:noFill/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8"/>
          <p:cNvSpPr/>
          <p:nvPr/>
        </p:nvSpPr>
        <p:spPr>
          <a:xfrm>
            <a:off x="5791320" y="4419720"/>
            <a:ext cx="2666880" cy="334800"/>
          </a:xfrm>
          <a:prstGeom prst="rect">
            <a:avLst/>
          </a:prstGeom>
          <a:noFill/>
          <a:ln cap="sq" w="12600">
            <a:solidFill>
              <a:srgbClr val="ff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9"/>
          <p:cNvSpPr/>
          <p:nvPr/>
        </p:nvSpPr>
        <p:spPr>
          <a:xfrm rot="1440000">
            <a:off x="4278240" y="3655800"/>
            <a:ext cx="12582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new String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Python: Everything is an object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914400" y="2362320"/>
            <a:ext cx="3502080" cy="160020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# Python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x = 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y = "Hello"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6929280" y="2290680"/>
            <a:ext cx="116856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01000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5599080" y="2300400"/>
            <a:ext cx="3729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Line 5"/>
          <p:cNvSpPr/>
          <p:nvPr/>
        </p:nvSpPr>
        <p:spPr>
          <a:xfrm>
            <a:off x="6095880" y="2514600"/>
            <a:ext cx="75096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6"/>
          <p:cNvSpPr/>
          <p:nvPr/>
        </p:nvSpPr>
        <p:spPr>
          <a:xfrm>
            <a:off x="6950160" y="2787480"/>
            <a:ext cx="1168200" cy="36540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7"/>
          <p:cNvSpPr/>
          <p:nvPr/>
        </p:nvSpPr>
        <p:spPr>
          <a:xfrm>
            <a:off x="5616720" y="2797200"/>
            <a:ext cx="3088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Line 8"/>
          <p:cNvSpPr/>
          <p:nvPr/>
        </p:nvSpPr>
        <p:spPr>
          <a:xfrm>
            <a:off x="6116760" y="3011400"/>
            <a:ext cx="750600" cy="180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9"/>
          <p:cNvSpPr/>
          <p:nvPr/>
        </p:nvSpPr>
        <p:spPr>
          <a:xfrm>
            <a:off x="7204320" y="2789280"/>
            <a:ext cx="9536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01008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365040" y="1263600"/>
            <a:ext cx="8850240" cy="96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 Python, (almost) everything is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reference type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Even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refer to objects.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CustomShape 11"/>
          <p:cNvSpPr/>
          <p:nvPr/>
        </p:nvSpPr>
        <p:spPr>
          <a:xfrm>
            <a:off x="6858000" y="4114800"/>
            <a:ext cx="137160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00000001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Hello000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00000000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00000000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CustomShape 12"/>
          <p:cNvSpPr/>
          <p:nvPr/>
        </p:nvSpPr>
        <p:spPr>
          <a:xfrm>
            <a:off x="5410080" y="4114800"/>
            <a:ext cx="137160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01000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01008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01010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01018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CustomShape 13"/>
          <p:cNvSpPr/>
          <p:nvPr/>
        </p:nvSpPr>
        <p:spPr>
          <a:xfrm>
            <a:off x="6858000" y="365760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Memory: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CustomShape 14"/>
          <p:cNvSpPr/>
          <p:nvPr/>
        </p:nvSpPr>
        <p:spPr>
          <a:xfrm>
            <a:off x="5562720" y="365760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Address: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CustomShape 15"/>
          <p:cNvSpPr/>
          <p:nvPr/>
        </p:nvSpPr>
        <p:spPr>
          <a:xfrm>
            <a:off x="457200" y="4191120"/>
            <a:ext cx="4846680" cy="243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variable "y" is allocated 4 or 8 bytes of memory.  That is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enough to store a long string!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Instead, y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refers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to another address where the string object is located.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CustomShape 16"/>
          <p:cNvSpPr/>
          <p:nvPr/>
        </p:nvSpPr>
        <p:spPr>
          <a:xfrm>
            <a:off x="7543800" y="2925720"/>
            <a:ext cx="1417680" cy="1646280"/>
          </a:xfrm>
          <a:custGeom>
            <a:avLst/>
            <a:gdLst/>
            <a:ahLst/>
            <a:rect l="0" t="0" r="r" b="b"/>
            <a:pathLst>
              <a:path w="1970" h="4575">
                <a:moveTo>
                  <a:pt x="0" y="0"/>
                </a:moveTo>
                <a:lnTo>
                  <a:pt x="100" y="3"/>
                </a:lnTo>
                <a:lnTo>
                  <a:pt x="199" y="12"/>
                </a:lnTo>
                <a:lnTo>
                  <a:pt x="298" y="26"/>
                </a:lnTo>
                <a:lnTo>
                  <a:pt x="396" y="47"/>
                </a:lnTo>
                <a:lnTo>
                  <a:pt x="493" y="73"/>
                </a:lnTo>
                <a:lnTo>
                  <a:pt x="588" y="104"/>
                </a:lnTo>
                <a:lnTo>
                  <a:pt x="682" y="142"/>
                </a:lnTo>
                <a:lnTo>
                  <a:pt x="775" y="185"/>
                </a:lnTo>
                <a:lnTo>
                  <a:pt x="865" y="233"/>
                </a:lnTo>
                <a:lnTo>
                  <a:pt x="954" y="286"/>
                </a:lnTo>
                <a:lnTo>
                  <a:pt x="1040" y="345"/>
                </a:lnTo>
                <a:lnTo>
                  <a:pt x="1123" y="408"/>
                </a:lnTo>
                <a:lnTo>
                  <a:pt x="1203" y="477"/>
                </a:lnTo>
                <a:lnTo>
                  <a:pt x="1280" y="550"/>
                </a:lnTo>
                <a:lnTo>
                  <a:pt x="1354" y="627"/>
                </a:lnTo>
                <a:lnTo>
                  <a:pt x="1425" y="709"/>
                </a:lnTo>
                <a:lnTo>
                  <a:pt x="1492" y="794"/>
                </a:lnTo>
                <a:lnTo>
                  <a:pt x="1555" y="884"/>
                </a:lnTo>
                <a:lnTo>
                  <a:pt x="1614" y="977"/>
                </a:lnTo>
                <a:lnTo>
                  <a:pt x="1669" y="1073"/>
                </a:lnTo>
                <a:lnTo>
                  <a:pt x="1719" y="1173"/>
                </a:lnTo>
                <a:lnTo>
                  <a:pt x="1766" y="1275"/>
                </a:lnTo>
                <a:lnTo>
                  <a:pt x="1808" y="1380"/>
                </a:lnTo>
                <a:lnTo>
                  <a:pt x="1845" y="1487"/>
                </a:lnTo>
                <a:lnTo>
                  <a:pt x="1877" y="1597"/>
                </a:lnTo>
                <a:lnTo>
                  <a:pt x="1905" y="1708"/>
                </a:lnTo>
                <a:lnTo>
                  <a:pt x="1928" y="1820"/>
                </a:lnTo>
                <a:lnTo>
                  <a:pt x="1945" y="1934"/>
                </a:lnTo>
                <a:lnTo>
                  <a:pt x="1958" y="2049"/>
                </a:lnTo>
                <a:lnTo>
                  <a:pt x="1966" y="2164"/>
                </a:lnTo>
                <a:lnTo>
                  <a:pt x="1969" y="2279"/>
                </a:lnTo>
                <a:lnTo>
                  <a:pt x="1967" y="2395"/>
                </a:lnTo>
                <a:lnTo>
                  <a:pt x="1960" y="2510"/>
                </a:lnTo>
                <a:lnTo>
                  <a:pt x="1947" y="2625"/>
                </a:lnTo>
                <a:lnTo>
                  <a:pt x="1930" y="2739"/>
                </a:lnTo>
                <a:lnTo>
                  <a:pt x="1908" y="2852"/>
                </a:lnTo>
                <a:lnTo>
                  <a:pt x="1881" y="2963"/>
                </a:lnTo>
                <a:lnTo>
                  <a:pt x="1849" y="3073"/>
                </a:lnTo>
                <a:lnTo>
                  <a:pt x="1813" y="3180"/>
                </a:lnTo>
                <a:lnTo>
                  <a:pt x="1771" y="3285"/>
                </a:lnTo>
                <a:lnTo>
                  <a:pt x="1726" y="3388"/>
                </a:lnTo>
                <a:lnTo>
                  <a:pt x="1676" y="3488"/>
                </a:lnTo>
                <a:lnTo>
                  <a:pt x="1621" y="3585"/>
                </a:lnTo>
                <a:lnTo>
                  <a:pt x="1563" y="3678"/>
                </a:lnTo>
                <a:lnTo>
                  <a:pt x="1500" y="3768"/>
                </a:lnTo>
                <a:lnTo>
                  <a:pt x="1434" y="3855"/>
                </a:lnTo>
                <a:lnTo>
                  <a:pt x="1364" y="3937"/>
                </a:lnTo>
                <a:lnTo>
                  <a:pt x="1290" y="4015"/>
                </a:lnTo>
                <a:lnTo>
                  <a:pt x="1213" y="4088"/>
                </a:lnTo>
                <a:lnTo>
                  <a:pt x="1133" y="4157"/>
                </a:lnTo>
                <a:lnTo>
                  <a:pt x="1051" y="4221"/>
                </a:lnTo>
                <a:lnTo>
                  <a:pt x="965" y="4280"/>
                </a:lnTo>
                <a:lnTo>
                  <a:pt x="877" y="4335"/>
                </a:lnTo>
                <a:lnTo>
                  <a:pt x="787" y="4383"/>
                </a:lnTo>
                <a:lnTo>
                  <a:pt x="695" y="4427"/>
                </a:lnTo>
                <a:lnTo>
                  <a:pt x="601" y="4465"/>
                </a:lnTo>
                <a:lnTo>
                  <a:pt x="505" y="4497"/>
                </a:lnTo>
                <a:lnTo>
                  <a:pt x="408" y="4524"/>
                </a:lnTo>
                <a:lnTo>
                  <a:pt x="310" y="4545"/>
                </a:lnTo>
                <a:lnTo>
                  <a:pt x="212" y="4561"/>
                </a:lnTo>
                <a:lnTo>
                  <a:pt x="113" y="4570"/>
                </a:lnTo>
                <a:lnTo>
                  <a:pt x="13" y="4574"/>
                </a:lnTo>
                <a:lnTo>
                  <a:pt x="0" y="2287"/>
                </a:lnTo>
                <a:lnTo>
                  <a:pt x="0" y="0"/>
                </a:lnTo>
                <a:moveTo>
                  <a:pt x="0" y="0"/>
                </a:moveTo>
                <a:lnTo>
                  <a:pt x="100" y="3"/>
                </a:lnTo>
                <a:lnTo>
                  <a:pt x="199" y="12"/>
                </a:lnTo>
                <a:lnTo>
                  <a:pt x="298" y="26"/>
                </a:lnTo>
                <a:lnTo>
                  <a:pt x="396" y="47"/>
                </a:lnTo>
                <a:lnTo>
                  <a:pt x="493" y="73"/>
                </a:lnTo>
                <a:lnTo>
                  <a:pt x="588" y="104"/>
                </a:lnTo>
                <a:lnTo>
                  <a:pt x="682" y="142"/>
                </a:lnTo>
                <a:lnTo>
                  <a:pt x="775" y="185"/>
                </a:lnTo>
                <a:lnTo>
                  <a:pt x="865" y="233"/>
                </a:lnTo>
                <a:lnTo>
                  <a:pt x="954" y="286"/>
                </a:lnTo>
                <a:lnTo>
                  <a:pt x="1040" y="345"/>
                </a:lnTo>
                <a:lnTo>
                  <a:pt x="1123" y="408"/>
                </a:lnTo>
                <a:lnTo>
                  <a:pt x="1203" y="477"/>
                </a:lnTo>
                <a:lnTo>
                  <a:pt x="1280" y="550"/>
                </a:lnTo>
                <a:lnTo>
                  <a:pt x="1354" y="627"/>
                </a:lnTo>
                <a:lnTo>
                  <a:pt x="1425" y="709"/>
                </a:lnTo>
                <a:lnTo>
                  <a:pt x="1492" y="794"/>
                </a:lnTo>
                <a:lnTo>
                  <a:pt x="1555" y="884"/>
                </a:lnTo>
                <a:lnTo>
                  <a:pt x="1614" y="977"/>
                </a:lnTo>
                <a:lnTo>
                  <a:pt x="1669" y="1073"/>
                </a:lnTo>
                <a:lnTo>
                  <a:pt x="1719" y="1173"/>
                </a:lnTo>
                <a:lnTo>
                  <a:pt x="1766" y="1275"/>
                </a:lnTo>
                <a:lnTo>
                  <a:pt x="1808" y="1380"/>
                </a:lnTo>
                <a:lnTo>
                  <a:pt x="1845" y="1487"/>
                </a:lnTo>
                <a:lnTo>
                  <a:pt x="1877" y="1597"/>
                </a:lnTo>
                <a:lnTo>
                  <a:pt x="1905" y="1708"/>
                </a:lnTo>
                <a:lnTo>
                  <a:pt x="1928" y="1820"/>
                </a:lnTo>
                <a:lnTo>
                  <a:pt x="1945" y="1934"/>
                </a:lnTo>
                <a:lnTo>
                  <a:pt x="1958" y="2049"/>
                </a:lnTo>
                <a:lnTo>
                  <a:pt x="1966" y="2164"/>
                </a:lnTo>
                <a:lnTo>
                  <a:pt x="1969" y="2279"/>
                </a:lnTo>
                <a:lnTo>
                  <a:pt x="1967" y="2395"/>
                </a:lnTo>
                <a:lnTo>
                  <a:pt x="1960" y="2510"/>
                </a:lnTo>
                <a:lnTo>
                  <a:pt x="1947" y="2625"/>
                </a:lnTo>
                <a:lnTo>
                  <a:pt x="1930" y="2739"/>
                </a:lnTo>
                <a:lnTo>
                  <a:pt x="1908" y="2852"/>
                </a:lnTo>
                <a:lnTo>
                  <a:pt x="1881" y="2963"/>
                </a:lnTo>
                <a:lnTo>
                  <a:pt x="1849" y="3073"/>
                </a:lnTo>
                <a:lnTo>
                  <a:pt x="1813" y="3180"/>
                </a:lnTo>
                <a:lnTo>
                  <a:pt x="1771" y="3285"/>
                </a:lnTo>
                <a:lnTo>
                  <a:pt x="1726" y="3388"/>
                </a:lnTo>
                <a:lnTo>
                  <a:pt x="1676" y="3488"/>
                </a:lnTo>
                <a:lnTo>
                  <a:pt x="1621" y="3585"/>
                </a:lnTo>
                <a:lnTo>
                  <a:pt x="1563" y="3678"/>
                </a:lnTo>
                <a:lnTo>
                  <a:pt x="1500" y="3768"/>
                </a:lnTo>
                <a:lnTo>
                  <a:pt x="1434" y="3855"/>
                </a:lnTo>
                <a:lnTo>
                  <a:pt x="1364" y="3937"/>
                </a:lnTo>
                <a:lnTo>
                  <a:pt x="1290" y="4015"/>
                </a:lnTo>
                <a:lnTo>
                  <a:pt x="1213" y="4088"/>
                </a:lnTo>
                <a:lnTo>
                  <a:pt x="1133" y="4157"/>
                </a:lnTo>
                <a:lnTo>
                  <a:pt x="1051" y="4221"/>
                </a:lnTo>
                <a:lnTo>
                  <a:pt x="965" y="4280"/>
                </a:lnTo>
                <a:lnTo>
                  <a:pt x="877" y="4335"/>
                </a:lnTo>
                <a:lnTo>
                  <a:pt x="787" y="4383"/>
                </a:lnTo>
                <a:lnTo>
                  <a:pt x="695" y="4427"/>
                </a:lnTo>
                <a:lnTo>
                  <a:pt x="601" y="4465"/>
                </a:lnTo>
                <a:lnTo>
                  <a:pt x="505" y="4497"/>
                </a:lnTo>
                <a:lnTo>
                  <a:pt x="408" y="4524"/>
                </a:lnTo>
                <a:lnTo>
                  <a:pt x="310" y="4545"/>
                </a:lnTo>
                <a:lnTo>
                  <a:pt x="212" y="4561"/>
                </a:lnTo>
                <a:lnTo>
                  <a:pt x="113" y="4570"/>
                </a:lnTo>
                <a:lnTo>
                  <a:pt x="13" y="4574"/>
                </a:lnTo>
              </a:path>
            </a:pathLst>
          </a:custGeom>
          <a:noFill/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7"/>
          <p:cNvSpPr/>
          <p:nvPr/>
        </p:nvSpPr>
        <p:spPr>
          <a:xfrm>
            <a:off x="5791320" y="4206960"/>
            <a:ext cx="2666880" cy="549360"/>
          </a:xfrm>
          <a:prstGeom prst="rect">
            <a:avLst/>
          </a:prstGeom>
          <a:noFill/>
          <a:ln cap="sq" w="12600">
            <a:solidFill>
              <a:srgbClr val="ff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8"/>
          <p:cNvSpPr/>
          <p:nvPr/>
        </p:nvSpPr>
        <p:spPr>
          <a:xfrm>
            <a:off x="7535880" y="2468520"/>
            <a:ext cx="1379520" cy="1828800"/>
          </a:xfrm>
          <a:custGeom>
            <a:avLst/>
            <a:gdLst/>
            <a:ahLst/>
            <a:rect l="0" t="0" r="r" b="b"/>
            <a:pathLst>
              <a:path w="1917" h="5081">
                <a:moveTo>
                  <a:pt x="0" y="0"/>
                </a:moveTo>
                <a:lnTo>
                  <a:pt x="97" y="3"/>
                </a:lnTo>
                <a:lnTo>
                  <a:pt x="193" y="13"/>
                </a:lnTo>
                <a:lnTo>
                  <a:pt x="290" y="29"/>
                </a:lnTo>
                <a:lnTo>
                  <a:pt x="385" y="52"/>
                </a:lnTo>
                <a:lnTo>
                  <a:pt x="479" y="81"/>
                </a:lnTo>
                <a:lnTo>
                  <a:pt x="572" y="116"/>
                </a:lnTo>
                <a:lnTo>
                  <a:pt x="664" y="157"/>
                </a:lnTo>
                <a:lnTo>
                  <a:pt x="754" y="205"/>
                </a:lnTo>
                <a:lnTo>
                  <a:pt x="842" y="258"/>
                </a:lnTo>
                <a:lnTo>
                  <a:pt x="928" y="318"/>
                </a:lnTo>
                <a:lnTo>
                  <a:pt x="1012" y="383"/>
                </a:lnTo>
                <a:lnTo>
                  <a:pt x="1092" y="453"/>
                </a:lnTo>
                <a:lnTo>
                  <a:pt x="1171" y="529"/>
                </a:lnTo>
                <a:lnTo>
                  <a:pt x="1246" y="610"/>
                </a:lnTo>
                <a:lnTo>
                  <a:pt x="1318" y="696"/>
                </a:lnTo>
                <a:lnTo>
                  <a:pt x="1386" y="787"/>
                </a:lnTo>
                <a:lnTo>
                  <a:pt x="1451" y="882"/>
                </a:lnTo>
                <a:lnTo>
                  <a:pt x="1513" y="981"/>
                </a:lnTo>
                <a:lnTo>
                  <a:pt x="1570" y="1085"/>
                </a:lnTo>
                <a:lnTo>
                  <a:pt x="1624" y="1192"/>
                </a:lnTo>
                <a:lnTo>
                  <a:pt x="1673" y="1302"/>
                </a:lnTo>
                <a:lnTo>
                  <a:pt x="1718" y="1416"/>
                </a:lnTo>
                <a:lnTo>
                  <a:pt x="1759" y="1532"/>
                </a:lnTo>
                <a:lnTo>
                  <a:pt x="1795" y="1652"/>
                </a:lnTo>
                <a:lnTo>
                  <a:pt x="1827" y="1773"/>
                </a:lnTo>
                <a:lnTo>
                  <a:pt x="1853" y="1896"/>
                </a:lnTo>
                <a:lnTo>
                  <a:pt x="1876" y="2021"/>
                </a:lnTo>
                <a:lnTo>
                  <a:pt x="1893" y="2148"/>
                </a:lnTo>
                <a:lnTo>
                  <a:pt x="1906" y="2275"/>
                </a:lnTo>
                <a:lnTo>
                  <a:pt x="1913" y="2403"/>
                </a:lnTo>
                <a:lnTo>
                  <a:pt x="1916" y="2531"/>
                </a:lnTo>
                <a:lnTo>
                  <a:pt x="1914" y="2660"/>
                </a:lnTo>
                <a:lnTo>
                  <a:pt x="1907" y="2788"/>
                </a:lnTo>
                <a:lnTo>
                  <a:pt x="1895" y="2915"/>
                </a:lnTo>
                <a:lnTo>
                  <a:pt x="1878" y="3042"/>
                </a:lnTo>
                <a:lnTo>
                  <a:pt x="1857" y="3167"/>
                </a:lnTo>
                <a:lnTo>
                  <a:pt x="1830" y="3291"/>
                </a:lnTo>
                <a:lnTo>
                  <a:pt x="1799" y="3412"/>
                </a:lnTo>
                <a:lnTo>
                  <a:pt x="1764" y="3532"/>
                </a:lnTo>
                <a:lnTo>
                  <a:pt x="1724" y="3649"/>
                </a:lnTo>
                <a:lnTo>
                  <a:pt x="1679" y="3763"/>
                </a:lnTo>
                <a:lnTo>
                  <a:pt x="1631" y="3874"/>
                </a:lnTo>
                <a:lnTo>
                  <a:pt x="1578" y="3981"/>
                </a:lnTo>
                <a:lnTo>
                  <a:pt x="1521" y="4085"/>
                </a:lnTo>
                <a:lnTo>
                  <a:pt x="1460" y="4185"/>
                </a:lnTo>
                <a:lnTo>
                  <a:pt x="1395" y="4281"/>
                </a:lnTo>
                <a:lnTo>
                  <a:pt x="1327" y="4372"/>
                </a:lnTo>
                <a:lnTo>
                  <a:pt x="1256" y="4459"/>
                </a:lnTo>
                <a:lnTo>
                  <a:pt x="1181" y="4540"/>
                </a:lnTo>
                <a:lnTo>
                  <a:pt x="1103" y="4617"/>
                </a:lnTo>
                <a:lnTo>
                  <a:pt x="1023" y="4688"/>
                </a:lnTo>
                <a:lnTo>
                  <a:pt x="939" y="4754"/>
                </a:lnTo>
                <a:lnTo>
                  <a:pt x="854" y="4814"/>
                </a:lnTo>
                <a:lnTo>
                  <a:pt x="766" y="4868"/>
                </a:lnTo>
                <a:lnTo>
                  <a:pt x="676" y="4917"/>
                </a:lnTo>
                <a:lnTo>
                  <a:pt x="585" y="4959"/>
                </a:lnTo>
                <a:lnTo>
                  <a:pt x="492" y="4995"/>
                </a:lnTo>
                <a:lnTo>
                  <a:pt x="398" y="5025"/>
                </a:lnTo>
                <a:lnTo>
                  <a:pt x="302" y="5048"/>
                </a:lnTo>
                <a:lnTo>
                  <a:pt x="206" y="5065"/>
                </a:lnTo>
                <a:lnTo>
                  <a:pt x="110" y="5076"/>
                </a:lnTo>
                <a:lnTo>
                  <a:pt x="13" y="5080"/>
                </a:lnTo>
                <a:lnTo>
                  <a:pt x="0" y="2540"/>
                </a:lnTo>
                <a:lnTo>
                  <a:pt x="0" y="0"/>
                </a:lnTo>
                <a:moveTo>
                  <a:pt x="0" y="0"/>
                </a:moveTo>
                <a:lnTo>
                  <a:pt x="97" y="3"/>
                </a:lnTo>
                <a:lnTo>
                  <a:pt x="193" y="13"/>
                </a:lnTo>
                <a:lnTo>
                  <a:pt x="290" y="29"/>
                </a:lnTo>
                <a:lnTo>
                  <a:pt x="385" y="52"/>
                </a:lnTo>
                <a:lnTo>
                  <a:pt x="479" y="81"/>
                </a:lnTo>
                <a:lnTo>
                  <a:pt x="572" y="116"/>
                </a:lnTo>
                <a:lnTo>
                  <a:pt x="664" y="157"/>
                </a:lnTo>
                <a:lnTo>
                  <a:pt x="754" y="205"/>
                </a:lnTo>
                <a:lnTo>
                  <a:pt x="842" y="258"/>
                </a:lnTo>
                <a:lnTo>
                  <a:pt x="928" y="318"/>
                </a:lnTo>
                <a:lnTo>
                  <a:pt x="1012" y="383"/>
                </a:lnTo>
                <a:lnTo>
                  <a:pt x="1092" y="453"/>
                </a:lnTo>
                <a:lnTo>
                  <a:pt x="1171" y="529"/>
                </a:lnTo>
                <a:lnTo>
                  <a:pt x="1246" y="610"/>
                </a:lnTo>
                <a:lnTo>
                  <a:pt x="1318" y="696"/>
                </a:lnTo>
                <a:lnTo>
                  <a:pt x="1386" y="787"/>
                </a:lnTo>
                <a:lnTo>
                  <a:pt x="1451" y="882"/>
                </a:lnTo>
                <a:lnTo>
                  <a:pt x="1513" y="981"/>
                </a:lnTo>
                <a:lnTo>
                  <a:pt x="1570" y="1085"/>
                </a:lnTo>
                <a:lnTo>
                  <a:pt x="1624" y="1192"/>
                </a:lnTo>
                <a:lnTo>
                  <a:pt x="1673" y="1302"/>
                </a:lnTo>
                <a:lnTo>
                  <a:pt x="1718" y="1416"/>
                </a:lnTo>
                <a:lnTo>
                  <a:pt x="1759" y="1532"/>
                </a:lnTo>
                <a:lnTo>
                  <a:pt x="1795" y="1652"/>
                </a:lnTo>
                <a:lnTo>
                  <a:pt x="1827" y="1773"/>
                </a:lnTo>
                <a:lnTo>
                  <a:pt x="1853" y="1896"/>
                </a:lnTo>
                <a:lnTo>
                  <a:pt x="1876" y="2021"/>
                </a:lnTo>
                <a:lnTo>
                  <a:pt x="1893" y="2148"/>
                </a:lnTo>
                <a:lnTo>
                  <a:pt x="1906" y="2275"/>
                </a:lnTo>
                <a:lnTo>
                  <a:pt x="1913" y="2403"/>
                </a:lnTo>
                <a:lnTo>
                  <a:pt x="1916" y="2531"/>
                </a:lnTo>
                <a:lnTo>
                  <a:pt x="1914" y="2660"/>
                </a:lnTo>
                <a:lnTo>
                  <a:pt x="1907" y="2788"/>
                </a:lnTo>
                <a:lnTo>
                  <a:pt x="1895" y="2915"/>
                </a:lnTo>
                <a:lnTo>
                  <a:pt x="1878" y="3042"/>
                </a:lnTo>
                <a:lnTo>
                  <a:pt x="1857" y="3167"/>
                </a:lnTo>
                <a:lnTo>
                  <a:pt x="1830" y="3291"/>
                </a:lnTo>
                <a:lnTo>
                  <a:pt x="1799" y="3412"/>
                </a:lnTo>
                <a:lnTo>
                  <a:pt x="1764" y="3532"/>
                </a:lnTo>
                <a:lnTo>
                  <a:pt x="1724" y="3649"/>
                </a:lnTo>
                <a:lnTo>
                  <a:pt x="1679" y="3763"/>
                </a:lnTo>
                <a:lnTo>
                  <a:pt x="1631" y="3874"/>
                </a:lnTo>
                <a:lnTo>
                  <a:pt x="1578" y="3981"/>
                </a:lnTo>
                <a:lnTo>
                  <a:pt x="1521" y="4085"/>
                </a:lnTo>
                <a:lnTo>
                  <a:pt x="1460" y="4185"/>
                </a:lnTo>
                <a:lnTo>
                  <a:pt x="1395" y="4281"/>
                </a:lnTo>
                <a:lnTo>
                  <a:pt x="1327" y="4372"/>
                </a:lnTo>
                <a:lnTo>
                  <a:pt x="1256" y="4459"/>
                </a:lnTo>
                <a:lnTo>
                  <a:pt x="1181" y="4540"/>
                </a:lnTo>
                <a:lnTo>
                  <a:pt x="1103" y="4617"/>
                </a:lnTo>
                <a:lnTo>
                  <a:pt x="1023" y="4688"/>
                </a:lnTo>
                <a:lnTo>
                  <a:pt x="939" y="4754"/>
                </a:lnTo>
                <a:lnTo>
                  <a:pt x="854" y="4814"/>
                </a:lnTo>
                <a:lnTo>
                  <a:pt x="766" y="4868"/>
                </a:lnTo>
                <a:lnTo>
                  <a:pt x="676" y="4917"/>
                </a:lnTo>
                <a:lnTo>
                  <a:pt x="585" y="4959"/>
                </a:lnTo>
                <a:lnTo>
                  <a:pt x="492" y="4995"/>
                </a:lnTo>
                <a:lnTo>
                  <a:pt x="398" y="5025"/>
                </a:lnTo>
                <a:lnTo>
                  <a:pt x="302" y="5048"/>
                </a:lnTo>
                <a:lnTo>
                  <a:pt x="206" y="5065"/>
                </a:lnTo>
                <a:lnTo>
                  <a:pt x="110" y="5076"/>
                </a:lnTo>
                <a:lnTo>
                  <a:pt x="13" y="5080"/>
                </a:lnTo>
              </a:path>
            </a:pathLst>
          </a:custGeom>
          <a:noFill/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Can we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prove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that 1 is an object?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39720" y="3214800"/>
            <a:ext cx="3749760" cy="347508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210960"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 u="sng">
                <a:solidFill>
                  <a:srgbClr val="000080"/>
                </a:solidFill>
                <a:uFillTx/>
                <a:latin typeface="Lucida Console"/>
                <a:ea typeface="Arial"/>
              </a:rPr>
              <a:t>string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&gt;&gt;&gt;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 =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b="1" lang="en-US" sz="1800" spc="-1" strike="noStrike">
                <a:solidFill>
                  <a:srgbClr val="800080"/>
                </a:solidFill>
                <a:latin typeface="Lucida Console"/>
                <a:ea typeface="Arial"/>
              </a:rPr>
              <a:t>"hello"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&gt;&gt;&gt;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id(s)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976304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&gt;&gt;&gt;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s.__str__()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800080"/>
                </a:solidFill>
                <a:latin typeface="Lucida Console"/>
                <a:ea typeface="Arial"/>
              </a:rPr>
              <a:t>'hello'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&gt;&gt;&gt;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s.__eq__(</a:t>
            </a:r>
            <a:r>
              <a:rPr b="1" lang="en-US" sz="1800" spc="-1" strike="noStrike">
                <a:solidFill>
                  <a:srgbClr val="800080"/>
                </a:solidFill>
                <a:latin typeface="Lucida Console"/>
                <a:ea typeface="Arial"/>
              </a:rPr>
              <a:t>"bye"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False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&gt;&gt;&gt;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isinstance(s, object)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True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65040" y="1263600"/>
            <a:ext cx="8850240" cy="14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Every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object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has an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but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values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don't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have an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id.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object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can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have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methods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but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values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don't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have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methods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All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objects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are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instance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 of a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subclass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of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'object'.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4545000" y="3214800"/>
            <a:ext cx="3867120" cy="347508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210960"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 u="sng">
                <a:solidFill>
                  <a:srgbClr val="000080"/>
                </a:solidFill>
                <a:uFillTx/>
                <a:latin typeface="Lucida Console"/>
                <a:ea typeface="Arial"/>
              </a:rPr>
              <a:t>integer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&gt;&gt;&gt;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x = 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&gt;&gt;&gt;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id(x)  </a:t>
            </a:r>
            <a:r>
              <a:rPr b="1" lang="en-US" sz="1800" spc="-1" strike="noStrike">
                <a:solidFill>
                  <a:srgbClr val="ff0000"/>
                </a:solidFill>
                <a:latin typeface="Lucida Console"/>
                <a:ea typeface="Arial"/>
              </a:rPr>
              <a:t># does it work?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&gt;&gt;&gt;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1.__str__()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&gt;&gt;&gt;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x.__eq__(1)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&gt;&gt;&gt;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isinstance(x, object)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10920" y="259920"/>
            <a:ext cx="835020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Assignment changes only the reference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914400" y="2362320"/>
            <a:ext cx="3502080" cy="160020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# Python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x = 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y = "Hello"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ff0000"/>
                </a:solidFill>
                <a:latin typeface="Lucida Console"/>
                <a:ea typeface="Arial"/>
              </a:rPr>
              <a:t>x = y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6929280" y="2290680"/>
            <a:ext cx="116856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01008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5599080" y="2300400"/>
            <a:ext cx="3729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Line 5"/>
          <p:cNvSpPr/>
          <p:nvPr/>
        </p:nvSpPr>
        <p:spPr>
          <a:xfrm>
            <a:off x="6095880" y="2514600"/>
            <a:ext cx="75096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6"/>
          <p:cNvSpPr/>
          <p:nvPr/>
        </p:nvSpPr>
        <p:spPr>
          <a:xfrm>
            <a:off x="6950160" y="2787480"/>
            <a:ext cx="1168200" cy="36540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7"/>
          <p:cNvSpPr/>
          <p:nvPr/>
        </p:nvSpPr>
        <p:spPr>
          <a:xfrm>
            <a:off x="5616720" y="2797200"/>
            <a:ext cx="3088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Line 8"/>
          <p:cNvSpPr/>
          <p:nvPr/>
        </p:nvSpPr>
        <p:spPr>
          <a:xfrm>
            <a:off x="6116760" y="3011400"/>
            <a:ext cx="750600" cy="180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9"/>
          <p:cNvSpPr/>
          <p:nvPr/>
        </p:nvSpPr>
        <p:spPr>
          <a:xfrm>
            <a:off x="7204320" y="2789280"/>
            <a:ext cx="9536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01008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CustomShape 10"/>
          <p:cNvSpPr/>
          <p:nvPr/>
        </p:nvSpPr>
        <p:spPr>
          <a:xfrm>
            <a:off x="365040" y="1263600"/>
            <a:ext cx="83217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Assignment "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x = 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 makes x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  <a:ea typeface="Arial"/>
              </a:rPr>
              <a:t>refer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the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same location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that y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refers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to.   It does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create a copy of the object.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CustomShape 11"/>
          <p:cNvSpPr/>
          <p:nvPr/>
        </p:nvSpPr>
        <p:spPr>
          <a:xfrm>
            <a:off x="6858000" y="4114800"/>
            <a:ext cx="137160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00000001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Hello000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00000000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00000000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CustomShape 12"/>
          <p:cNvSpPr/>
          <p:nvPr/>
        </p:nvSpPr>
        <p:spPr>
          <a:xfrm>
            <a:off x="5410080" y="4114800"/>
            <a:ext cx="137160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01000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01008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01010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01018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CustomShape 13"/>
          <p:cNvSpPr/>
          <p:nvPr/>
        </p:nvSpPr>
        <p:spPr>
          <a:xfrm>
            <a:off x="6858000" y="365760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Memory: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CustomShape 14"/>
          <p:cNvSpPr/>
          <p:nvPr/>
        </p:nvSpPr>
        <p:spPr>
          <a:xfrm>
            <a:off x="5562720" y="365760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Address: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CustomShape 15"/>
          <p:cNvSpPr/>
          <p:nvPr/>
        </p:nvSpPr>
        <p:spPr>
          <a:xfrm>
            <a:off x="457200" y="4406760"/>
            <a:ext cx="484668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Now x and y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refer to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("point to") the same object.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CustomShape 16"/>
          <p:cNvSpPr/>
          <p:nvPr/>
        </p:nvSpPr>
        <p:spPr>
          <a:xfrm>
            <a:off x="7543800" y="2925720"/>
            <a:ext cx="1417680" cy="1646280"/>
          </a:xfrm>
          <a:custGeom>
            <a:avLst/>
            <a:gdLst/>
            <a:ahLst/>
            <a:rect l="0" t="0" r="r" b="b"/>
            <a:pathLst>
              <a:path w="1970" h="4575">
                <a:moveTo>
                  <a:pt x="0" y="0"/>
                </a:moveTo>
                <a:lnTo>
                  <a:pt x="100" y="3"/>
                </a:lnTo>
                <a:lnTo>
                  <a:pt x="199" y="12"/>
                </a:lnTo>
                <a:lnTo>
                  <a:pt x="298" y="26"/>
                </a:lnTo>
                <a:lnTo>
                  <a:pt x="396" y="47"/>
                </a:lnTo>
                <a:lnTo>
                  <a:pt x="493" y="73"/>
                </a:lnTo>
                <a:lnTo>
                  <a:pt x="588" y="104"/>
                </a:lnTo>
                <a:lnTo>
                  <a:pt x="682" y="142"/>
                </a:lnTo>
                <a:lnTo>
                  <a:pt x="775" y="185"/>
                </a:lnTo>
                <a:lnTo>
                  <a:pt x="865" y="233"/>
                </a:lnTo>
                <a:lnTo>
                  <a:pt x="954" y="286"/>
                </a:lnTo>
                <a:lnTo>
                  <a:pt x="1040" y="345"/>
                </a:lnTo>
                <a:lnTo>
                  <a:pt x="1123" y="408"/>
                </a:lnTo>
                <a:lnTo>
                  <a:pt x="1203" y="477"/>
                </a:lnTo>
                <a:lnTo>
                  <a:pt x="1280" y="550"/>
                </a:lnTo>
                <a:lnTo>
                  <a:pt x="1354" y="627"/>
                </a:lnTo>
                <a:lnTo>
                  <a:pt x="1425" y="709"/>
                </a:lnTo>
                <a:lnTo>
                  <a:pt x="1492" y="794"/>
                </a:lnTo>
                <a:lnTo>
                  <a:pt x="1555" y="884"/>
                </a:lnTo>
                <a:lnTo>
                  <a:pt x="1614" y="977"/>
                </a:lnTo>
                <a:lnTo>
                  <a:pt x="1669" y="1073"/>
                </a:lnTo>
                <a:lnTo>
                  <a:pt x="1719" y="1173"/>
                </a:lnTo>
                <a:lnTo>
                  <a:pt x="1766" y="1275"/>
                </a:lnTo>
                <a:lnTo>
                  <a:pt x="1808" y="1380"/>
                </a:lnTo>
                <a:lnTo>
                  <a:pt x="1845" y="1487"/>
                </a:lnTo>
                <a:lnTo>
                  <a:pt x="1877" y="1597"/>
                </a:lnTo>
                <a:lnTo>
                  <a:pt x="1905" y="1708"/>
                </a:lnTo>
                <a:lnTo>
                  <a:pt x="1928" y="1820"/>
                </a:lnTo>
                <a:lnTo>
                  <a:pt x="1945" y="1934"/>
                </a:lnTo>
                <a:lnTo>
                  <a:pt x="1958" y="2049"/>
                </a:lnTo>
                <a:lnTo>
                  <a:pt x="1966" y="2164"/>
                </a:lnTo>
                <a:lnTo>
                  <a:pt x="1969" y="2279"/>
                </a:lnTo>
                <a:lnTo>
                  <a:pt x="1967" y="2395"/>
                </a:lnTo>
                <a:lnTo>
                  <a:pt x="1960" y="2510"/>
                </a:lnTo>
                <a:lnTo>
                  <a:pt x="1947" y="2625"/>
                </a:lnTo>
                <a:lnTo>
                  <a:pt x="1930" y="2739"/>
                </a:lnTo>
                <a:lnTo>
                  <a:pt x="1908" y="2852"/>
                </a:lnTo>
                <a:lnTo>
                  <a:pt x="1881" y="2963"/>
                </a:lnTo>
                <a:lnTo>
                  <a:pt x="1849" y="3073"/>
                </a:lnTo>
                <a:lnTo>
                  <a:pt x="1813" y="3180"/>
                </a:lnTo>
                <a:lnTo>
                  <a:pt x="1771" y="3285"/>
                </a:lnTo>
                <a:lnTo>
                  <a:pt x="1726" y="3388"/>
                </a:lnTo>
                <a:lnTo>
                  <a:pt x="1676" y="3488"/>
                </a:lnTo>
                <a:lnTo>
                  <a:pt x="1621" y="3585"/>
                </a:lnTo>
                <a:lnTo>
                  <a:pt x="1563" y="3678"/>
                </a:lnTo>
                <a:lnTo>
                  <a:pt x="1500" y="3768"/>
                </a:lnTo>
                <a:lnTo>
                  <a:pt x="1434" y="3855"/>
                </a:lnTo>
                <a:lnTo>
                  <a:pt x="1364" y="3937"/>
                </a:lnTo>
                <a:lnTo>
                  <a:pt x="1290" y="4015"/>
                </a:lnTo>
                <a:lnTo>
                  <a:pt x="1213" y="4088"/>
                </a:lnTo>
                <a:lnTo>
                  <a:pt x="1133" y="4157"/>
                </a:lnTo>
                <a:lnTo>
                  <a:pt x="1051" y="4221"/>
                </a:lnTo>
                <a:lnTo>
                  <a:pt x="965" y="4280"/>
                </a:lnTo>
                <a:lnTo>
                  <a:pt x="877" y="4335"/>
                </a:lnTo>
                <a:lnTo>
                  <a:pt x="787" y="4383"/>
                </a:lnTo>
                <a:lnTo>
                  <a:pt x="695" y="4427"/>
                </a:lnTo>
                <a:lnTo>
                  <a:pt x="601" y="4465"/>
                </a:lnTo>
                <a:lnTo>
                  <a:pt x="505" y="4497"/>
                </a:lnTo>
                <a:lnTo>
                  <a:pt x="408" y="4524"/>
                </a:lnTo>
                <a:lnTo>
                  <a:pt x="310" y="4545"/>
                </a:lnTo>
                <a:lnTo>
                  <a:pt x="212" y="4561"/>
                </a:lnTo>
                <a:lnTo>
                  <a:pt x="113" y="4570"/>
                </a:lnTo>
                <a:lnTo>
                  <a:pt x="13" y="4574"/>
                </a:lnTo>
                <a:lnTo>
                  <a:pt x="0" y="2287"/>
                </a:lnTo>
                <a:lnTo>
                  <a:pt x="0" y="0"/>
                </a:lnTo>
                <a:moveTo>
                  <a:pt x="0" y="0"/>
                </a:moveTo>
                <a:lnTo>
                  <a:pt x="100" y="3"/>
                </a:lnTo>
                <a:lnTo>
                  <a:pt x="199" y="12"/>
                </a:lnTo>
                <a:lnTo>
                  <a:pt x="298" y="26"/>
                </a:lnTo>
                <a:lnTo>
                  <a:pt x="396" y="47"/>
                </a:lnTo>
                <a:lnTo>
                  <a:pt x="493" y="73"/>
                </a:lnTo>
                <a:lnTo>
                  <a:pt x="588" y="104"/>
                </a:lnTo>
                <a:lnTo>
                  <a:pt x="682" y="142"/>
                </a:lnTo>
                <a:lnTo>
                  <a:pt x="775" y="185"/>
                </a:lnTo>
                <a:lnTo>
                  <a:pt x="865" y="233"/>
                </a:lnTo>
                <a:lnTo>
                  <a:pt x="954" y="286"/>
                </a:lnTo>
                <a:lnTo>
                  <a:pt x="1040" y="345"/>
                </a:lnTo>
                <a:lnTo>
                  <a:pt x="1123" y="408"/>
                </a:lnTo>
                <a:lnTo>
                  <a:pt x="1203" y="477"/>
                </a:lnTo>
                <a:lnTo>
                  <a:pt x="1280" y="550"/>
                </a:lnTo>
                <a:lnTo>
                  <a:pt x="1354" y="627"/>
                </a:lnTo>
                <a:lnTo>
                  <a:pt x="1425" y="709"/>
                </a:lnTo>
                <a:lnTo>
                  <a:pt x="1492" y="794"/>
                </a:lnTo>
                <a:lnTo>
                  <a:pt x="1555" y="884"/>
                </a:lnTo>
                <a:lnTo>
                  <a:pt x="1614" y="977"/>
                </a:lnTo>
                <a:lnTo>
                  <a:pt x="1669" y="1073"/>
                </a:lnTo>
                <a:lnTo>
                  <a:pt x="1719" y="1173"/>
                </a:lnTo>
                <a:lnTo>
                  <a:pt x="1766" y="1275"/>
                </a:lnTo>
                <a:lnTo>
                  <a:pt x="1808" y="1380"/>
                </a:lnTo>
                <a:lnTo>
                  <a:pt x="1845" y="1487"/>
                </a:lnTo>
                <a:lnTo>
                  <a:pt x="1877" y="1597"/>
                </a:lnTo>
                <a:lnTo>
                  <a:pt x="1905" y="1708"/>
                </a:lnTo>
                <a:lnTo>
                  <a:pt x="1928" y="1820"/>
                </a:lnTo>
                <a:lnTo>
                  <a:pt x="1945" y="1934"/>
                </a:lnTo>
                <a:lnTo>
                  <a:pt x="1958" y="2049"/>
                </a:lnTo>
                <a:lnTo>
                  <a:pt x="1966" y="2164"/>
                </a:lnTo>
                <a:lnTo>
                  <a:pt x="1969" y="2279"/>
                </a:lnTo>
                <a:lnTo>
                  <a:pt x="1967" y="2395"/>
                </a:lnTo>
                <a:lnTo>
                  <a:pt x="1960" y="2510"/>
                </a:lnTo>
                <a:lnTo>
                  <a:pt x="1947" y="2625"/>
                </a:lnTo>
                <a:lnTo>
                  <a:pt x="1930" y="2739"/>
                </a:lnTo>
                <a:lnTo>
                  <a:pt x="1908" y="2852"/>
                </a:lnTo>
                <a:lnTo>
                  <a:pt x="1881" y="2963"/>
                </a:lnTo>
                <a:lnTo>
                  <a:pt x="1849" y="3073"/>
                </a:lnTo>
                <a:lnTo>
                  <a:pt x="1813" y="3180"/>
                </a:lnTo>
                <a:lnTo>
                  <a:pt x="1771" y="3285"/>
                </a:lnTo>
                <a:lnTo>
                  <a:pt x="1726" y="3388"/>
                </a:lnTo>
                <a:lnTo>
                  <a:pt x="1676" y="3488"/>
                </a:lnTo>
                <a:lnTo>
                  <a:pt x="1621" y="3585"/>
                </a:lnTo>
                <a:lnTo>
                  <a:pt x="1563" y="3678"/>
                </a:lnTo>
                <a:lnTo>
                  <a:pt x="1500" y="3768"/>
                </a:lnTo>
                <a:lnTo>
                  <a:pt x="1434" y="3855"/>
                </a:lnTo>
                <a:lnTo>
                  <a:pt x="1364" y="3937"/>
                </a:lnTo>
                <a:lnTo>
                  <a:pt x="1290" y="4015"/>
                </a:lnTo>
                <a:lnTo>
                  <a:pt x="1213" y="4088"/>
                </a:lnTo>
                <a:lnTo>
                  <a:pt x="1133" y="4157"/>
                </a:lnTo>
                <a:lnTo>
                  <a:pt x="1051" y="4221"/>
                </a:lnTo>
                <a:lnTo>
                  <a:pt x="965" y="4280"/>
                </a:lnTo>
                <a:lnTo>
                  <a:pt x="877" y="4335"/>
                </a:lnTo>
                <a:lnTo>
                  <a:pt x="787" y="4383"/>
                </a:lnTo>
                <a:lnTo>
                  <a:pt x="695" y="4427"/>
                </a:lnTo>
                <a:lnTo>
                  <a:pt x="601" y="4465"/>
                </a:lnTo>
                <a:lnTo>
                  <a:pt x="505" y="4497"/>
                </a:lnTo>
                <a:lnTo>
                  <a:pt x="408" y="4524"/>
                </a:lnTo>
                <a:lnTo>
                  <a:pt x="310" y="4545"/>
                </a:lnTo>
                <a:lnTo>
                  <a:pt x="212" y="4561"/>
                </a:lnTo>
                <a:lnTo>
                  <a:pt x="113" y="4570"/>
                </a:lnTo>
                <a:lnTo>
                  <a:pt x="13" y="4574"/>
                </a:lnTo>
              </a:path>
            </a:pathLst>
          </a:custGeom>
          <a:noFill/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7"/>
          <p:cNvSpPr/>
          <p:nvPr/>
        </p:nvSpPr>
        <p:spPr>
          <a:xfrm>
            <a:off x="5791320" y="4479840"/>
            <a:ext cx="2666880" cy="274680"/>
          </a:xfrm>
          <a:prstGeom prst="rect">
            <a:avLst/>
          </a:prstGeom>
          <a:noFill/>
          <a:ln cap="sq" w="12600">
            <a:solidFill>
              <a:srgbClr val="ff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8"/>
          <p:cNvSpPr/>
          <p:nvPr/>
        </p:nvSpPr>
        <p:spPr>
          <a:xfrm>
            <a:off x="7535880" y="2468520"/>
            <a:ext cx="1425600" cy="2011320"/>
          </a:xfrm>
          <a:custGeom>
            <a:avLst/>
            <a:gdLst/>
            <a:ahLst/>
            <a:rect l="0" t="0" r="r" b="b"/>
            <a:pathLst>
              <a:path w="1981" h="5589">
                <a:moveTo>
                  <a:pt x="0" y="0"/>
                </a:moveTo>
                <a:lnTo>
                  <a:pt x="100" y="4"/>
                </a:lnTo>
                <a:lnTo>
                  <a:pt x="200" y="14"/>
                </a:lnTo>
                <a:lnTo>
                  <a:pt x="299" y="32"/>
                </a:lnTo>
                <a:lnTo>
                  <a:pt x="398" y="57"/>
                </a:lnTo>
                <a:lnTo>
                  <a:pt x="495" y="89"/>
                </a:lnTo>
                <a:lnTo>
                  <a:pt x="592" y="128"/>
                </a:lnTo>
                <a:lnTo>
                  <a:pt x="686" y="173"/>
                </a:lnTo>
                <a:lnTo>
                  <a:pt x="779" y="225"/>
                </a:lnTo>
                <a:lnTo>
                  <a:pt x="870" y="284"/>
                </a:lnTo>
                <a:lnTo>
                  <a:pt x="959" y="350"/>
                </a:lnTo>
                <a:lnTo>
                  <a:pt x="1045" y="421"/>
                </a:lnTo>
                <a:lnTo>
                  <a:pt x="1129" y="499"/>
                </a:lnTo>
                <a:lnTo>
                  <a:pt x="1210" y="582"/>
                </a:lnTo>
                <a:lnTo>
                  <a:pt x="1287" y="671"/>
                </a:lnTo>
                <a:lnTo>
                  <a:pt x="1362" y="766"/>
                </a:lnTo>
                <a:lnTo>
                  <a:pt x="1433" y="866"/>
                </a:lnTo>
                <a:lnTo>
                  <a:pt x="1500" y="970"/>
                </a:lnTo>
                <a:lnTo>
                  <a:pt x="1563" y="1080"/>
                </a:lnTo>
                <a:lnTo>
                  <a:pt x="1623" y="1193"/>
                </a:lnTo>
                <a:lnTo>
                  <a:pt x="1678" y="1311"/>
                </a:lnTo>
                <a:lnTo>
                  <a:pt x="1729" y="1433"/>
                </a:lnTo>
                <a:lnTo>
                  <a:pt x="1776" y="1558"/>
                </a:lnTo>
                <a:lnTo>
                  <a:pt x="1818" y="1686"/>
                </a:lnTo>
                <a:lnTo>
                  <a:pt x="1855" y="1817"/>
                </a:lnTo>
                <a:lnTo>
                  <a:pt x="1888" y="1951"/>
                </a:lnTo>
                <a:lnTo>
                  <a:pt x="1915" y="2086"/>
                </a:lnTo>
                <a:lnTo>
                  <a:pt x="1938" y="2224"/>
                </a:lnTo>
                <a:lnTo>
                  <a:pt x="1956" y="2363"/>
                </a:lnTo>
                <a:lnTo>
                  <a:pt x="1969" y="2503"/>
                </a:lnTo>
                <a:lnTo>
                  <a:pt x="1977" y="2644"/>
                </a:lnTo>
                <a:lnTo>
                  <a:pt x="1980" y="2785"/>
                </a:lnTo>
                <a:lnTo>
                  <a:pt x="1978" y="2926"/>
                </a:lnTo>
                <a:lnTo>
                  <a:pt x="1971" y="3067"/>
                </a:lnTo>
                <a:lnTo>
                  <a:pt x="1958" y="3207"/>
                </a:lnTo>
                <a:lnTo>
                  <a:pt x="1941" y="3346"/>
                </a:lnTo>
                <a:lnTo>
                  <a:pt x="1919" y="3484"/>
                </a:lnTo>
                <a:lnTo>
                  <a:pt x="1892" y="3620"/>
                </a:lnTo>
                <a:lnTo>
                  <a:pt x="1860" y="3754"/>
                </a:lnTo>
                <a:lnTo>
                  <a:pt x="1823" y="3885"/>
                </a:lnTo>
                <a:lnTo>
                  <a:pt x="1781" y="4014"/>
                </a:lnTo>
                <a:lnTo>
                  <a:pt x="1735" y="4139"/>
                </a:lnTo>
                <a:lnTo>
                  <a:pt x="1685" y="4261"/>
                </a:lnTo>
                <a:lnTo>
                  <a:pt x="1630" y="4380"/>
                </a:lnTo>
                <a:lnTo>
                  <a:pt x="1571" y="4494"/>
                </a:lnTo>
                <a:lnTo>
                  <a:pt x="1508" y="4604"/>
                </a:lnTo>
                <a:lnTo>
                  <a:pt x="1442" y="4709"/>
                </a:lnTo>
                <a:lnTo>
                  <a:pt x="1371" y="4809"/>
                </a:lnTo>
                <a:lnTo>
                  <a:pt x="1297" y="4905"/>
                </a:lnTo>
                <a:lnTo>
                  <a:pt x="1220" y="4995"/>
                </a:lnTo>
                <a:lnTo>
                  <a:pt x="1140" y="5079"/>
                </a:lnTo>
                <a:lnTo>
                  <a:pt x="1056" y="5157"/>
                </a:lnTo>
                <a:lnTo>
                  <a:pt x="970" y="5229"/>
                </a:lnTo>
                <a:lnTo>
                  <a:pt x="882" y="5296"/>
                </a:lnTo>
                <a:lnTo>
                  <a:pt x="791" y="5355"/>
                </a:lnTo>
                <a:lnTo>
                  <a:pt x="698" y="5408"/>
                </a:lnTo>
                <a:lnTo>
                  <a:pt x="604" y="5455"/>
                </a:lnTo>
                <a:lnTo>
                  <a:pt x="508" y="5495"/>
                </a:lnTo>
                <a:lnTo>
                  <a:pt x="410" y="5527"/>
                </a:lnTo>
                <a:lnTo>
                  <a:pt x="312" y="5553"/>
                </a:lnTo>
                <a:lnTo>
                  <a:pt x="213" y="5572"/>
                </a:lnTo>
                <a:lnTo>
                  <a:pt x="113" y="5583"/>
                </a:lnTo>
                <a:lnTo>
                  <a:pt x="13" y="5588"/>
                </a:lnTo>
                <a:lnTo>
                  <a:pt x="0" y="2794"/>
                </a:lnTo>
                <a:lnTo>
                  <a:pt x="0" y="0"/>
                </a:lnTo>
                <a:moveTo>
                  <a:pt x="0" y="0"/>
                </a:moveTo>
                <a:lnTo>
                  <a:pt x="100" y="4"/>
                </a:lnTo>
                <a:lnTo>
                  <a:pt x="200" y="14"/>
                </a:lnTo>
                <a:lnTo>
                  <a:pt x="299" y="32"/>
                </a:lnTo>
                <a:lnTo>
                  <a:pt x="398" y="57"/>
                </a:lnTo>
                <a:lnTo>
                  <a:pt x="495" y="89"/>
                </a:lnTo>
                <a:lnTo>
                  <a:pt x="592" y="128"/>
                </a:lnTo>
                <a:lnTo>
                  <a:pt x="686" y="173"/>
                </a:lnTo>
                <a:lnTo>
                  <a:pt x="779" y="225"/>
                </a:lnTo>
                <a:lnTo>
                  <a:pt x="870" y="284"/>
                </a:lnTo>
                <a:lnTo>
                  <a:pt x="959" y="350"/>
                </a:lnTo>
                <a:lnTo>
                  <a:pt x="1045" y="421"/>
                </a:lnTo>
                <a:lnTo>
                  <a:pt x="1129" y="499"/>
                </a:lnTo>
                <a:lnTo>
                  <a:pt x="1210" y="582"/>
                </a:lnTo>
                <a:lnTo>
                  <a:pt x="1287" y="671"/>
                </a:lnTo>
                <a:lnTo>
                  <a:pt x="1362" y="766"/>
                </a:lnTo>
                <a:lnTo>
                  <a:pt x="1433" y="866"/>
                </a:lnTo>
                <a:lnTo>
                  <a:pt x="1500" y="970"/>
                </a:lnTo>
                <a:lnTo>
                  <a:pt x="1563" y="1080"/>
                </a:lnTo>
                <a:lnTo>
                  <a:pt x="1623" y="1193"/>
                </a:lnTo>
                <a:lnTo>
                  <a:pt x="1678" y="1311"/>
                </a:lnTo>
                <a:lnTo>
                  <a:pt x="1729" y="1433"/>
                </a:lnTo>
                <a:lnTo>
                  <a:pt x="1776" y="1558"/>
                </a:lnTo>
                <a:lnTo>
                  <a:pt x="1818" y="1686"/>
                </a:lnTo>
                <a:lnTo>
                  <a:pt x="1855" y="1817"/>
                </a:lnTo>
                <a:lnTo>
                  <a:pt x="1888" y="1951"/>
                </a:lnTo>
                <a:lnTo>
                  <a:pt x="1915" y="2086"/>
                </a:lnTo>
                <a:lnTo>
                  <a:pt x="1938" y="2224"/>
                </a:lnTo>
                <a:lnTo>
                  <a:pt x="1956" y="2363"/>
                </a:lnTo>
                <a:lnTo>
                  <a:pt x="1969" y="2503"/>
                </a:lnTo>
                <a:lnTo>
                  <a:pt x="1977" y="2644"/>
                </a:lnTo>
                <a:lnTo>
                  <a:pt x="1980" y="2785"/>
                </a:lnTo>
                <a:lnTo>
                  <a:pt x="1978" y="2926"/>
                </a:lnTo>
                <a:lnTo>
                  <a:pt x="1971" y="3067"/>
                </a:lnTo>
                <a:lnTo>
                  <a:pt x="1958" y="3207"/>
                </a:lnTo>
                <a:lnTo>
                  <a:pt x="1941" y="3346"/>
                </a:lnTo>
                <a:lnTo>
                  <a:pt x="1919" y="3484"/>
                </a:lnTo>
                <a:lnTo>
                  <a:pt x="1892" y="3620"/>
                </a:lnTo>
                <a:lnTo>
                  <a:pt x="1860" y="3754"/>
                </a:lnTo>
                <a:lnTo>
                  <a:pt x="1823" y="3885"/>
                </a:lnTo>
                <a:lnTo>
                  <a:pt x="1781" y="4014"/>
                </a:lnTo>
                <a:lnTo>
                  <a:pt x="1735" y="4139"/>
                </a:lnTo>
                <a:lnTo>
                  <a:pt x="1685" y="4261"/>
                </a:lnTo>
                <a:lnTo>
                  <a:pt x="1630" y="4380"/>
                </a:lnTo>
                <a:lnTo>
                  <a:pt x="1571" y="4494"/>
                </a:lnTo>
                <a:lnTo>
                  <a:pt x="1508" y="4604"/>
                </a:lnTo>
                <a:lnTo>
                  <a:pt x="1442" y="4709"/>
                </a:lnTo>
                <a:lnTo>
                  <a:pt x="1371" y="4809"/>
                </a:lnTo>
                <a:lnTo>
                  <a:pt x="1297" y="4905"/>
                </a:lnTo>
                <a:lnTo>
                  <a:pt x="1220" y="4995"/>
                </a:lnTo>
                <a:lnTo>
                  <a:pt x="1140" y="5079"/>
                </a:lnTo>
                <a:lnTo>
                  <a:pt x="1056" y="5157"/>
                </a:lnTo>
                <a:lnTo>
                  <a:pt x="970" y="5229"/>
                </a:lnTo>
                <a:lnTo>
                  <a:pt x="882" y="5296"/>
                </a:lnTo>
                <a:lnTo>
                  <a:pt x="791" y="5355"/>
                </a:lnTo>
                <a:lnTo>
                  <a:pt x="698" y="5408"/>
                </a:lnTo>
                <a:lnTo>
                  <a:pt x="604" y="5455"/>
                </a:lnTo>
                <a:lnTo>
                  <a:pt x="508" y="5495"/>
                </a:lnTo>
                <a:lnTo>
                  <a:pt x="410" y="5527"/>
                </a:lnTo>
                <a:lnTo>
                  <a:pt x="312" y="5553"/>
                </a:lnTo>
                <a:lnTo>
                  <a:pt x="213" y="5572"/>
                </a:lnTo>
                <a:lnTo>
                  <a:pt x="113" y="5583"/>
                </a:lnTo>
                <a:lnTo>
                  <a:pt x="13" y="5588"/>
                </a:lnTo>
              </a:path>
            </a:pathLst>
          </a:custGeom>
          <a:noFill/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19"/>
          <p:cNvSpPr/>
          <p:nvPr/>
        </p:nvSpPr>
        <p:spPr>
          <a:xfrm flipV="1">
            <a:off x="4846680" y="4566960"/>
            <a:ext cx="1096920" cy="1918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0"/>
          <p:cNvSpPr/>
          <p:nvPr/>
        </p:nvSpPr>
        <p:spPr>
          <a:xfrm flipV="1">
            <a:off x="1920960" y="2557080"/>
            <a:ext cx="3657600" cy="1009800"/>
          </a:xfrm>
          <a:prstGeom prst="line">
            <a:avLst/>
          </a:prstGeom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10920" y="259920"/>
            <a:ext cx="835020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Garbage:  unreferenced objects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914400" y="2362320"/>
            <a:ext cx="3502080" cy="160020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# Python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x = 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y = "Hello"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x = y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929280" y="2290680"/>
            <a:ext cx="1168560" cy="36504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01008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5599080" y="2300400"/>
            <a:ext cx="3729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Line 5"/>
          <p:cNvSpPr/>
          <p:nvPr/>
        </p:nvSpPr>
        <p:spPr>
          <a:xfrm>
            <a:off x="6095880" y="2514600"/>
            <a:ext cx="75096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6"/>
          <p:cNvSpPr/>
          <p:nvPr/>
        </p:nvSpPr>
        <p:spPr>
          <a:xfrm>
            <a:off x="6950160" y="2787480"/>
            <a:ext cx="1168200" cy="365400"/>
          </a:xfrm>
          <a:prstGeom prst="rect">
            <a:avLst/>
          </a:prstGeom>
          <a:solidFill>
            <a:srgbClr val="ccff99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7"/>
          <p:cNvSpPr/>
          <p:nvPr/>
        </p:nvSpPr>
        <p:spPr>
          <a:xfrm>
            <a:off x="5616720" y="2797200"/>
            <a:ext cx="3088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Line 8"/>
          <p:cNvSpPr/>
          <p:nvPr/>
        </p:nvSpPr>
        <p:spPr>
          <a:xfrm>
            <a:off x="6116760" y="3011400"/>
            <a:ext cx="750600" cy="180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9"/>
          <p:cNvSpPr/>
          <p:nvPr/>
        </p:nvSpPr>
        <p:spPr>
          <a:xfrm>
            <a:off x="7204320" y="2789280"/>
            <a:ext cx="9536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01008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CustomShape 10"/>
          <p:cNvSpPr/>
          <p:nvPr/>
        </p:nvSpPr>
        <p:spPr>
          <a:xfrm>
            <a:off x="365040" y="1263600"/>
            <a:ext cx="8321760" cy="96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After this code executes, x &amp; y refer to the same object.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Nothing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refers to the original "int" object (1).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CustomShape 11"/>
          <p:cNvSpPr/>
          <p:nvPr/>
        </p:nvSpPr>
        <p:spPr>
          <a:xfrm>
            <a:off x="6858000" y="4114800"/>
            <a:ext cx="137160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00000001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Hello000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00000000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00000000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CustomShape 12"/>
          <p:cNvSpPr/>
          <p:nvPr/>
        </p:nvSpPr>
        <p:spPr>
          <a:xfrm>
            <a:off x="5410080" y="4114800"/>
            <a:ext cx="137160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01000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01008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01010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01018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CustomShape 13"/>
          <p:cNvSpPr/>
          <p:nvPr/>
        </p:nvSpPr>
        <p:spPr>
          <a:xfrm>
            <a:off x="6858000" y="365760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Memory: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CustomShape 14"/>
          <p:cNvSpPr/>
          <p:nvPr/>
        </p:nvSpPr>
        <p:spPr>
          <a:xfrm>
            <a:off x="5562720" y="3657600"/>
            <a:ext cx="115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707a9"/>
                </a:solidFill>
                <a:latin typeface="Arial"/>
                <a:ea typeface="Arial"/>
              </a:rPr>
              <a:t>Address: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457200" y="4406760"/>
            <a:ext cx="4846680" cy="196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This "int" object is still in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memory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but nothing refers to it.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It's useless!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  <a:ea typeface="Arial"/>
              </a:rPr>
              <a:t>Garbage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CustomShape 16"/>
          <p:cNvSpPr/>
          <p:nvPr/>
        </p:nvSpPr>
        <p:spPr>
          <a:xfrm>
            <a:off x="7543800" y="2925720"/>
            <a:ext cx="1417680" cy="1646280"/>
          </a:xfrm>
          <a:custGeom>
            <a:avLst/>
            <a:gdLst/>
            <a:ahLst/>
            <a:rect l="0" t="0" r="r" b="b"/>
            <a:pathLst>
              <a:path w="1970" h="4575">
                <a:moveTo>
                  <a:pt x="0" y="0"/>
                </a:moveTo>
                <a:lnTo>
                  <a:pt x="100" y="3"/>
                </a:lnTo>
                <a:lnTo>
                  <a:pt x="199" y="12"/>
                </a:lnTo>
                <a:lnTo>
                  <a:pt x="298" y="26"/>
                </a:lnTo>
                <a:lnTo>
                  <a:pt x="396" y="47"/>
                </a:lnTo>
                <a:lnTo>
                  <a:pt x="493" y="73"/>
                </a:lnTo>
                <a:lnTo>
                  <a:pt x="588" y="104"/>
                </a:lnTo>
                <a:lnTo>
                  <a:pt x="682" y="142"/>
                </a:lnTo>
                <a:lnTo>
                  <a:pt x="775" y="185"/>
                </a:lnTo>
                <a:lnTo>
                  <a:pt x="865" y="233"/>
                </a:lnTo>
                <a:lnTo>
                  <a:pt x="954" y="286"/>
                </a:lnTo>
                <a:lnTo>
                  <a:pt x="1040" y="345"/>
                </a:lnTo>
                <a:lnTo>
                  <a:pt x="1123" y="408"/>
                </a:lnTo>
                <a:lnTo>
                  <a:pt x="1203" y="477"/>
                </a:lnTo>
                <a:lnTo>
                  <a:pt x="1280" y="550"/>
                </a:lnTo>
                <a:lnTo>
                  <a:pt x="1354" y="627"/>
                </a:lnTo>
                <a:lnTo>
                  <a:pt x="1425" y="709"/>
                </a:lnTo>
                <a:lnTo>
                  <a:pt x="1492" y="794"/>
                </a:lnTo>
                <a:lnTo>
                  <a:pt x="1555" y="884"/>
                </a:lnTo>
                <a:lnTo>
                  <a:pt x="1614" y="977"/>
                </a:lnTo>
                <a:lnTo>
                  <a:pt x="1669" y="1073"/>
                </a:lnTo>
                <a:lnTo>
                  <a:pt x="1719" y="1173"/>
                </a:lnTo>
                <a:lnTo>
                  <a:pt x="1766" y="1275"/>
                </a:lnTo>
                <a:lnTo>
                  <a:pt x="1808" y="1380"/>
                </a:lnTo>
                <a:lnTo>
                  <a:pt x="1845" y="1487"/>
                </a:lnTo>
                <a:lnTo>
                  <a:pt x="1877" y="1597"/>
                </a:lnTo>
                <a:lnTo>
                  <a:pt x="1905" y="1708"/>
                </a:lnTo>
                <a:lnTo>
                  <a:pt x="1928" y="1820"/>
                </a:lnTo>
                <a:lnTo>
                  <a:pt x="1945" y="1934"/>
                </a:lnTo>
                <a:lnTo>
                  <a:pt x="1958" y="2049"/>
                </a:lnTo>
                <a:lnTo>
                  <a:pt x="1966" y="2164"/>
                </a:lnTo>
                <a:lnTo>
                  <a:pt x="1969" y="2279"/>
                </a:lnTo>
                <a:lnTo>
                  <a:pt x="1967" y="2395"/>
                </a:lnTo>
                <a:lnTo>
                  <a:pt x="1960" y="2510"/>
                </a:lnTo>
                <a:lnTo>
                  <a:pt x="1947" y="2625"/>
                </a:lnTo>
                <a:lnTo>
                  <a:pt x="1930" y="2739"/>
                </a:lnTo>
                <a:lnTo>
                  <a:pt x="1908" y="2852"/>
                </a:lnTo>
                <a:lnTo>
                  <a:pt x="1881" y="2963"/>
                </a:lnTo>
                <a:lnTo>
                  <a:pt x="1849" y="3073"/>
                </a:lnTo>
                <a:lnTo>
                  <a:pt x="1813" y="3180"/>
                </a:lnTo>
                <a:lnTo>
                  <a:pt x="1771" y="3285"/>
                </a:lnTo>
                <a:lnTo>
                  <a:pt x="1726" y="3388"/>
                </a:lnTo>
                <a:lnTo>
                  <a:pt x="1676" y="3488"/>
                </a:lnTo>
                <a:lnTo>
                  <a:pt x="1621" y="3585"/>
                </a:lnTo>
                <a:lnTo>
                  <a:pt x="1563" y="3678"/>
                </a:lnTo>
                <a:lnTo>
                  <a:pt x="1500" y="3768"/>
                </a:lnTo>
                <a:lnTo>
                  <a:pt x="1434" y="3855"/>
                </a:lnTo>
                <a:lnTo>
                  <a:pt x="1364" y="3937"/>
                </a:lnTo>
                <a:lnTo>
                  <a:pt x="1290" y="4015"/>
                </a:lnTo>
                <a:lnTo>
                  <a:pt x="1213" y="4088"/>
                </a:lnTo>
                <a:lnTo>
                  <a:pt x="1133" y="4157"/>
                </a:lnTo>
                <a:lnTo>
                  <a:pt x="1051" y="4221"/>
                </a:lnTo>
                <a:lnTo>
                  <a:pt x="965" y="4280"/>
                </a:lnTo>
                <a:lnTo>
                  <a:pt x="877" y="4335"/>
                </a:lnTo>
                <a:lnTo>
                  <a:pt x="787" y="4383"/>
                </a:lnTo>
                <a:lnTo>
                  <a:pt x="695" y="4427"/>
                </a:lnTo>
                <a:lnTo>
                  <a:pt x="601" y="4465"/>
                </a:lnTo>
                <a:lnTo>
                  <a:pt x="505" y="4497"/>
                </a:lnTo>
                <a:lnTo>
                  <a:pt x="408" y="4524"/>
                </a:lnTo>
                <a:lnTo>
                  <a:pt x="310" y="4545"/>
                </a:lnTo>
                <a:lnTo>
                  <a:pt x="212" y="4561"/>
                </a:lnTo>
                <a:lnTo>
                  <a:pt x="113" y="4570"/>
                </a:lnTo>
                <a:lnTo>
                  <a:pt x="13" y="4574"/>
                </a:lnTo>
                <a:lnTo>
                  <a:pt x="0" y="2287"/>
                </a:lnTo>
                <a:lnTo>
                  <a:pt x="0" y="0"/>
                </a:lnTo>
                <a:moveTo>
                  <a:pt x="0" y="0"/>
                </a:moveTo>
                <a:lnTo>
                  <a:pt x="100" y="3"/>
                </a:lnTo>
                <a:lnTo>
                  <a:pt x="199" y="12"/>
                </a:lnTo>
                <a:lnTo>
                  <a:pt x="298" y="26"/>
                </a:lnTo>
                <a:lnTo>
                  <a:pt x="396" y="47"/>
                </a:lnTo>
                <a:lnTo>
                  <a:pt x="493" y="73"/>
                </a:lnTo>
                <a:lnTo>
                  <a:pt x="588" y="104"/>
                </a:lnTo>
                <a:lnTo>
                  <a:pt x="682" y="142"/>
                </a:lnTo>
                <a:lnTo>
                  <a:pt x="775" y="185"/>
                </a:lnTo>
                <a:lnTo>
                  <a:pt x="865" y="233"/>
                </a:lnTo>
                <a:lnTo>
                  <a:pt x="954" y="286"/>
                </a:lnTo>
                <a:lnTo>
                  <a:pt x="1040" y="345"/>
                </a:lnTo>
                <a:lnTo>
                  <a:pt x="1123" y="408"/>
                </a:lnTo>
                <a:lnTo>
                  <a:pt x="1203" y="477"/>
                </a:lnTo>
                <a:lnTo>
                  <a:pt x="1280" y="550"/>
                </a:lnTo>
                <a:lnTo>
                  <a:pt x="1354" y="627"/>
                </a:lnTo>
                <a:lnTo>
                  <a:pt x="1425" y="709"/>
                </a:lnTo>
                <a:lnTo>
                  <a:pt x="1492" y="794"/>
                </a:lnTo>
                <a:lnTo>
                  <a:pt x="1555" y="884"/>
                </a:lnTo>
                <a:lnTo>
                  <a:pt x="1614" y="977"/>
                </a:lnTo>
                <a:lnTo>
                  <a:pt x="1669" y="1073"/>
                </a:lnTo>
                <a:lnTo>
                  <a:pt x="1719" y="1173"/>
                </a:lnTo>
                <a:lnTo>
                  <a:pt x="1766" y="1275"/>
                </a:lnTo>
                <a:lnTo>
                  <a:pt x="1808" y="1380"/>
                </a:lnTo>
                <a:lnTo>
                  <a:pt x="1845" y="1487"/>
                </a:lnTo>
                <a:lnTo>
                  <a:pt x="1877" y="1597"/>
                </a:lnTo>
                <a:lnTo>
                  <a:pt x="1905" y="1708"/>
                </a:lnTo>
                <a:lnTo>
                  <a:pt x="1928" y="1820"/>
                </a:lnTo>
                <a:lnTo>
                  <a:pt x="1945" y="1934"/>
                </a:lnTo>
                <a:lnTo>
                  <a:pt x="1958" y="2049"/>
                </a:lnTo>
                <a:lnTo>
                  <a:pt x="1966" y="2164"/>
                </a:lnTo>
                <a:lnTo>
                  <a:pt x="1969" y="2279"/>
                </a:lnTo>
                <a:lnTo>
                  <a:pt x="1967" y="2395"/>
                </a:lnTo>
                <a:lnTo>
                  <a:pt x="1960" y="2510"/>
                </a:lnTo>
                <a:lnTo>
                  <a:pt x="1947" y="2625"/>
                </a:lnTo>
                <a:lnTo>
                  <a:pt x="1930" y="2739"/>
                </a:lnTo>
                <a:lnTo>
                  <a:pt x="1908" y="2852"/>
                </a:lnTo>
                <a:lnTo>
                  <a:pt x="1881" y="2963"/>
                </a:lnTo>
                <a:lnTo>
                  <a:pt x="1849" y="3073"/>
                </a:lnTo>
                <a:lnTo>
                  <a:pt x="1813" y="3180"/>
                </a:lnTo>
                <a:lnTo>
                  <a:pt x="1771" y="3285"/>
                </a:lnTo>
                <a:lnTo>
                  <a:pt x="1726" y="3388"/>
                </a:lnTo>
                <a:lnTo>
                  <a:pt x="1676" y="3488"/>
                </a:lnTo>
                <a:lnTo>
                  <a:pt x="1621" y="3585"/>
                </a:lnTo>
                <a:lnTo>
                  <a:pt x="1563" y="3678"/>
                </a:lnTo>
                <a:lnTo>
                  <a:pt x="1500" y="3768"/>
                </a:lnTo>
                <a:lnTo>
                  <a:pt x="1434" y="3855"/>
                </a:lnTo>
                <a:lnTo>
                  <a:pt x="1364" y="3937"/>
                </a:lnTo>
                <a:lnTo>
                  <a:pt x="1290" y="4015"/>
                </a:lnTo>
                <a:lnTo>
                  <a:pt x="1213" y="4088"/>
                </a:lnTo>
                <a:lnTo>
                  <a:pt x="1133" y="4157"/>
                </a:lnTo>
                <a:lnTo>
                  <a:pt x="1051" y="4221"/>
                </a:lnTo>
                <a:lnTo>
                  <a:pt x="965" y="4280"/>
                </a:lnTo>
                <a:lnTo>
                  <a:pt x="877" y="4335"/>
                </a:lnTo>
                <a:lnTo>
                  <a:pt x="787" y="4383"/>
                </a:lnTo>
                <a:lnTo>
                  <a:pt x="695" y="4427"/>
                </a:lnTo>
                <a:lnTo>
                  <a:pt x="601" y="4465"/>
                </a:lnTo>
                <a:lnTo>
                  <a:pt x="505" y="4497"/>
                </a:lnTo>
                <a:lnTo>
                  <a:pt x="408" y="4524"/>
                </a:lnTo>
                <a:lnTo>
                  <a:pt x="310" y="4545"/>
                </a:lnTo>
                <a:lnTo>
                  <a:pt x="212" y="4561"/>
                </a:lnTo>
                <a:lnTo>
                  <a:pt x="113" y="4570"/>
                </a:lnTo>
                <a:lnTo>
                  <a:pt x="13" y="4574"/>
                </a:lnTo>
              </a:path>
            </a:pathLst>
          </a:custGeom>
          <a:noFill/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7"/>
          <p:cNvSpPr/>
          <p:nvPr/>
        </p:nvSpPr>
        <p:spPr>
          <a:xfrm>
            <a:off x="5791320" y="4206960"/>
            <a:ext cx="2666880" cy="274680"/>
          </a:xfrm>
          <a:prstGeom prst="rect">
            <a:avLst/>
          </a:prstGeom>
          <a:noFill/>
          <a:ln cap="sq" w="12600">
            <a:solidFill>
              <a:srgbClr val="ff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8"/>
          <p:cNvSpPr/>
          <p:nvPr/>
        </p:nvSpPr>
        <p:spPr>
          <a:xfrm>
            <a:off x="7535880" y="2468520"/>
            <a:ext cx="1425600" cy="2011320"/>
          </a:xfrm>
          <a:custGeom>
            <a:avLst/>
            <a:gdLst/>
            <a:ahLst/>
            <a:rect l="0" t="0" r="r" b="b"/>
            <a:pathLst>
              <a:path w="1981" h="5589">
                <a:moveTo>
                  <a:pt x="0" y="0"/>
                </a:moveTo>
                <a:lnTo>
                  <a:pt x="100" y="4"/>
                </a:lnTo>
                <a:lnTo>
                  <a:pt x="200" y="14"/>
                </a:lnTo>
                <a:lnTo>
                  <a:pt x="299" y="32"/>
                </a:lnTo>
                <a:lnTo>
                  <a:pt x="398" y="57"/>
                </a:lnTo>
                <a:lnTo>
                  <a:pt x="495" y="89"/>
                </a:lnTo>
                <a:lnTo>
                  <a:pt x="592" y="128"/>
                </a:lnTo>
                <a:lnTo>
                  <a:pt x="686" y="173"/>
                </a:lnTo>
                <a:lnTo>
                  <a:pt x="779" y="225"/>
                </a:lnTo>
                <a:lnTo>
                  <a:pt x="870" y="284"/>
                </a:lnTo>
                <a:lnTo>
                  <a:pt x="959" y="350"/>
                </a:lnTo>
                <a:lnTo>
                  <a:pt x="1045" y="421"/>
                </a:lnTo>
                <a:lnTo>
                  <a:pt x="1129" y="499"/>
                </a:lnTo>
                <a:lnTo>
                  <a:pt x="1210" y="582"/>
                </a:lnTo>
                <a:lnTo>
                  <a:pt x="1287" y="671"/>
                </a:lnTo>
                <a:lnTo>
                  <a:pt x="1362" y="766"/>
                </a:lnTo>
                <a:lnTo>
                  <a:pt x="1433" y="866"/>
                </a:lnTo>
                <a:lnTo>
                  <a:pt x="1500" y="970"/>
                </a:lnTo>
                <a:lnTo>
                  <a:pt x="1563" y="1080"/>
                </a:lnTo>
                <a:lnTo>
                  <a:pt x="1623" y="1193"/>
                </a:lnTo>
                <a:lnTo>
                  <a:pt x="1678" y="1311"/>
                </a:lnTo>
                <a:lnTo>
                  <a:pt x="1729" y="1433"/>
                </a:lnTo>
                <a:lnTo>
                  <a:pt x="1776" y="1558"/>
                </a:lnTo>
                <a:lnTo>
                  <a:pt x="1818" y="1686"/>
                </a:lnTo>
                <a:lnTo>
                  <a:pt x="1855" y="1817"/>
                </a:lnTo>
                <a:lnTo>
                  <a:pt x="1888" y="1951"/>
                </a:lnTo>
                <a:lnTo>
                  <a:pt x="1915" y="2086"/>
                </a:lnTo>
                <a:lnTo>
                  <a:pt x="1938" y="2224"/>
                </a:lnTo>
                <a:lnTo>
                  <a:pt x="1956" y="2363"/>
                </a:lnTo>
                <a:lnTo>
                  <a:pt x="1969" y="2503"/>
                </a:lnTo>
                <a:lnTo>
                  <a:pt x="1977" y="2644"/>
                </a:lnTo>
                <a:lnTo>
                  <a:pt x="1980" y="2785"/>
                </a:lnTo>
                <a:lnTo>
                  <a:pt x="1978" y="2926"/>
                </a:lnTo>
                <a:lnTo>
                  <a:pt x="1971" y="3067"/>
                </a:lnTo>
                <a:lnTo>
                  <a:pt x="1958" y="3207"/>
                </a:lnTo>
                <a:lnTo>
                  <a:pt x="1941" y="3346"/>
                </a:lnTo>
                <a:lnTo>
                  <a:pt x="1919" y="3484"/>
                </a:lnTo>
                <a:lnTo>
                  <a:pt x="1892" y="3620"/>
                </a:lnTo>
                <a:lnTo>
                  <a:pt x="1860" y="3754"/>
                </a:lnTo>
                <a:lnTo>
                  <a:pt x="1823" y="3885"/>
                </a:lnTo>
                <a:lnTo>
                  <a:pt x="1781" y="4014"/>
                </a:lnTo>
                <a:lnTo>
                  <a:pt x="1735" y="4139"/>
                </a:lnTo>
                <a:lnTo>
                  <a:pt x="1685" y="4261"/>
                </a:lnTo>
                <a:lnTo>
                  <a:pt x="1630" y="4380"/>
                </a:lnTo>
                <a:lnTo>
                  <a:pt x="1571" y="4494"/>
                </a:lnTo>
                <a:lnTo>
                  <a:pt x="1508" y="4604"/>
                </a:lnTo>
                <a:lnTo>
                  <a:pt x="1442" y="4709"/>
                </a:lnTo>
                <a:lnTo>
                  <a:pt x="1371" y="4809"/>
                </a:lnTo>
                <a:lnTo>
                  <a:pt x="1297" y="4905"/>
                </a:lnTo>
                <a:lnTo>
                  <a:pt x="1220" y="4995"/>
                </a:lnTo>
                <a:lnTo>
                  <a:pt x="1140" y="5079"/>
                </a:lnTo>
                <a:lnTo>
                  <a:pt x="1056" y="5157"/>
                </a:lnTo>
                <a:lnTo>
                  <a:pt x="970" y="5229"/>
                </a:lnTo>
                <a:lnTo>
                  <a:pt x="882" y="5296"/>
                </a:lnTo>
                <a:lnTo>
                  <a:pt x="791" y="5355"/>
                </a:lnTo>
                <a:lnTo>
                  <a:pt x="698" y="5408"/>
                </a:lnTo>
                <a:lnTo>
                  <a:pt x="604" y="5455"/>
                </a:lnTo>
                <a:lnTo>
                  <a:pt x="508" y="5495"/>
                </a:lnTo>
                <a:lnTo>
                  <a:pt x="410" y="5527"/>
                </a:lnTo>
                <a:lnTo>
                  <a:pt x="312" y="5553"/>
                </a:lnTo>
                <a:lnTo>
                  <a:pt x="213" y="5572"/>
                </a:lnTo>
                <a:lnTo>
                  <a:pt x="113" y="5583"/>
                </a:lnTo>
                <a:lnTo>
                  <a:pt x="13" y="5588"/>
                </a:lnTo>
                <a:lnTo>
                  <a:pt x="0" y="2794"/>
                </a:lnTo>
                <a:lnTo>
                  <a:pt x="0" y="0"/>
                </a:lnTo>
                <a:moveTo>
                  <a:pt x="0" y="0"/>
                </a:moveTo>
                <a:lnTo>
                  <a:pt x="100" y="4"/>
                </a:lnTo>
                <a:lnTo>
                  <a:pt x="200" y="14"/>
                </a:lnTo>
                <a:lnTo>
                  <a:pt x="299" y="32"/>
                </a:lnTo>
                <a:lnTo>
                  <a:pt x="398" y="57"/>
                </a:lnTo>
                <a:lnTo>
                  <a:pt x="495" y="89"/>
                </a:lnTo>
                <a:lnTo>
                  <a:pt x="592" y="128"/>
                </a:lnTo>
                <a:lnTo>
                  <a:pt x="686" y="173"/>
                </a:lnTo>
                <a:lnTo>
                  <a:pt x="779" y="225"/>
                </a:lnTo>
                <a:lnTo>
                  <a:pt x="870" y="284"/>
                </a:lnTo>
                <a:lnTo>
                  <a:pt x="959" y="350"/>
                </a:lnTo>
                <a:lnTo>
                  <a:pt x="1045" y="421"/>
                </a:lnTo>
                <a:lnTo>
                  <a:pt x="1129" y="499"/>
                </a:lnTo>
                <a:lnTo>
                  <a:pt x="1210" y="582"/>
                </a:lnTo>
                <a:lnTo>
                  <a:pt x="1287" y="671"/>
                </a:lnTo>
                <a:lnTo>
                  <a:pt x="1362" y="766"/>
                </a:lnTo>
                <a:lnTo>
                  <a:pt x="1433" y="866"/>
                </a:lnTo>
                <a:lnTo>
                  <a:pt x="1500" y="970"/>
                </a:lnTo>
                <a:lnTo>
                  <a:pt x="1563" y="1080"/>
                </a:lnTo>
                <a:lnTo>
                  <a:pt x="1623" y="1193"/>
                </a:lnTo>
                <a:lnTo>
                  <a:pt x="1678" y="1311"/>
                </a:lnTo>
                <a:lnTo>
                  <a:pt x="1729" y="1433"/>
                </a:lnTo>
                <a:lnTo>
                  <a:pt x="1776" y="1558"/>
                </a:lnTo>
                <a:lnTo>
                  <a:pt x="1818" y="1686"/>
                </a:lnTo>
                <a:lnTo>
                  <a:pt x="1855" y="1817"/>
                </a:lnTo>
                <a:lnTo>
                  <a:pt x="1888" y="1951"/>
                </a:lnTo>
                <a:lnTo>
                  <a:pt x="1915" y="2086"/>
                </a:lnTo>
                <a:lnTo>
                  <a:pt x="1938" y="2224"/>
                </a:lnTo>
                <a:lnTo>
                  <a:pt x="1956" y="2363"/>
                </a:lnTo>
                <a:lnTo>
                  <a:pt x="1969" y="2503"/>
                </a:lnTo>
                <a:lnTo>
                  <a:pt x="1977" y="2644"/>
                </a:lnTo>
                <a:lnTo>
                  <a:pt x="1980" y="2785"/>
                </a:lnTo>
                <a:lnTo>
                  <a:pt x="1978" y="2926"/>
                </a:lnTo>
                <a:lnTo>
                  <a:pt x="1971" y="3067"/>
                </a:lnTo>
                <a:lnTo>
                  <a:pt x="1958" y="3207"/>
                </a:lnTo>
                <a:lnTo>
                  <a:pt x="1941" y="3346"/>
                </a:lnTo>
                <a:lnTo>
                  <a:pt x="1919" y="3484"/>
                </a:lnTo>
                <a:lnTo>
                  <a:pt x="1892" y="3620"/>
                </a:lnTo>
                <a:lnTo>
                  <a:pt x="1860" y="3754"/>
                </a:lnTo>
                <a:lnTo>
                  <a:pt x="1823" y="3885"/>
                </a:lnTo>
                <a:lnTo>
                  <a:pt x="1781" y="4014"/>
                </a:lnTo>
                <a:lnTo>
                  <a:pt x="1735" y="4139"/>
                </a:lnTo>
                <a:lnTo>
                  <a:pt x="1685" y="4261"/>
                </a:lnTo>
                <a:lnTo>
                  <a:pt x="1630" y="4380"/>
                </a:lnTo>
                <a:lnTo>
                  <a:pt x="1571" y="4494"/>
                </a:lnTo>
                <a:lnTo>
                  <a:pt x="1508" y="4604"/>
                </a:lnTo>
                <a:lnTo>
                  <a:pt x="1442" y="4709"/>
                </a:lnTo>
                <a:lnTo>
                  <a:pt x="1371" y="4809"/>
                </a:lnTo>
                <a:lnTo>
                  <a:pt x="1297" y="4905"/>
                </a:lnTo>
                <a:lnTo>
                  <a:pt x="1220" y="4995"/>
                </a:lnTo>
                <a:lnTo>
                  <a:pt x="1140" y="5079"/>
                </a:lnTo>
                <a:lnTo>
                  <a:pt x="1056" y="5157"/>
                </a:lnTo>
                <a:lnTo>
                  <a:pt x="970" y="5229"/>
                </a:lnTo>
                <a:lnTo>
                  <a:pt x="882" y="5296"/>
                </a:lnTo>
                <a:lnTo>
                  <a:pt x="791" y="5355"/>
                </a:lnTo>
                <a:lnTo>
                  <a:pt x="698" y="5408"/>
                </a:lnTo>
                <a:lnTo>
                  <a:pt x="604" y="5455"/>
                </a:lnTo>
                <a:lnTo>
                  <a:pt x="508" y="5495"/>
                </a:lnTo>
                <a:lnTo>
                  <a:pt x="410" y="5527"/>
                </a:lnTo>
                <a:lnTo>
                  <a:pt x="312" y="5553"/>
                </a:lnTo>
                <a:lnTo>
                  <a:pt x="213" y="5572"/>
                </a:lnTo>
                <a:lnTo>
                  <a:pt x="113" y="5583"/>
                </a:lnTo>
                <a:lnTo>
                  <a:pt x="13" y="5588"/>
                </a:lnTo>
              </a:path>
            </a:pathLst>
          </a:custGeom>
          <a:noFill/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9"/>
          <p:cNvSpPr/>
          <p:nvPr/>
        </p:nvSpPr>
        <p:spPr>
          <a:xfrm flipV="1">
            <a:off x="5303880" y="4287600"/>
            <a:ext cx="588960" cy="1918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10920" y="259920"/>
            <a:ext cx="835020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Lots of Garbage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65040" y="2362320"/>
            <a:ext cx="7954920" cy="413064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def 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copy_string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(s: str, count: int) -&gt; str: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    </a:t>
            </a: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"""copy a string count times, return the result"""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result = ""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while count &gt; 0: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result += s </a:t>
            </a:r>
            <a:r>
              <a:rPr b="1" lang="en-US" sz="1800" spc="-1" strike="noStrike">
                <a:solidFill>
                  <a:srgbClr val="008000"/>
                </a:solidFill>
                <a:latin typeface="Lucida Console"/>
                <a:ea typeface="Arial"/>
              </a:rPr>
              <a:t>  # for demo only, this is stupid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count -= 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return result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&gt;&gt;&gt; s = </a:t>
            </a:r>
            <a:r>
              <a:rPr b="1" lang="en-US" sz="1800" spc="-1" strike="noStrike">
                <a:solidFill>
                  <a:srgbClr val="000080"/>
                </a:solidFill>
                <a:latin typeface="Lucida Console"/>
                <a:ea typeface="Arial"/>
              </a:rPr>
              <a:t>copy_string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('</a:t>
            </a:r>
            <a:r>
              <a:rPr b="1" lang="en-US" sz="1800" spc="-1" strike="noStrike">
                <a:solidFill>
                  <a:srgbClr val="660066"/>
                </a:solidFill>
                <a:latin typeface="Lucida Console"/>
                <a:ea typeface="Arial"/>
              </a:rPr>
              <a:t>hello '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, 6)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&gt;&gt;&gt; print(s)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210960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800080"/>
                </a:solidFill>
                <a:latin typeface="Lucida Console"/>
                <a:ea typeface="Arial"/>
              </a:rPr>
              <a:t>'hello hello hello hello hello</a:t>
            </a:r>
            <a:r>
              <a:rPr b="1" lang="en-US" sz="1800" spc="-1" strike="noStrike">
                <a:solidFill>
                  <a:srgbClr val="800080"/>
                </a:solidFill>
                <a:latin typeface="Lucida Console"/>
                <a:ea typeface="Arial"/>
              </a:rPr>
              <a:t> hello '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65040" y="1263600"/>
            <a:ext cx="8321760" cy="96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How many string objects does this function create?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2005-06-14T09:44:48Z</dcterms:created>
  <dc:creator>Jim</dc:creator>
  <dc:description/>
  <dc:language>en-US</dc:language>
  <cp:lastModifiedBy/>
  <dcterms:modified xsi:type="dcterms:W3CDTF">2024-01-13T11:54:33Z</dcterms:modified>
  <cp:revision>39</cp:revision>
  <dc:subject/>
  <dc:title>Objects and Object References</dc:title>
</cp:coreProperties>
</file>