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A2BC184-FA3F-4371-818C-A43F8BA7BED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040" cy="3427200"/>
          </a:xfrm>
          <a:prstGeom prst="rect">
            <a:avLst/>
          </a:prstGeom>
        </p:spPr>
      </p:sp>
      <p:sp>
        <p:nvSpPr>
          <p:cNvPr id="178" name="CustomShape 2"/>
          <p:cNvSpPr/>
          <p:nvPr/>
        </p:nvSpPr>
        <p:spPr>
          <a:xfrm>
            <a:off x="685800" y="4343400"/>
            <a:ext cx="5484600" cy="41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040" cy="3427200"/>
          </a:xfrm>
          <a:prstGeom prst="rect">
            <a:avLst/>
          </a:prstGeom>
        </p:spPr>
      </p:sp>
      <p:sp>
        <p:nvSpPr>
          <p:cNvPr id="196" name="CustomShape 2"/>
          <p:cNvSpPr/>
          <p:nvPr/>
        </p:nvSpPr>
        <p:spPr>
          <a:xfrm>
            <a:off x="685800" y="4343400"/>
            <a:ext cx="5484600" cy="41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040" cy="3427200"/>
          </a:xfrm>
          <a:prstGeom prst="rect">
            <a:avLst/>
          </a:prstGeom>
        </p:spPr>
      </p:sp>
      <p:sp>
        <p:nvSpPr>
          <p:cNvPr id="198" name="CustomShape 2"/>
          <p:cNvSpPr/>
          <p:nvPr/>
        </p:nvSpPr>
        <p:spPr>
          <a:xfrm>
            <a:off x="685800" y="4343400"/>
            <a:ext cx="5484600" cy="41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040" cy="3427200"/>
          </a:xfrm>
          <a:prstGeom prst="rect">
            <a:avLst/>
          </a:prstGeom>
        </p:spPr>
      </p:sp>
      <p:sp>
        <p:nvSpPr>
          <p:cNvPr id="200" name="CustomShape 2"/>
          <p:cNvSpPr/>
          <p:nvPr/>
        </p:nvSpPr>
        <p:spPr>
          <a:xfrm>
            <a:off x="685800" y="4343400"/>
            <a:ext cx="5484600" cy="41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040" cy="3427200"/>
          </a:xfrm>
          <a:prstGeom prst="rect">
            <a:avLst/>
          </a:prstGeom>
        </p:spPr>
      </p:sp>
      <p:sp>
        <p:nvSpPr>
          <p:cNvPr id="202" name="CustomShape 2"/>
          <p:cNvSpPr/>
          <p:nvPr/>
        </p:nvSpPr>
        <p:spPr>
          <a:xfrm>
            <a:off x="685800" y="4343400"/>
            <a:ext cx="5484600" cy="41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0" cy="0"/>
          </a:xfrm>
          <a:prstGeom prst="rect">
            <a:avLst/>
          </a:prstGeom>
        </p:spPr>
      </p:sp>
      <p:sp>
        <p:nvSpPr>
          <p:cNvPr id="204" name="CustomShape 2"/>
          <p:cNvSpPr/>
          <p:nvPr/>
        </p:nvSpPr>
        <p:spPr>
          <a:xfrm>
            <a:off x="685800" y="4343400"/>
            <a:ext cx="5484600" cy="41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0" cy="0"/>
          </a:xfrm>
          <a:prstGeom prst="rect">
            <a:avLst/>
          </a:prstGeom>
        </p:spPr>
      </p:sp>
      <p:sp>
        <p:nvSpPr>
          <p:cNvPr id="206" name="CustomShape 2"/>
          <p:cNvSpPr/>
          <p:nvPr/>
        </p:nvSpPr>
        <p:spPr>
          <a:xfrm>
            <a:off x="685800" y="4343400"/>
            <a:ext cx="5484600" cy="41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0" cy="0"/>
          </a:xfrm>
          <a:prstGeom prst="rect">
            <a:avLst/>
          </a:prstGeom>
        </p:spPr>
      </p:sp>
      <p:sp>
        <p:nvSpPr>
          <p:cNvPr id="208" name="CustomShape 2"/>
          <p:cNvSpPr/>
          <p:nvPr/>
        </p:nvSpPr>
        <p:spPr>
          <a:xfrm>
            <a:off x="685800" y="4343400"/>
            <a:ext cx="5484600" cy="41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0" cy="0"/>
          </a:xfrm>
          <a:prstGeom prst="rect">
            <a:avLst/>
          </a:prstGeom>
        </p:spPr>
      </p:sp>
      <p:sp>
        <p:nvSpPr>
          <p:cNvPr id="210" name="CustomShape 2"/>
          <p:cNvSpPr/>
          <p:nvPr/>
        </p:nvSpPr>
        <p:spPr>
          <a:xfrm>
            <a:off x="685800" y="4343400"/>
            <a:ext cx="5484600" cy="41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0" cy="0"/>
          </a:xfrm>
          <a:prstGeom prst="rect">
            <a:avLst/>
          </a:prstGeom>
        </p:spPr>
      </p:sp>
      <p:sp>
        <p:nvSpPr>
          <p:cNvPr id="212" name="CustomShape 2"/>
          <p:cNvSpPr/>
          <p:nvPr/>
        </p:nvSpPr>
        <p:spPr>
          <a:xfrm>
            <a:off x="685800" y="4343400"/>
            <a:ext cx="5484600" cy="41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0" cy="0"/>
          </a:xfrm>
          <a:prstGeom prst="rect">
            <a:avLst/>
          </a:prstGeom>
        </p:spPr>
      </p:sp>
      <p:sp>
        <p:nvSpPr>
          <p:cNvPr id="214" name="CustomShape 2"/>
          <p:cNvSpPr/>
          <p:nvPr/>
        </p:nvSpPr>
        <p:spPr>
          <a:xfrm>
            <a:off x="685800" y="4343400"/>
            <a:ext cx="5484600" cy="41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040" cy="3427200"/>
          </a:xfrm>
          <a:prstGeom prst="rect">
            <a:avLst/>
          </a:prstGeom>
        </p:spPr>
      </p:sp>
      <p:sp>
        <p:nvSpPr>
          <p:cNvPr id="180" name="CustomShape 2"/>
          <p:cNvSpPr/>
          <p:nvPr/>
        </p:nvSpPr>
        <p:spPr>
          <a:xfrm>
            <a:off x="685800" y="4343400"/>
            <a:ext cx="5484600" cy="41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040" cy="3427200"/>
          </a:xfrm>
          <a:prstGeom prst="rect">
            <a:avLst/>
          </a:prstGeom>
        </p:spPr>
      </p:sp>
      <p:sp>
        <p:nvSpPr>
          <p:cNvPr id="182" name="CustomShape 2"/>
          <p:cNvSpPr/>
          <p:nvPr/>
        </p:nvSpPr>
        <p:spPr>
          <a:xfrm>
            <a:off x="685800" y="4343400"/>
            <a:ext cx="5484600" cy="41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040" cy="3427200"/>
          </a:xfrm>
          <a:prstGeom prst="rect">
            <a:avLst/>
          </a:prstGeom>
        </p:spPr>
      </p:sp>
      <p:sp>
        <p:nvSpPr>
          <p:cNvPr id="184" name="CustomShape 2"/>
          <p:cNvSpPr/>
          <p:nvPr/>
        </p:nvSpPr>
        <p:spPr>
          <a:xfrm>
            <a:off x="685800" y="4343400"/>
            <a:ext cx="5484600" cy="41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040" cy="3427200"/>
          </a:xfrm>
          <a:prstGeom prst="rect">
            <a:avLst/>
          </a:prstGeom>
        </p:spPr>
      </p:sp>
      <p:sp>
        <p:nvSpPr>
          <p:cNvPr id="186" name="CustomShape 2"/>
          <p:cNvSpPr/>
          <p:nvPr/>
        </p:nvSpPr>
        <p:spPr>
          <a:xfrm>
            <a:off x="685800" y="4343400"/>
            <a:ext cx="5484600" cy="41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040" cy="3427200"/>
          </a:xfrm>
          <a:prstGeom prst="rect">
            <a:avLst/>
          </a:prstGeom>
        </p:spPr>
      </p:sp>
      <p:sp>
        <p:nvSpPr>
          <p:cNvPr id="188" name="CustomShape 2"/>
          <p:cNvSpPr/>
          <p:nvPr/>
        </p:nvSpPr>
        <p:spPr>
          <a:xfrm>
            <a:off x="685800" y="4343400"/>
            <a:ext cx="5484600" cy="41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040" cy="3427200"/>
          </a:xfrm>
          <a:prstGeom prst="rect">
            <a:avLst/>
          </a:prstGeom>
        </p:spPr>
      </p:sp>
      <p:sp>
        <p:nvSpPr>
          <p:cNvPr id="190" name="CustomShape 2"/>
          <p:cNvSpPr/>
          <p:nvPr/>
        </p:nvSpPr>
        <p:spPr>
          <a:xfrm>
            <a:off x="685800" y="4343400"/>
            <a:ext cx="5484600" cy="41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0" cy="0"/>
          </a:xfrm>
          <a:prstGeom prst="rect">
            <a:avLst/>
          </a:prstGeom>
        </p:spPr>
      </p:sp>
      <p:sp>
        <p:nvSpPr>
          <p:cNvPr id="192" name="CustomShape 2"/>
          <p:cNvSpPr/>
          <p:nvPr/>
        </p:nvSpPr>
        <p:spPr>
          <a:xfrm>
            <a:off x="685800" y="4343400"/>
            <a:ext cx="5484600" cy="41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0" cy="0"/>
          </a:xfrm>
          <a:prstGeom prst="rect">
            <a:avLst/>
          </a:prstGeom>
        </p:spPr>
      </p:sp>
      <p:sp>
        <p:nvSpPr>
          <p:cNvPr id="194" name="CustomShape 2"/>
          <p:cNvSpPr/>
          <p:nvPr/>
        </p:nvSpPr>
        <p:spPr>
          <a:xfrm>
            <a:off x="685800" y="4343400"/>
            <a:ext cx="5484600" cy="41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97840" cy="1041480"/>
            <a:chOff x="0" y="2438280"/>
            <a:chExt cx="8997840" cy="104148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699840" cy="463320"/>
              <a:chOff x="290520" y="2546280"/>
              <a:chExt cx="699840" cy="46332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426960" cy="46332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3200" y="2546280"/>
                <a:ext cx="317160" cy="46332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8560"/>
              <a:ext cx="726480" cy="463320"/>
              <a:chOff x="414360" y="2968560"/>
              <a:chExt cx="726480" cy="46332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8560"/>
                <a:ext cx="419760" cy="46332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3360" y="2968560"/>
                <a:ext cx="357480" cy="46332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5480"/>
              <a:ext cx="549000" cy="41112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20520" cy="104148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077280"/>
              <a:ext cx="8681760" cy="439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189000" y="368280"/>
            <a:ext cx="8214840" cy="1041120"/>
            <a:chOff x="189000" y="368280"/>
            <a:chExt cx="8214840" cy="1041120"/>
          </a:xfrm>
        </p:grpSpPr>
        <p:sp>
          <p:nvSpPr>
            <p:cNvPr id="49" name="CustomShape 2"/>
            <p:cNvSpPr/>
            <p:nvPr/>
          </p:nvSpPr>
          <p:spPr>
            <a:xfrm>
              <a:off x="507960" y="368280"/>
              <a:ext cx="20520" cy="10411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189000" y="1158840"/>
              <a:ext cx="8214840" cy="205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90720" y="1676160"/>
            <a:ext cx="744516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Recursion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371600" y="3886200"/>
            <a:ext cx="6399000" cy="17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James Brucker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Designing Recursion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74280" y="1400040"/>
            <a:ext cx="7920000" cy="48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33360" indent="-3315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Discover a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pattern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for recursion:</a:t>
            </a:r>
            <a:endParaRPr b="0" lang="en-US" sz="2400" spc="-1" strike="noStrike">
              <a:latin typeface="Arial"/>
            </a:endParaRPr>
          </a:p>
          <a:p>
            <a:pPr lvl="1" marL="733320" indent="-274320">
              <a:lnSpc>
                <a:spcPct val="100000"/>
              </a:lnSpc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solve a small problem by hand</a:t>
            </a:r>
            <a:endParaRPr b="0" lang="en-US" sz="2400" spc="-1" strike="noStrike">
              <a:latin typeface="Arial"/>
            </a:endParaRPr>
          </a:p>
          <a:p>
            <a:pPr lvl="1" marL="733320" indent="-274320">
              <a:lnSpc>
                <a:spcPct val="100000"/>
              </a:lnSpc>
              <a:spcBef>
                <a:spcPts val="1423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observe how you break down the problem</a:t>
            </a:r>
            <a:endParaRPr b="0" lang="en-US" sz="2400" spc="-1" strike="noStrike">
              <a:latin typeface="Arial"/>
            </a:endParaRPr>
          </a:p>
          <a:p>
            <a:pPr marL="333360" indent="-331560">
              <a:lnSpc>
                <a:spcPct val="100000"/>
              </a:lnSpc>
              <a:spcBef>
                <a:spcPts val="1423"/>
              </a:spcBef>
              <a:buClr>
                <a:srgbClr val="3333cc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Determine the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base case(s)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when recursion stops.</a:t>
            </a:r>
            <a:endParaRPr b="0" lang="en-US" sz="2400" spc="-1" strike="noStrike">
              <a:latin typeface="Arial"/>
            </a:endParaRPr>
          </a:p>
          <a:p>
            <a:pPr marL="333360" indent="-331560">
              <a:lnSpc>
                <a:spcPct val="100000"/>
              </a:lnSpc>
              <a:spcBef>
                <a:spcPts val="1423"/>
              </a:spcBef>
              <a:buClr>
                <a:srgbClr val="3333cc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Termination criteria: what can you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test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guarantee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recursion will stop?</a:t>
            </a:r>
            <a:endParaRPr b="0" lang="en-US" sz="2400" spc="-1" strike="noStrike">
              <a:latin typeface="Arial"/>
            </a:endParaRPr>
          </a:p>
          <a:p>
            <a:pPr marL="333360" indent="-331560">
              <a:lnSpc>
                <a:spcPct val="100000"/>
              </a:lnSpc>
              <a:spcBef>
                <a:spcPts val="1423"/>
              </a:spcBef>
              <a:buClr>
                <a:srgbClr val="3333cc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Construct an expression for the recursive step.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</a:pPr>
            <a:endParaRPr b="0" lang="en-US" sz="2400" spc="-1" strike="noStrike">
              <a:latin typeface="Arial"/>
            </a:endParaRPr>
          </a:p>
          <a:p>
            <a:pPr marL="212400" indent="-21060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Designing Recursion Example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3280" y="1399680"/>
            <a:ext cx="8089560" cy="50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  <a:spcBef>
                <a:spcPts val="59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sum(n) = 1 + 2 + 3 + ... + n</a:t>
            </a:r>
            <a:endParaRPr b="0" lang="en-US" sz="2400" spc="-1" strike="noStrike">
              <a:latin typeface="Arial"/>
            </a:endParaRPr>
          </a:p>
          <a:p>
            <a:pPr marL="333360" indent="-3315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Discover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pattern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for recursion:</a:t>
            </a:r>
            <a:endParaRPr b="0" lang="en-US" sz="2400" spc="-1" strike="noStrike">
              <a:latin typeface="Arial"/>
            </a:endParaRPr>
          </a:p>
          <a:p>
            <a:pPr lvl="1" marL="733320" indent="-274320">
              <a:lnSpc>
                <a:spcPct val="100000"/>
              </a:lnSpc>
              <a:spcBef>
                <a:spcPts val="1423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sum(n)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= (1 + 2 + ...+ n-1) + n =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sum(n-1)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+ n</a:t>
            </a:r>
            <a:endParaRPr b="0" lang="en-US" sz="2400" spc="-1" strike="noStrike">
              <a:latin typeface="Arial"/>
            </a:endParaRPr>
          </a:p>
          <a:p>
            <a:pPr marL="333360" indent="-331560">
              <a:lnSpc>
                <a:spcPct val="100000"/>
              </a:lnSpc>
              <a:spcBef>
                <a:spcPts val="1423"/>
              </a:spcBef>
              <a:buClr>
                <a:srgbClr val="3333cc"/>
              </a:buClr>
              <a:buFont typeface="Arial"/>
              <a:buAutoNum type="arabicParenR"/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base case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sum(n) = 0 for any n &lt;= 0.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Note: to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guarantee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recursion will always stop we need to consider case n &lt; 0, too! Not just n == 0.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If n &lt; 0 either throw exception or return 0.</a:t>
            </a:r>
            <a:endParaRPr b="0" lang="en-US" sz="2400" spc="-1" strike="noStrike">
              <a:latin typeface="Arial"/>
            </a:endParaRPr>
          </a:p>
          <a:p>
            <a:pPr marL="333360" indent="-331560">
              <a:lnSpc>
                <a:spcPct val="100000"/>
              </a:lnSpc>
              <a:spcBef>
                <a:spcPts val="1423"/>
              </a:spcBef>
              <a:buClr>
                <a:srgbClr val="3333cc"/>
              </a:buClr>
              <a:buFont typeface="Arial"/>
              <a:buAutoNum type="arabicParenR"/>
            </a:pP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Guarantee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Termination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?  Yes - each time we reduce the value of the parameter (n) by 1,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 eventually we must have n &lt;= 0.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Does Recursion Provide Insight?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3280" y="1399680"/>
            <a:ext cx="8089560" cy="50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 some problems, recursion makes the solution </a:t>
            </a:r>
            <a:r>
              <a:rPr b="1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easier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understand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implement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Recursion provides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insight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into the solution.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 other problems, it provides no insight.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Only use recursion when it makes the problem easier to understand or solve.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Famous examples: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Quicksort algorithm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Knight's tour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Does Recursive Sum Offer Insight?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3280" y="1399680"/>
            <a:ext cx="8089560" cy="50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sum(n) = n + sum(n-1)   if n &gt; 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My opinion: 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No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 + 2 + ... + n ==&gt; looks like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iteration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(a loop)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Sum Elements in a List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1120" y="1439640"/>
            <a:ext cx="7920000" cy="5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128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What is wrong with this code?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56480" y="2014920"/>
            <a:ext cx="8137440" cy="209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def sum( lst 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if not lst: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# empty list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0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last_element = lst.pop()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last_element + sum(lst)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399600" y="4480560"/>
            <a:ext cx="7920000" cy="18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128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It computes the correct result, but is a poor design.</a:t>
            </a:r>
            <a:endParaRPr b="0" lang="en-US" sz="2400" spc="-1" strike="noStrike">
              <a:latin typeface="Arial"/>
            </a:endParaRPr>
          </a:p>
          <a:p>
            <a:pPr marL="34128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&gt;&gt; We should not modify the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lst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parameter.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Helper Function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1120" y="1367640"/>
            <a:ext cx="7920000" cy="173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128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Sometimes you need a "helper function" with extra parameters in order to perform recursion.</a:t>
            </a:r>
            <a:endParaRPr b="0" lang="en-US" sz="2400" spc="-1" strike="noStrike">
              <a:latin typeface="Arial"/>
            </a:endParaRPr>
          </a:p>
          <a:p>
            <a:pPr marL="34128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To sum a list, without modifying the list, use a helper function that has a param for the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last element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sum.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68640" y="3089520"/>
            <a:ext cx="8137080" cy="54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def sum(lst):  return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Lucida Sans Unicode"/>
              </a:rPr>
              <a:t>sumTo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(lst, len(lst)-1)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295200" y="3940200"/>
            <a:ext cx="8137440" cy="236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def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Lucida Sans Unicode"/>
              </a:rPr>
              <a:t>sumTo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(lst, last_index):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"""sum elements 0 up to last_index."""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if last_index &lt; 0: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0 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# nothing to sum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lst[last_index] \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      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+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Lucida Sans Unicode"/>
              </a:rPr>
              <a:t>sumTo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(lst, last_index-1)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Learn more about Helper Functions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74280" y="1399680"/>
            <a:ext cx="7920000" cy="44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Big Java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Chapter 13 (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Recursion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) has a section on helper methods.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Recursion uses more memory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74280" y="1399680"/>
            <a:ext cx="7920000" cy="50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94000"/>
          </a:bodyPr>
          <a:p>
            <a:pPr marL="333360" indent="-3315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can easily sum 1 to 10,000,000 using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loop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but recursive sum will fail with "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out of memory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 error.</a:t>
            </a:r>
            <a:endParaRPr b="0" lang="en-US" sz="2400" spc="-1" strike="noStrike">
              <a:latin typeface="Arial"/>
            </a:endParaRPr>
          </a:p>
          <a:p>
            <a:pPr marL="34128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33360" indent="-3315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Why?</a:t>
            </a:r>
            <a:endParaRPr b="0" lang="en-US" sz="2400" spc="-1" strike="noStrike">
              <a:latin typeface="Arial"/>
            </a:endParaRPr>
          </a:p>
          <a:p>
            <a:pPr lvl="1" marL="733320" indent="-274320">
              <a:lnSpc>
                <a:spcPct val="100000"/>
              </a:lnSpc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each function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call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creates a </a:t>
            </a:r>
            <a:r>
              <a:rPr b="1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stack frame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store information about the invocation (parameters, local vars, saved register values) and a return value.</a:t>
            </a:r>
            <a:endParaRPr b="0" lang="en-US" sz="2400" spc="-1" strike="noStrike">
              <a:latin typeface="Arial"/>
            </a:endParaRPr>
          </a:p>
          <a:p>
            <a:pPr lvl="1" marL="733320" indent="-274320">
              <a:lnSpc>
                <a:spcPct val="100000"/>
              </a:lnSpc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stack frames consume memory.</a:t>
            </a:r>
            <a:endParaRPr b="0" lang="en-US" sz="2400" spc="-1" strike="noStrike">
              <a:latin typeface="Arial"/>
            </a:endParaRPr>
          </a:p>
          <a:p>
            <a:pPr lvl="1" marL="733320" indent="-274320">
              <a:lnSpc>
                <a:spcPct val="100000"/>
              </a:lnSpc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Eventually, recursive calls may fill all the stack space.</a:t>
            </a:r>
            <a:endParaRPr b="0" lang="en-US" sz="2400" spc="-1" strike="noStrike">
              <a:latin typeface="Arial"/>
            </a:endParaRPr>
          </a:p>
          <a:p>
            <a:pPr marL="34128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33360" indent="-3315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 the curious:  read about 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tail recursion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en-US" sz="2400" spc="-1" strike="noStrike">
              <a:latin typeface="Arial"/>
            </a:endParaRPr>
          </a:p>
          <a:p>
            <a:pPr lvl="1" marL="733320" indent="-274320">
              <a:lnSpc>
                <a:spcPct val="100000"/>
              </a:lnSpc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avoids creating stack frames in special cases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Backtracking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74280" y="1399680"/>
            <a:ext cx="7920000" cy="50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33360" indent="-3315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some problems, an attempt to find a solution using recursion fails.</a:t>
            </a:r>
            <a:endParaRPr b="0" lang="en-US" sz="2400" spc="-1" strike="noStrike">
              <a:latin typeface="Arial"/>
            </a:endParaRPr>
          </a:p>
          <a:p>
            <a:pPr marL="333360" indent="-33156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have to "undo" or "backtrack" some recursive steps and try a different solution.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674280" y="1399680"/>
            <a:ext cx="7920000" cy="44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Recursion in Python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on RealPython.com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https://realpython.com/python-recursion/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http://codingbat.com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programming problems using recursion.  Recursion-1 set is easy, Recursion-2 is more challenging &amp; use backtracking.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Recursion problems only available for Java version.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Big Java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Chapter 13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Recursion.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is Recursion?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11280" y="1371600"/>
            <a:ext cx="844056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Recursion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means for a function or method to call itself.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 typical example is computing factorials: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n! = n * (n-1)!   when n&gt;0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0! = 1              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 factorial is (recursively) defined using n-1 factorial.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n! = n*(n-1)!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(n-1)! = (n-1)*(n-2)!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2! = 2 * 1!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1! = 1*0!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0! = 1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Recursive factorial(n)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74280" y="1391760"/>
            <a:ext cx="7920000" cy="10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We can write a function that computes factorials by calling itself to compute factorial of a smaller number: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674640" y="2468520"/>
            <a:ext cx="7678440" cy="162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def factorial(n: int):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if n &lt;= 1: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n * factorial(n-1)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582480" y="4754520"/>
            <a:ext cx="7920000" cy="94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Suppose we call this function to compute factorial(4).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What statements will be executed?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factorial(n) execution trace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52600" y="1492200"/>
            <a:ext cx="3530160" cy="33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long result = factorial( 4 );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468440" y="2219400"/>
            <a:ext cx="3530520" cy="87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factorial( 4 )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4 * </a:t>
            </a:r>
            <a:r>
              <a:rPr b="0" lang="en-US" sz="1600" spc="-1" strike="noStrike">
                <a:solidFill>
                  <a:srgbClr val="000080"/>
                </a:solidFill>
                <a:latin typeface="Lucida Sans Unicode"/>
                <a:ea typeface="Lucida Sans Unicode"/>
              </a:rPr>
              <a:t>factorial( 3 )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2952720" y="3408480"/>
            <a:ext cx="3530520" cy="87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factorial( 3 )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3 * </a:t>
            </a:r>
            <a:r>
              <a:rPr b="0" lang="en-US" sz="1600" spc="-1" strike="noStrike">
                <a:solidFill>
                  <a:srgbClr val="000080"/>
                </a:solidFill>
                <a:latin typeface="Lucida Sans Unicode"/>
                <a:ea typeface="Lucida Sans Unicode"/>
              </a:rPr>
              <a:t>factorial( 2 )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4013280" y="4530600"/>
            <a:ext cx="3530160" cy="87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factorial( 2 )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2 * </a:t>
            </a:r>
            <a:r>
              <a:rPr b="0" lang="en-US" sz="1600" spc="-1" strike="noStrike">
                <a:solidFill>
                  <a:srgbClr val="000080"/>
                </a:solidFill>
                <a:latin typeface="Lucida Sans Unicode"/>
                <a:ea typeface="Lucida Sans Unicode"/>
              </a:rPr>
              <a:t>factorial( 1 )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4818240" y="5702400"/>
            <a:ext cx="3530160" cy="87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factorial( 1 )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if ( 1 &lt;= 1 ) return 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9" name="Line 7"/>
          <p:cNvSpPr/>
          <p:nvPr/>
        </p:nvSpPr>
        <p:spPr>
          <a:xfrm>
            <a:off x="2548080" y="1816200"/>
            <a:ext cx="1440" cy="40320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8"/>
          <p:cNvSpPr/>
          <p:nvPr/>
        </p:nvSpPr>
        <p:spPr>
          <a:xfrm>
            <a:off x="3887640" y="2739960"/>
            <a:ext cx="1800" cy="66852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9"/>
          <p:cNvSpPr/>
          <p:nvPr/>
        </p:nvSpPr>
        <p:spPr>
          <a:xfrm>
            <a:off x="5124600" y="3924360"/>
            <a:ext cx="1440" cy="60624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10"/>
          <p:cNvSpPr/>
          <p:nvPr/>
        </p:nvSpPr>
        <p:spPr>
          <a:xfrm>
            <a:off x="5967360" y="5097600"/>
            <a:ext cx="1800" cy="60624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1"/>
          <p:cNvSpPr/>
          <p:nvPr/>
        </p:nvSpPr>
        <p:spPr>
          <a:xfrm>
            <a:off x="1704960" y="1828800"/>
            <a:ext cx="885600" cy="36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call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12"/>
          <p:cNvSpPr/>
          <p:nvPr/>
        </p:nvSpPr>
        <p:spPr>
          <a:xfrm>
            <a:off x="2952720" y="3040200"/>
            <a:ext cx="885600" cy="36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call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13"/>
          <p:cNvSpPr/>
          <p:nvPr/>
        </p:nvSpPr>
        <p:spPr>
          <a:xfrm>
            <a:off x="4206960" y="4206960"/>
            <a:ext cx="885600" cy="36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call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factorial(n) return trace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52600" y="1492200"/>
            <a:ext cx="3530160" cy="33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long result = factorial( 4 );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468440" y="2219400"/>
            <a:ext cx="3530520" cy="87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factorial( 4 )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4 * factorial( 3 );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2952720" y="3408480"/>
            <a:ext cx="3530520" cy="87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factorial( 3 )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3 * factorial( 2 );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4013280" y="4530600"/>
            <a:ext cx="3530160" cy="87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factorial( 2 )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2 * factorial( 1 );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4818240" y="5702400"/>
            <a:ext cx="3530160" cy="87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factorial( 1 )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if ( 1 &lt;= 1 ) return 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2" name="Line 7"/>
          <p:cNvSpPr/>
          <p:nvPr/>
        </p:nvSpPr>
        <p:spPr>
          <a:xfrm>
            <a:off x="2548080" y="1816200"/>
            <a:ext cx="1440" cy="40320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8"/>
          <p:cNvSpPr/>
          <p:nvPr/>
        </p:nvSpPr>
        <p:spPr>
          <a:xfrm>
            <a:off x="3887640" y="2739960"/>
            <a:ext cx="1800" cy="66852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9"/>
          <p:cNvSpPr/>
          <p:nvPr/>
        </p:nvSpPr>
        <p:spPr>
          <a:xfrm>
            <a:off x="5122800" y="3968640"/>
            <a:ext cx="1800" cy="51120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10"/>
          <p:cNvSpPr/>
          <p:nvPr/>
        </p:nvSpPr>
        <p:spPr>
          <a:xfrm>
            <a:off x="5967360" y="5097600"/>
            <a:ext cx="1800" cy="60624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11"/>
          <p:cNvSpPr/>
          <p:nvPr/>
        </p:nvSpPr>
        <p:spPr>
          <a:xfrm flipH="1" flipV="1">
            <a:off x="6374880" y="5079600"/>
            <a:ext cx="933480" cy="979560"/>
          </a:xfrm>
          <a:prstGeom prst="line">
            <a:avLst/>
          </a:prstGeom>
          <a:ln w="1908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2"/>
          <p:cNvSpPr/>
          <p:nvPr/>
        </p:nvSpPr>
        <p:spPr>
          <a:xfrm>
            <a:off x="6897600" y="5402160"/>
            <a:ext cx="2346120" cy="36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return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Line 13"/>
          <p:cNvSpPr/>
          <p:nvPr/>
        </p:nvSpPr>
        <p:spPr>
          <a:xfrm flipH="1" flipV="1">
            <a:off x="5370480" y="3936600"/>
            <a:ext cx="851040" cy="849240"/>
          </a:xfrm>
          <a:prstGeom prst="line">
            <a:avLst/>
          </a:prstGeom>
          <a:ln w="1908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4"/>
          <p:cNvSpPr/>
          <p:nvPr/>
        </p:nvSpPr>
        <p:spPr>
          <a:xfrm>
            <a:off x="6037200" y="4237200"/>
            <a:ext cx="1857240" cy="36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return 2*1 =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Line 15"/>
          <p:cNvSpPr/>
          <p:nvPr/>
        </p:nvSpPr>
        <p:spPr>
          <a:xfrm flipH="1" flipV="1">
            <a:off x="4174920" y="2801520"/>
            <a:ext cx="850680" cy="849240"/>
          </a:xfrm>
          <a:prstGeom prst="line">
            <a:avLst/>
          </a:prstGeom>
          <a:ln w="1908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6"/>
          <p:cNvSpPr/>
          <p:nvPr/>
        </p:nvSpPr>
        <p:spPr>
          <a:xfrm>
            <a:off x="4788000" y="3063960"/>
            <a:ext cx="1812600" cy="36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return 3*2 = 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Line 17"/>
          <p:cNvSpPr/>
          <p:nvPr/>
        </p:nvSpPr>
        <p:spPr>
          <a:xfrm flipH="1" flipV="1">
            <a:off x="2949480" y="1758600"/>
            <a:ext cx="798480" cy="787320"/>
          </a:xfrm>
          <a:prstGeom prst="line">
            <a:avLst/>
          </a:prstGeom>
          <a:ln w="1908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8"/>
          <p:cNvSpPr/>
          <p:nvPr/>
        </p:nvSpPr>
        <p:spPr>
          <a:xfrm>
            <a:off x="3362400" y="1866960"/>
            <a:ext cx="1812600" cy="36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return 4*6 = 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19"/>
          <p:cNvSpPr/>
          <p:nvPr/>
        </p:nvSpPr>
        <p:spPr>
          <a:xfrm>
            <a:off x="1704960" y="1828800"/>
            <a:ext cx="885600" cy="36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call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20"/>
          <p:cNvSpPr/>
          <p:nvPr/>
        </p:nvSpPr>
        <p:spPr>
          <a:xfrm>
            <a:off x="2948040" y="3046320"/>
            <a:ext cx="885600" cy="36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call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21"/>
          <p:cNvSpPr/>
          <p:nvPr/>
        </p:nvSpPr>
        <p:spPr>
          <a:xfrm>
            <a:off x="3292560" y="1492200"/>
            <a:ext cx="1812600" cy="36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= 24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Recursion Must Eventually Stop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74280" y="1391760"/>
            <a:ext cx="7920000" cy="12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Recursion must </a:t>
            </a: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Arial"/>
              </a:rPr>
              <a:t>guarantee to stop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eventually (no infinite calls)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Recursion should not 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change any state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variable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that other levels of recursion will use, 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except by design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558720" y="2771640"/>
            <a:ext cx="5018040" cy="140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def factorial( n 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if n &lt;= 1:   return 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n * factorial(n-1)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0" name="Line 4"/>
          <p:cNvSpPr/>
          <p:nvPr/>
        </p:nvSpPr>
        <p:spPr>
          <a:xfrm flipH="1">
            <a:off x="4470480" y="3278160"/>
            <a:ext cx="1535040" cy="144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5"/>
          <p:cNvSpPr/>
          <p:nvPr/>
        </p:nvSpPr>
        <p:spPr>
          <a:xfrm>
            <a:off x="6073920" y="2795760"/>
            <a:ext cx="2298240" cy="146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test n &lt;= 1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guarantees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that factorial( ) will eventual stop using recursion.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558720" y="4857840"/>
            <a:ext cx="5018040" cy="140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def factorial( n 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if </a:t>
            </a:r>
            <a:r>
              <a:rPr b="0" lang="en-US" sz="2400" spc="-1" strike="noStrike">
                <a:solidFill>
                  <a:srgbClr val="ff0000"/>
                </a:solidFill>
                <a:latin typeface="Lucida Sans Unicode"/>
                <a:ea typeface="Lucida Sans Unicode"/>
              </a:rPr>
              <a:t>n == 1</a:t>
            </a: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:   return 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n * factorial(n-1)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3" name="Line 7"/>
          <p:cNvSpPr/>
          <p:nvPr/>
        </p:nvSpPr>
        <p:spPr>
          <a:xfrm flipH="1">
            <a:off x="4470480" y="5364000"/>
            <a:ext cx="1535040" cy="180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8"/>
          <p:cNvSpPr/>
          <p:nvPr/>
        </p:nvSpPr>
        <p:spPr>
          <a:xfrm>
            <a:off x="6073920" y="4881600"/>
            <a:ext cx="2428560" cy="64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123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What happens if factorial(0) is called?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9"/>
          <p:cNvSpPr/>
          <p:nvPr/>
        </p:nvSpPr>
        <p:spPr>
          <a:xfrm>
            <a:off x="558720" y="4368960"/>
            <a:ext cx="2298600" cy="45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Wrong: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Base Case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74280" y="1463760"/>
            <a:ext cx="792000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case where recursion stops is called the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base case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factorial(n): 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base case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is n == 1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but you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should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also test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for n &lt; 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Recursive Sum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74280" y="1400040"/>
            <a:ext cx="7920000" cy="29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long sum(int n)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compute sum of 1 to 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Recursion:   n + { sum of 1 to n-1 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Code for recursive sum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674280" y="1400040"/>
            <a:ext cx="792000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Complete this code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639720" y="2011320"/>
            <a:ext cx="7678440" cy="397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def sum(n):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    </a:t>
            </a: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"""Return sum of 1 + ... + n."""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Lucida Sans Unicode"/>
              </a:rPr>
              <a:t># what is the base case?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if n &lt;= 0: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    </a:t>
            </a: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# what is the recursive step?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n + sum(n-1)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2004-07-29T15:50:05Z</dcterms:created>
  <dc:creator>Jim</dc:creator>
  <dc:description/>
  <dc:language>en-GB</dc:language>
  <cp:lastModifiedBy/>
  <dcterms:modified xsi:type="dcterms:W3CDTF">2024-01-14T15:42:12Z</dcterms:modified>
  <cp:revision>56</cp:revision>
  <dc:subject/>
  <dc:title>Recursion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