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AD682A4-D574-4533-8024-9827C4CFB348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186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204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206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208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210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1440" y="0"/>
            <a:ext cx="1440" cy="1080"/>
          </a:xfrm>
          <a:prstGeom prst="rect">
            <a:avLst/>
          </a:prstGeom>
        </p:spPr>
      </p:sp>
      <p:sp>
        <p:nvSpPr>
          <p:cNvPr id="212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1440" y="0"/>
            <a:ext cx="1440" cy="1080"/>
          </a:xfrm>
          <a:prstGeom prst="rect">
            <a:avLst/>
          </a:prstGeom>
        </p:spPr>
      </p:sp>
      <p:sp>
        <p:nvSpPr>
          <p:cNvPr id="214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1440" y="0"/>
            <a:ext cx="1440" cy="1080"/>
          </a:xfrm>
          <a:prstGeom prst="rect">
            <a:avLst/>
          </a:prstGeom>
        </p:spPr>
      </p:sp>
      <p:sp>
        <p:nvSpPr>
          <p:cNvPr id="216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1440" y="0"/>
            <a:ext cx="1440" cy="1080"/>
          </a:xfrm>
          <a:prstGeom prst="rect">
            <a:avLst/>
          </a:prstGeom>
        </p:spPr>
      </p:sp>
      <p:sp>
        <p:nvSpPr>
          <p:cNvPr id="218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1440" y="0"/>
            <a:ext cx="1440" cy="1080"/>
          </a:xfrm>
          <a:prstGeom prst="rect">
            <a:avLst/>
          </a:prstGeom>
        </p:spPr>
      </p:sp>
      <p:sp>
        <p:nvSpPr>
          <p:cNvPr id="220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1440" y="0"/>
            <a:ext cx="1440" cy="1080"/>
          </a:xfrm>
          <a:prstGeom prst="rect">
            <a:avLst/>
          </a:prstGeom>
        </p:spPr>
      </p:sp>
      <p:sp>
        <p:nvSpPr>
          <p:cNvPr id="222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188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190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192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194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196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198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1440" y="0"/>
            <a:ext cx="1440" cy="1080"/>
          </a:xfrm>
          <a:prstGeom prst="rect">
            <a:avLst/>
          </a:prstGeom>
        </p:spPr>
      </p:sp>
      <p:sp>
        <p:nvSpPr>
          <p:cNvPr id="200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1440" y="0"/>
            <a:ext cx="1440" cy="1080"/>
          </a:xfrm>
          <a:prstGeom prst="rect">
            <a:avLst/>
          </a:prstGeom>
        </p:spPr>
      </p:sp>
      <p:sp>
        <p:nvSpPr>
          <p:cNvPr id="202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11720" cy="85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11720" cy="212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74640" y="3726720"/>
            <a:ext cx="7911720" cy="212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11720" cy="85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0640" cy="212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728600" y="1400040"/>
            <a:ext cx="3860640" cy="212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4640" y="3726720"/>
            <a:ext cx="3860640" cy="212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728600" y="3726720"/>
            <a:ext cx="3860640" cy="212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11720" cy="85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2547360" cy="212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349800" y="1400040"/>
            <a:ext cx="2547360" cy="212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4960" y="1400040"/>
            <a:ext cx="2547360" cy="212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74640" y="3726720"/>
            <a:ext cx="2547360" cy="212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349800" y="3726720"/>
            <a:ext cx="2547360" cy="212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4960" y="3726720"/>
            <a:ext cx="2547360" cy="212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11720" cy="85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74640" y="1400040"/>
            <a:ext cx="7911720" cy="4454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11720" cy="85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11720" cy="44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11720" cy="85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0640" cy="44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728600" y="1400040"/>
            <a:ext cx="3860640" cy="44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11720" cy="85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11280" y="259920"/>
            <a:ext cx="7911720" cy="396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11720" cy="85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0640" cy="212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728600" y="1400040"/>
            <a:ext cx="3860640" cy="44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74640" y="3726720"/>
            <a:ext cx="3860640" cy="212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11720" cy="85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74640" y="1400040"/>
            <a:ext cx="7911720" cy="4454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11720" cy="85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0640" cy="44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728600" y="1400040"/>
            <a:ext cx="3860640" cy="212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728600" y="3726720"/>
            <a:ext cx="3860640" cy="212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11720" cy="85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0640" cy="212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728600" y="1400040"/>
            <a:ext cx="3860640" cy="212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74640" y="3726720"/>
            <a:ext cx="7911720" cy="212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11720" cy="85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11720" cy="212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74640" y="3726720"/>
            <a:ext cx="7911720" cy="212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11720" cy="85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0640" cy="212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728600" y="1400040"/>
            <a:ext cx="3860640" cy="212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74640" y="3726720"/>
            <a:ext cx="3860640" cy="212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728600" y="3726720"/>
            <a:ext cx="3860640" cy="212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11720" cy="85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2547360" cy="212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349800" y="1400040"/>
            <a:ext cx="2547360" cy="212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24960" y="1400040"/>
            <a:ext cx="2547360" cy="212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74640" y="3726720"/>
            <a:ext cx="2547360" cy="212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349800" y="3726720"/>
            <a:ext cx="2547360" cy="212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024960" y="3726720"/>
            <a:ext cx="2547360" cy="212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11720" cy="85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11720" cy="44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11720" cy="85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0640" cy="44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728600" y="1400040"/>
            <a:ext cx="3860640" cy="44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11720" cy="85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11280" y="259920"/>
            <a:ext cx="7911720" cy="396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11720" cy="85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0640" cy="212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728600" y="1400040"/>
            <a:ext cx="3860640" cy="44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74640" y="3726720"/>
            <a:ext cx="3860640" cy="212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11720" cy="85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0640" cy="44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728600" y="1400040"/>
            <a:ext cx="3860640" cy="212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728600" y="3726720"/>
            <a:ext cx="3860640" cy="212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11720" cy="85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0640" cy="212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728600" y="1400040"/>
            <a:ext cx="3860640" cy="212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74640" y="3726720"/>
            <a:ext cx="7911720" cy="212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2438280"/>
            <a:ext cx="8999280" cy="1042920"/>
            <a:chOff x="0" y="2438280"/>
            <a:chExt cx="8999280" cy="1042920"/>
          </a:xfrm>
        </p:grpSpPr>
        <p:grpSp>
          <p:nvGrpSpPr>
            <p:cNvPr id="1" name="Group 2"/>
            <p:cNvGrpSpPr/>
            <p:nvPr/>
          </p:nvGrpSpPr>
          <p:grpSpPr>
            <a:xfrm>
              <a:off x="290520" y="2546280"/>
              <a:ext cx="701280" cy="464760"/>
              <a:chOff x="290520" y="2546280"/>
              <a:chExt cx="701280" cy="464760"/>
            </a:xfrm>
          </p:grpSpPr>
          <p:sp>
            <p:nvSpPr>
              <p:cNvPr id="2" name="CustomShape 3"/>
              <p:cNvSpPr/>
              <p:nvPr/>
            </p:nvSpPr>
            <p:spPr>
              <a:xfrm>
                <a:off x="290520" y="2546280"/>
                <a:ext cx="428400" cy="46476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" name="CustomShape 4"/>
              <p:cNvSpPr/>
              <p:nvPr/>
            </p:nvSpPr>
            <p:spPr>
              <a:xfrm>
                <a:off x="673200" y="2546280"/>
                <a:ext cx="318600" cy="46476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" name="Group 5"/>
            <p:cNvGrpSpPr/>
            <p:nvPr/>
          </p:nvGrpSpPr>
          <p:grpSpPr>
            <a:xfrm>
              <a:off x="414360" y="2968560"/>
              <a:ext cx="727920" cy="464760"/>
              <a:chOff x="414360" y="2968560"/>
              <a:chExt cx="727920" cy="464760"/>
            </a:xfrm>
          </p:grpSpPr>
          <p:sp>
            <p:nvSpPr>
              <p:cNvPr id="5" name="CustomShape 6"/>
              <p:cNvSpPr/>
              <p:nvPr/>
            </p:nvSpPr>
            <p:spPr>
              <a:xfrm>
                <a:off x="414360" y="2968560"/>
                <a:ext cx="421200" cy="46476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783360" y="2968560"/>
                <a:ext cx="358920" cy="46476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" name="CustomShape 8"/>
            <p:cNvSpPr/>
            <p:nvPr/>
          </p:nvSpPr>
          <p:spPr>
            <a:xfrm>
              <a:off x="0" y="2895480"/>
              <a:ext cx="550440" cy="41256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635040" y="2438280"/>
              <a:ext cx="21960" cy="104292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 flipV="1">
              <a:off x="316080" y="3169080"/>
              <a:ext cx="8683200" cy="453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11720" cy="85536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189000" y="368280"/>
            <a:ext cx="8216280" cy="1042560"/>
            <a:chOff x="189000" y="368280"/>
            <a:chExt cx="8216280" cy="1042560"/>
          </a:xfrm>
        </p:grpSpPr>
        <p:sp>
          <p:nvSpPr>
            <p:cNvPr id="49" name="CustomShape 2"/>
            <p:cNvSpPr/>
            <p:nvPr/>
          </p:nvSpPr>
          <p:spPr>
            <a:xfrm>
              <a:off x="507960" y="368280"/>
              <a:ext cx="21960" cy="104256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3"/>
            <p:cNvSpPr/>
            <p:nvPr/>
          </p:nvSpPr>
          <p:spPr>
            <a:xfrm>
              <a:off x="189000" y="1158840"/>
              <a:ext cx="8216280" cy="219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11720" cy="85536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11720" cy="44542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990720" y="1676160"/>
            <a:ext cx="744660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Recursion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James Brucker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Designing Recursion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674280" y="1400040"/>
            <a:ext cx="7921440" cy="48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33360" indent="-33300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Discover a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pattern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for recursion:</a:t>
            </a:r>
            <a:endParaRPr b="0" lang="en-US" sz="2400" spc="-1" strike="noStrike">
              <a:latin typeface="Arial"/>
            </a:endParaRPr>
          </a:p>
          <a:p>
            <a:pPr lvl="1" marL="733320" indent="-275760">
              <a:lnSpc>
                <a:spcPct val="100000"/>
              </a:lnSpc>
              <a:spcBef>
                <a:spcPts val="598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solve a small problem by hand</a:t>
            </a:r>
            <a:endParaRPr b="0" lang="en-US" sz="2400" spc="-1" strike="noStrike">
              <a:latin typeface="Arial"/>
            </a:endParaRPr>
          </a:p>
          <a:p>
            <a:pPr lvl="1" marL="733320" indent="-275760">
              <a:lnSpc>
                <a:spcPct val="100000"/>
              </a:lnSpc>
              <a:spcBef>
                <a:spcPts val="1423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observe how you break down the problem</a:t>
            </a:r>
            <a:endParaRPr b="0" lang="en-US" sz="2400" spc="-1" strike="noStrike">
              <a:latin typeface="Arial"/>
            </a:endParaRPr>
          </a:p>
          <a:p>
            <a:pPr marL="333360" indent="-333000">
              <a:lnSpc>
                <a:spcPct val="100000"/>
              </a:lnSpc>
              <a:spcBef>
                <a:spcPts val="1423"/>
              </a:spcBef>
              <a:buClr>
                <a:srgbClr val="3333cc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Determine the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base case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when recursion stops.</a:t>
            </a:r>
            <a:endParaRPr b="0" lang="en-US" sz="2400" spc="-1" strike="noStrike">
              <a:latin typeface="Arial"/>
            </a:endParaRPr>
          </a:p>
          <a:p>
            <a:pPr marL="333360" indent="-333000">
              <a:lnSpc>
                <a:spcPct val="100000"/>
              </a:lnSpc>
              <a:spcBef>
                <a:spcPts val="1423"/>
              </a:spcBef>
              <a:buClr>
                <a:srgbClr val="3333cc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Termination criteria: what can you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test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to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guarantee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recursion will stop?</a:t>
            </a:r>
            <a:endParaRPr b="0" lang="en-US" sz="2400" spc="-1" strike="noStrike">
              <a:latin typeface="Arial"/>
            </a:endParaRPr>
          </a:p>
          <a:p>
            <a:pPr marL="333360" indent="-333000">
              <a:lnSpc>
                <a:spcPct val="100000"/>
              </a:lnSpc>
              <a:spcBef>
                <a:spcPts val="1423"/>
              </a:spcBef>
              <a:buClr>
                <a:srgbClr val="3333cc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Construct an expression for the recursive step.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</a:pPr>
            <a:endParaRPr b="0" lang="en-US" sz="2400" spc="-1" strike="noStrike">
              <a:latin typeface="Arial"/>
            </a:endParaRPr>
          </a:p>
          <a:p>
            <a:pPr marL="212400" indent="-212040">
              <a:lnSpc>
                <a:spcPct val="100000"/>
              </a:lnSpc>
              <a:spcBef>
                <a:spcPts val="1423"/>
              </a:spcBef>
            </a:pPr>
            <a:r>
              <a:rPr b="0" lang="en-US" sz="2400" spc="-1" strike="noStrike"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Designing Recursion Example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503280" y="1399680"/>
            <a:ext cx="8091000" cy="50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algn="ctr">
              <a:lnSpc>
                <a:spcPct val="100000"/>
              </a:lnSpc>
              <a:spcBef>
                <a:spcPts val="598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sum(n) = 1 + 2 + 3 + ... + n</a:t>
            </a:r>
            <a:endParaRPr b="0" lang="en-US" sz="2400" spc="-1" strike="noStrike">
              <a:latin typeface="Arial"/>
            </a:endParaRPr>
          </a:p>
          <a:p>
            <a:pPr marL="333360" indent="-33300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Discover 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pattern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for recursion:</a:t>
            </a:r>
            <a:endParaRPr b="0" lang="en-US" sz="2400" spc="-1" strike="noStrike">
              <a:latin typeface="Arial"/>
            </a:endParaRPr>
          </a:p>
          <a:p>
            <a:pPr lvl="1" marL="733320" indent="-275760">
              <a:lnSpc>
                <a:spcPct val="100000"/>
              </a:lnSpc>
              <a:spcBef>
                <a:spcPts val="1423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sum(n)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= (1 + 2 + ...+ n-1) + n =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sum(n-1)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+ n</a:t>
            </a:r>
            <a:endParaRPr b="0" lang="en-US" sz="2400" spc="-1" strike="noStrike">
              <a:latin typeface="Arial"/>
            </a:endParaRPr>
          </a:p>
          <a:p>
            <a:pPr marL="333360" indent="-333000">
              <a:lnSpc>
                <a:spcPct val="100000"/>
              </a:lnSpc>
              <a:spcBef>
                <a:spcPts val="1423"/>
              </a:spcBef>
              <a:buClr>
                <a:srgbClr val="3333cc"/>
              </a:buClr>
              <a:buFont typeface="Arial"/>
              <a:buAutoNum type="arabicParenR"/>
            </a:pP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base case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sum(n) = 0 for any n &lt;= 0.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Note: to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guarantee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recursion will always stop we need to consider case n &lt; 0, too! Not just n == 0.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If n &lt; 0 either throw exception or return 0.</a:t>
            </a:r>
            <a:endParaRPr b="0" lang="en-US" sz="2400" spc="-1" strike="noStrike">
              <a:latin typeface="Arial"/>
            </a:endParaRPr>
          </a:p>
          <a:p>
            <a:pPr marL="333360" indent="-333000">
              <a:lnSpc>
                <a:spcPct val="100000"/>
              </a:lnSpc>
              <a:spcBef>
                <a:spcPts val="1423"/>
              </a:spcBef>
              <a:buClr>
                <a:srgbClr val="3333cc"/>
              </a:buClr>
              <a:buFont typeface="Arial"/>
              <a:buAutoNum type="arabicParenR"/>
            </a:pPr>
            <a:r>
              <a:rPr b="0" lang="en-US" sz="2400" spc="-1" strike="noStrike" u="sng">
                <a:solidFill>
                  <a:srgbClr val="000080"/>
                </a:solidFill>
                <a:uFillTx/>
                <a:latin typeface="Arial"/>
              </a:rPr>
              <a:t>Guarantee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Termination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?  Yes - each time we reduce the value of the parameter (n) by 1,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so eventually we must have n &lt;= 0.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Does Recursion Provide Insight?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03280" y="1399680"/>
            <a:ext cx="8091000" cy="50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For some problems, recursion makes the solution </a:t>
            </a:r>
            <a:r>
              <a:rPr b="1" lang="en-US" sz="2400" spc="-1" strike="noStrike" u="sng">
                <a:solidFill>
                  <a:srgbClr val="000080"/>
                </a:solidFill>
                <a:uFillTx/>
                <a:latin typeface="Arial"/>
              </a:rPr>
              <a:t>easier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understand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implement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Recursion provides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insight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into the solution.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For other problems, it provides no insight.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Only use recursion when it makes the problem easier to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understand or solve.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Famous examples: Quicksort algorithm. Knight's tour.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Does Recursive Sum Offer Insight?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503280" y="1399680"/>
            <a:ext cx="8091000" cy="50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algn="ctr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sum(n) = n + sum(n-1)   if n &gt; 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My opinion:  No.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 + 2 + ... + n ==&gt; looks like iteration (a loop)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Sum Elements in a List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01120" y="1439640"/>
            <a:ext cx="7921440" cy="5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1280" indent="-33300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What is wrong with this code?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456480" y="2014920"/>
            <a:ext cx="8138880" cy="209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def sum( lst ):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if not lst:  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Lucida Sans Unicode"/>
              </a:rPr>
              <a:t># empty list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  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Lucida Sans Unicode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return 0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last_element = lst.pop()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return last_element + sum(lst)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399600" y="4480560"/>
            <a:ext cx="7921440" cy="5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1280" indent="-33300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It computes the correct result, but is a poor design.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Helper Function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01120" y="1367640"/>
            <a:ext cx="7921440" cy="174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1280" indent="-33300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Sometimes you need a "helper function" with extra parameters in order to perform recursion.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1280" indent="-333000"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To sum a list, without modifying the list, use a helper function that has a param for the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last element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to sum.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368640" y="3089520"/>
            <a:ext cx="8138520" cy="54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def sum(lst):  return </a:t>
            </a: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Lucida Sans Unicode"/>
              </a:rPr>
              <a:t>sumTo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(lst, len(lst)-1)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295200" y="3940200"/>
            <a:ext cx="8138880" cy="236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def </a:t>
            </a: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Lucida Sans Unicode"/>
              </a:rPr>
              <a:t>sumTo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(lst, last_index):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Lucida Sans Unicode"/>
              </a:rPr>
              <a:t>"""sum elements 0 up to last_index."""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if last_index &lt; 0: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return 0     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Lucida Sans Unicode"/>
              </a:rPr>
              <a:t># nothing to sum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return lst[last_index] \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            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+ </a:t>
            </a: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Lucida Sans Unicode"/>
              </a:rPr>
              <a:t>sumTo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(lst, last_index-1)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Learn more about Helper Functions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74280" y="1399680"/>
            <a:ext cx="7921440" cy="44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Big Java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Chapter 13 (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Recursion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) has a section on helper methods.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Recursion uses more memory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674280" y="1399680"/>
            <a:ext cx="7921440" cy="500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33360" indent="-33300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can easily sum 1 to 10,000,000 using 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loop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but recursive sum will fail with "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out of memory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 error.</a:t>
            </a:r>
            <a:endParaRPr b="0" lang="en-US" sz="2400" spc="-1" strike="noStrike">
              <a:latin typeface="Arial"/>
            </a:endParaRPr>
          </a:p>
          <a:p>
            <a:pPr marL="341280" indent="-333000"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  <a:p>
            <a:pPr marL="333360" indent="-33300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Why?</a:t>
            </a:r>
            <a:endParaRPr b="0" lang="en-US" sz="2400" spc="-1" strike="noStrike">
              <a:latin typeface="Arial"/>
            </a:endParaRPr>
          </a:p>
          <a:p>
            <a:pPr lvl="1" marL="733320" indent="-275760">
              <a:lnSpc>
                <a:spcPct val="100000"/>
              </a:lnSpc>
              <a:spcBef>
                <a:spcPts val="598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each function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call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creates a </a:t>
            </a:r>
            <a:r>
              <a:rPr b="1" i="1" lang="en-US" sz="2400" spc="-1" strike="noStrike">
                <a:solidFill>
                  <a:srgbClr val="000080"/>
                </a:solidFill>
                <a:latin typeface="Arial"/>
              </a:rPr>
              <a:t>stack frame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to store information about the invocation (parameters, local vars, saved register values) and a return value.</a:t>
            </a:r>
            <a:endParaRPr b="0" lang="en-US" sz="2400" spc="-1" strike="noStrike">
              <a:latin typeface="Arial"/>
            </a:endParaRPr>
          </a:p>
          <a:p>
            <a:pPr lvl="1" marL="733320" indent="-275760">
              <a:lnSpc>
                <a:spcPct val="100000"/>
              </a:lnSpc>
              <a:spcBef>
                <a:spcPts val="598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stack frames consume memory.</a:t>
            </a:r>
            <a:endParaRPr b="0" lang="en-US" sz="2400" spc="-1" strike="noStrike">
              <a:latin typeface="Arial"/>
            </a:endParaRPr>
          </a:p>
          <a:p>
            <a:pPr lvl="1" marL="733320" indent="-275760">
              <a:lnSpc>
                <a:spcPct val="100000"/>
              </a:lnSpc>
              <a:spcBef>
                <a:spcPts val="598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Eventually, recursive calls may fill all the stack space.</a:t>
            </a:r>
            <a:endParaRPr b="0" lang="en-US" sz="2400" spc="-1" strike="noStrike">
              <a:latin typeface="Arial"/>
            </a:endParaRPr>
          </a:p>
          <a:p>
            <a:pPr marL="341280" indent="-333000"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  <a:p>
            <a:pPr marL="333360" indent="-33300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For the curious:  read about "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tail recursion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</a:t>
            </a:r>
            <a:endParaRPr b="0" lang="en-US" sz="2400" spc="-1" strike="noStrike">
              <a:latin typeface="Arial"/>
            </a:endParaRPr>
          </a:p>
          <a:p>
            <a:pPr lvl="1" marL="733320" indent="-275760">
              <a:lnSpc>
                <a:spcPct val="100000"/>
              </a:lnSpc>
              <a:spcBef>
                <a:spcPts val="598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avoids creating stack frames in special cases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Backtracking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674280" y="1399680"/>
            <a:ext cx="7921440" cy="500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33360" indent="-33300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some problems, an attempt to find a solution using recursion fails.</a:t>
            </a:r>
            <a:endParaRPr b="0" lang="en-US" sz="2400" spc="-1" strike="noStrike">
              <a:latin typeface="Arial"/>
            </a:endParaRPr>
          </a:p>
          <a:p>
            <a:pPr marL="333360" indent="-33300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You have to "undo" or "backtrack" some recursive steps and try a different solution.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References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674280" y="1399680"/>
            <a:ext cx="7921440" cy="44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Big Java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Chapter 13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Recursion.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Recursion in Python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on RealPython.com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https://realpython.com/python-recursion/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http://codingbat.com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programming problems using recursion.  Recursion-1 set is easy, Recursion-2 is more challenging &amp; use backtracking. Only available for Java.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What is Recursion?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11280" y="1371600"/>
            <a:ext cx="7921080" cy="50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Recursion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means for a function or method to call itself.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 typical example is computing factorials: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n! = n * (n-1)!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n factorial is (recursively) defined using n-1 factorial.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n! =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n *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(n-1)*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      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(n-2)*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  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(n-3)*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                       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                         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= 1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1546200" y="3749760"/>
            <a:ext cx="274320" cy="2285640"/>
          </a:xfrm>
          <a:custGeom>
            <a:avLst/>
            <a:gdLst/>
            <a:ahLst/>
            <a:rect l="l" t="t" r="r" b="b"/>
            <a:pathLst>
              <a:path w="765" h="6352">
                <a:moveTo>
                  <a:pt x="764" y="0"/>
                </a:moveTo>
                <a:cubicBezTo>
                  <a:pt x="573" y="0"/>
                  <a:pt x="382" y="264"/>
                  <a:pt x="382" y="529"/>
                </a:cubicBezTo>
                <a:lnTo>
                  <a:pt x="382" y="2646"/>
                </a:lnTo>
                <a:cubicBezTo>
                  <a:pt x="382" y="2910"/>
                  <a:pt x="191" y="3175"/>
                  <a:pt x="0" y="3175"/>
                </a:cubicBezTo>
                <a:cubicBezTo>
                  <a:pt x="191" y="3175"/>
                  <a:pt x="382" y="3440"/>
                  <a:pt x="382" y="3704"/>
                </a:cubicBezTo>
                <a:lnTo>
                  <a:pt x="382" y="5821"/>
                </a:lnTo>
                <a:cubicBezTo>
                  <a:pt x="382" y="6086"/>
                  <a:pt x="573" y="6351"/>
                  <a:pt x="764" y="6351"/>
                </a:cubicBez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4"/>
          <p:cNvSpPr/>
          <p:nvPr/>
        </p:nvSpPr>
        <p:spPr>
          <a:xfrm>
            <a:off x="2959200" y="4206960"/>
            <a:ext cx="274320" cy="1920600"/>
          </a:xfrm>
          <a:custGeom>
            <a:avLst/>
            <a:gdLst/>
            <a:ahLst/>
            <a:rect l="l" t="t" r="r" b="b"/>
            <a:pathLst>
              <a:path w="765" h="5338">
                <a:moveTo>
                  <a:pt x="764" y="0"/>
                </a:moveTo>
                <a:cubicBezTo>
                  <a:pt x="573" y="0"/>
                  <a:pt x="382" y="222"/>
                  <a:pt x="382" y="444"/>
                </a:cubicBezTo>
                <a:lnTo>
                  <a:pt x="382" y="2223"/>
                </a:lnTo>
                <a:cubicBezTo>
                  <a:pt x="382" y="2446"/>
                  <a:pt x="191" y="2668"/>
                  <a:pt x="0" y="2668"/>
                </a:cubicBezTo>
                <a:cubicBezTo>
                  <a:pt x="191" y="2668"/>
                  <a:pt x="382" y="2890"/>
                  <a:pt x="382" y="3113"/>
                </a:cubicBezTo>
                <a:lnTo>
                  <a:pt x="382" y="4892"/>
                </a:lnTo>
                <a:cubicBezTo>
                  <a:pt x="382" y="5114"/>
                  <a:pt x="573" y="5337"/>
                  <a:pt x="764" y="5337"/>
                </a:cubicBez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5"/>
          <p:cNvSpPr/>
          <p:nvPr/>
        </p:nvSpPr>
        <p:spPr>
          <a:xfrm>
            <a:off x="4389480" y="4664160"/>
            <a:ext cx="274320" cy="1371240"/>
          </a:xfrm>
          <a:custGeom>
            <a:avLst/>
            <a:gdLst/>
            <a:ahLst/>
            <a:rect l="l" t="t" r="r" b="b"/>
            <a:pathLst>
              <a:path w="765" h="3812">
                <a:moveTo>
                  <a:pt x="764" y="0"/>
                </a:moveTo>
                <a:cubicBezTo>
                  <a:pt x="573" y="0"/>
                  <a:pt x="382" y="158"/>
                  <a:pt x="382" y="317"/>
                </a:cubicBezTo>
                <a:lnTo>
                  <a:pt x="382" y="1587"/>
                </a:lnTo>
                <a:cubicBezTo>
                  <a:pt x="382" y="1746"/>
                  <a:pt x="191" y="1905"/>
                  <a:pt x="0" y="1905"/>
                </a:cubicBezTo>
                <a:cubicBezTo>
                  <a:pt x="191" y="1905"/>
                  <a:pt x="382" y="2064"/>
                  <a:pt x="382" y="2223"/>
                </a:cubicBezTo>
                <a:lnTo>
                  <a:pt x="382" y="3493"/>
                </a:lnTo>
                <a:cubicBezTo>
                  <a:pt x="382" y="3652"/>
                  <a:pt x="573" y="3811"/>
                  <a:pt x="764" y="3811"/>
                </a:cubicBez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6"/>
          <p:cNvSpPr/>
          <p:nvPr/>
        </p:nvSpPr>
        <p:spPr>
          <a:xfrm>
            <a:off x="6675480" y="5486400"/>
            <a:ext cx="274320" cy="639360"/>
          </a:xfrm>
          <a:custGeom>
            <a:avLst/>
            <a:gdLst/>
            <a:ahLst/>
            <a:rect l="l" t="t" r="r" b="b"/>
            <a:pathLst>
              <a:path w="765" h="1779">
                <a:moveTo>
                  <a:pt x="764" y="0"/>
                </a:moveTo>
                <a:cubicBezTo>
                  <a:pt x="573" y="0"/>
                  <a:pt x="382" y="74"/>
                  <a:pt x="382" y="148"/>
                </a:cubicBezTo>
                <a:lnTo>
                  <a:pt x="382" y="740"/>
                </a:lnTo>
                <a:cubicBezTo>
                  <a:pt x="382" y="814"/>
                  <a:pt x="191" y="889"/>
                  <a:pt x="0" y="889"/>
                </a:cubicBezTo>
                <a:cubicBezTo>
                  <a:pt x="191" y="889"/>
                  <a:pt x="382" y="963"/>
                  <a:pt x="382" y="1037"/>
                </a:cubicBezTo>
                <a:lnTo>
                  <a:pt x="382" y="1629"/>
                </a:lnTo>
                <a:cubicBezTo>
                  <a:pt x="382" y="1703"/>
                  <a:pt x="573" y="1778"/>
                  <a:pt x="764" y="1778"/>
                </a:cubicBez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7"/>
          <p:cNvSpPr/>
          <p:nvPr/>
        </p:nvSpPr>
        <p:spPr>
          <a:xfrm>
            <a:off x="449280" y="4664160"/>
            <a:ext cx="119664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(n-1)!</a:t>
            </a:r>
            <a:endParaRPr b="1" lang="en-US" sz="2200" spc="-1" strike="noStrike">
              <a:latin typeface="Arial"/>
            </a:endParaRPr>
          </a:p>
        </p:txBody>
      </p:sp>
      <p:sp>
        <p:nvSpPr>
          <p:cNvPr id="104" name="CustomShape 8"/>
          <p:cNvSpPr/>
          <p:nvPr/>
        </p:nvSpPr>
        <p:spPr>
          <a:xfrm>
            <a:off x="1892160" y="4937040"/>
            <a:ext cx="109692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(n-2)!</a:t>
            </a:r>
            <a:endParaRPr b="1" lang="en-US" sz="2000" spc="-1" strike="noStrike">
              <a:latin typeface="Arial"/>
            </a:endParaRPr>
          </a:p>
        </p:txBody>
      </p:sp>
      <p:sp>
        <p:nvSpPr>
          <p:cNvPr id="105" name="CustomShape 9"/>
          <p:cNvSpPr/>
          <p:nvPr/>
        </p:nvSpPr>
        <p:spPr>
          <a:xfrm>
            <a:off x="3413160" y="5121360"/>
            <a:ext cx="109656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(n-3)!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" name="CustomShape 10"/>
          <p:cNvSpPr/>
          <p:nvPr/>
        </p:nvSpPr>
        <p:spPr>
          <a:xfrm>
            <a:off x="5810400" y="5669280"/>
            <a:ext cx="91404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(1)!</a:t>
            </a:r>
            <a:endParaRPr b="1" lang="en-US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Recursive factorial(n)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674280" y="1391760"/>
            <a:ext cx="7921440" cy="10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We can write a function that computes factorials by calling itself to compute factorial of a smaller number: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674640" y="2468520"/>
            <a:ext cx="7679880" cy="162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def factorial(n: int):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if n &lt;= 1: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return 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return n * factorial(n-1)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582480" y="4754520"/>
            <a:ext cx="7921440" cy="95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Suppose we call this function to compute factorial(4). 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What statements will be executed?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factorial(n) execution trace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552600" y="1492200"/>
            <a:ext cx="353160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long result = factorial( 4 );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1468440" y="2219400"/>
            <a:ext cx="3531960" cy="87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factorial( 4 )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return 4 * </a:t>
            </a:r>
            <a:r>
              <a:rPr b="0" lang="en-US" sz="1600" spc="-1" strike="noStrike">
                <a:solidFill>
                  <a:srgbClr val="000080"/>
                </a:solidFill>
                <a:latin typeface="Lucida Sans Unicode"/>
                <a:ea typeface="Lucida Sans Unicode"/>
              </a:rPr>
              <a:t>factorial( 3 )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2952720" y="3408480"/>
            <a:ext cx="3531960" cy="87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factorial( 3 )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return 3 * </a:t>
            </a:r>
            <a:r>
              <a:rPr b="0" lang="en-US" sz="1600" spc="-1" strike="noStrike">
                <a:solidFill>
                  <a:srgbClr val="000080"/>
                </a:solidFill>
                <a:latin typeface="Lucida Sans Unicode"/>
                <a:ea typeface="Lucida Sans Unicode"/>
              </a:rPr>
              <a:t>factorial( 2 )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4013280" y="4530600"/>
            <a:ext cx="3531600" cy="87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factorial( 2 )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return 2 * </a:t>
            </a:r>
            <a:r>
              <a:rPr b="0" lang="en-US" sz="1600" spc="-1" strike="noStrike">
                <a:solidFill>
                  <a:srgbClr val="000080"/>
                </a:solidFill>
                <a:latin typeface="Lucida Sans Unicode"/>
                <a:ea typeface="Lucida Sans Unicode"/>
              </a:rPr>
              <a:t>factorial( 1 )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4818240" y="5702400"/>
            <a:ext cx="3531600" cy="87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factorial( 1 )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if ( 1 &lt;= 1 ) return 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7" name="Line 7"/>
          <p:cNvSpPr/>
          <p:nvPr/>
        </p:nvSpPr>
        <p:spPr>
          <a:xfrm>
            <a:off x="2548080" y="1816200"/>
            <a:ext cx="1440" cy="40320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Line 8"/>
          <p:cNvSpPr/>
          <p:nvPr/>
        </p:nvSpPr>
        <p:spPr>
          <a:xfrm>
            <a:off x="3887640" y="2739960"/>
            <a:ext cx="1800" cy="66852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Line 9"/>
          <p:cNvSpPr/>
          <p:nvPr/>
        </p:nvSpPr>
        <p:spPr>
          <a:xfrm>
            <a:off x="5124600" y="3924360"/>
            <a:ext cx="1440" cy="60624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Line 10"/>
          <p:cNvSpPr/>
          <p:nvPr/>
        </p:nvSpPr>
        <p:spPr>
          <a:xfrm>
            <a:off x="5967360" y="5097600"/>
            <a:ext cx="1800" cy="60624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1"/>
          <p:cNvSpPr/>
          <p:nvPr/>
        </p:nvSpPr>
        <p:spPr>
          <a:xfrm>
            <a:off x="1704960" y="1828800"/>
            <a:ext cx="8870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call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12"/>
          <p:cNvSpPr/>
          <p:nvPr/>
        </p:nvSpPr>
        <p:spPr>
          <a:xfrm>
            <a:off x="2952720" y="3040200"/>
            <a:ext cx="8870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call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CustomShape 13"/>
          <p:cNvSpPr/>
          <p:nvPr/>
        </p:nvSpPr>
        <p:spPr>
          <a:xfrm>
            <a:off x="4206960" y="4206960"/>
            <a:ext cx="8870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call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factorial(n) return trace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52600" y="1492200"/>
            <a:ext cx="353160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long result = factorial( 4 );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1468440" y="2219400"/>
            <a:ext cx="3531960" cy="87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factorial( 4 )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return 4 * factorial( 3 );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2952720" y="3408480"/>
            <a:ext cx="3531960" cy="87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factorial( 3 )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return 3 * factorial( 2 );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4013280" y="4530600"/>
            <a:ext cx="3531600" cy="87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factorial( 2 )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return 2 * factorial( 1 );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4818240" y="5702400"/>
            <a:ext cx="3531600" cy="87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factorial( 1 )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if ( 1 &lt;= 1 ) return 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0" name="Line 7"/>
          <p:cNvSpPr/>
          <p:nvPr/>
        </p:nvSpPr>
        <p:spPr>
          <a:xfrm>
            <a:off x="2548080" y="1816200"/>
            <a:ext cx="1440" cy="40320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Line 8"/>
          <p:cNvSpPr/>
          <p:nvPr/>
        </p:nvSpPr>
        <p:spPr>
          <a:xfrm>
            <a:off x="3887640" y="2739960"/>
            <a:ext cx="1800" cy="66852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Line 9"/>
          <p:cNvSpPr/>
          <p:nvPr/>
        </p:nvSpPr>
        <p:spPr>
          <a:xfrm>
            <a:off x="5122800" y="3968640"/>
            <a:ext cx="1800" cy="51120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10"/>
          <p:cNvSpPr/>
          <p:nvPr/>
        </p:nvSpPr>
        <p:spPr>
          <a:xfrm>
            <a:off x="5967360" y="5097600"/>
            <a:ext cx="1800" cy="60624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Line 11"/>
          <p:cNvSpPr/>
          <p:nvPr/>
        </p:nvSpPr>
        <p:spPr>
          <a:xfrm flipH="1" flipV="1">
            <a:off x="6374880" y="5079600"/>
            <a:ext cx="933480" cy="979560"/>
          </a:xfrm>
          <a:prstGeom prst="line">
            <a:avLst/>
          </a:prstGeom>
          <a:ln w="1908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2"/>
          <p:cNvSpPr/>
          <p:nvPr/>
        </p:nvSpPr>
        <p:spPr>
          <a:xfrm>
            <a:off x="6897600" y="5402160"/>
            <a:ext cx="234756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return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Line 13"/>
          <p:cNvSpPr/>
          <p:nvPr/>
        </p:nvSpPr>
        <p:spPr>
          <a:xfrm flipH="1" flipV="1">
            <a:off x="5370480" y="3936600"/>
            <a:ext cx="851040" cy="849240"/>
          </a:xfrm>
          <a:prstGeom prst="line">
            <a:avLst/>
          </a:prstGeom>
          <a:ln w="1908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4"/>
          <p:cNvSpPr/>
          <p:nvPr/>
        </p:nvSpPr>
        <p:spPr>
          <a:xfrm>
            <a:off x="6037200" y="4237200"/>
            <a:ext cx="185868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return 2*1 =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Line 15"/>
          <p:cNvSpPr/>
          <p:nvPr/>
        </p:nvSpPr>
        <p:spPr>
          <a:xfrm flipH="1" flipV="1">
            <a:off x="4174920" y="2801520"/>
            <a:ext cx="850680" cy="849240"/>
          </a:xfrm>
          <a:prstGeom prst="line">
            <a:avLst/>
          </a:prstGeom>
          <a:ln w="1908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6"/>
          <p:cNvSpPr/>
          <p:nvPr/>
        </p:nvSpPr>
        <p:spPr>
          <a:xfrm>
            <a:off x="4788000" y="3063960"/>
            <a:ext cx="18140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return 3*2 = 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Line 17"/>
          <p:cNvSpPr/>
          <p:nvPr/>
        </p:nvSpPr>
        <p:spPr>
          <a:xfrm flipH="1" flipV="1">
            <a:off x="2949480" y="1758600"/>
            <a:ext cx="798480" cy="787320"/>
          </a:xfrm>
          <a:prstGeom prst="line">
            <a:avLst/>
          </a:prstGeom>
          <a:ln w="1908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8"/>
          <p:cNvSpPr/>
          <p:nvPr/>
        </p:nvSpPr>
        <p:spPr>
          <a:xfrm>
            <a:off x="3362400" y="1866960"/>
            <a:ext cx="18140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return 4*6 = 24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19"/>
          <p:cNvSpPr/>
          <p:nvPr/>
        </p:nvSpPr>
        <p:spPr>
          <a:xfrm>
            <a:off x="1704960" y="1828800"/>
            <a:ext cx="8870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333399"/>
                </a:solidFill>
                <a:latin typeface="Arial"/>
                <a:ea typeface="Arial"/>
              </a:rPr>
              <a:t>call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20"/>
          <p:cNvSpPr/>
          <p:nvPr/>
        </p:nvSpPr>
        <p:spPr>
          <a:xfrm>
            <a:off x="2948040" y="3046320"/>
            <a:ext cx="8870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333399"/>
                </a:solidFill>
                <a:latin typeface="Arial"/>
                <a:ea typeface="Arial"/>
              </a:rPr>
              <a:t>call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21"/>
          <p:cNvSpPr/>
          <p:nvPr/>
        </p:nvSpPr>
        <p:spPr>
          <a:xfrm>
            <a:off x="3292560" y="1492200"/>
            <a:ext cx="18140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= 24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Recursion Must Eventually Stop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674280" y="1391760"/>
            <a:ext cx="7921440" cy="12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Recursion must </a:t>
            </a: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Arial"/>
              </a:rPr>
              <a:t>guarantee to stop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eventually (no infinite calls)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Recursion should not </a:t>
            </a:r>
            <a:r>
              <a:rPr b="0" lang="en-US" sz="2200" spc="-1" strike="noStrike">
                <a:solidFill>
                  <a:srgbClr val="000080"/>
                </a:solidFill>
                <a:latin typeface="Arial"/>
                <a:ea typeface="Arial"/>
              </a:rPr>
              <a:t>change any state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000080"/>
                </a:solidFill>
                <a:latin typeface="Arial"/>
                <a:ea typeface="Arial"/>
              </a:rPr>
              <a:t>variable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that other levels of recursion will use, </a:t>
            </a:r>
            <a:r>
              <a:rPr b="0" lang="en-US" sz="2200" spc="-1" strike="noStrike">
                <a:solidFill>
                  <a:srgbClr val="000080"/>
                </a:solidFill>
                <a:latin typeface="Arial"/>
                <a:ea typeface="Arial"/>
              </a:rPr>
              <a:t>except by design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558720" y="2771640"/>
            <a:ext cx="5019480" cy="140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def factorial( n 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if n &lt;= 1:   return 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return n * factorial(n-1)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8" name="Line 4"/>
          <p:cNvSpPr/>
          <p:nvPr/>
        </p:nvSpPr>
        <p:spPr>
          <a:xfrm flipH="1">
            <a:off x="4470480" y="3278160"/>
            <a:ext cx="1535040" cy="144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5"/>
          <p:cNvSpPr/>
          <p:nvPr/>
        </p:nvSpPr>
        <p:spPr>
          <a:xfrm>
            <a:off x="6073920" y="2795760"/>
            <a:ext cx="2299680" cy="146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This test (n &lt;= 1) 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guarantees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that factorial( ) will eventual stop using recursion.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558720" y="4857840"/>
            <a:ext cx="5019480" cy="140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def factorial( n 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if </a:t>
            </a:r>
            <a:r>
              <a:rPr b="0" lang="en-US" sz="2400" spc="-1" strike="noStrike">
                <a:solidFill>
                  <a:srgbClr val="ff0000"/>
                </a:solidFill>
                <a:latin typeface="Lucida Sans Unicode"/>
                <a:ea typeface="Lucida Sans Unicode"/>
              </a:rPr>
              <a:t>n == 1</a:t>
            </a:r>
            <a:r>
              <a:rPr b="0" lang="en-US" sz="24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:   return 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Lucida Sans Unicode"/>
                <a:ea typeface="Lucida Sans Unicode"/>
              </a:rPr>
              <a:t>return n * factorial(n-1)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1" name="Line 7"/>
          <p:cNvSpPr/>
          <p:nvPr/>
        </p:nvSpPr>
        <p:spPr>
          <a:xfrm flipH="1">
            <a:off x="4470480" y="5364000"/>
            <a:ext cx="1535040" cy="1800"/>
          </a:xfrm>
          <a:prstGeom prst="line">
            <a:avLst/>
          </a:prstGeom>
          <a:ln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8"/>
          <p:cNvSpPr/>
          <p:nvPr/>
        </p:nvSpPr>
        <p:spPr>
          <a:xfrm>
            <a:off x="6073920" y="4881600"/>
            <a:ext cx="2430000" cy="64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What happens if factorial(0) is called?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9"/>
          <p:cNvSpPr/>
          <p:nvPr/>
        </p:nvSpPr>
        <p:spPr>
          <a:xfrm>
            <a:off x="558720" y="4368960"/>
            <a:ext cx="230004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1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Wrong: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Base Case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674280" y="1463760"/>
            <a:ext cx="7921440" cy="22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case where recursion stops is called the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base case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factorial(n): 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base case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is n == 1 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but you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should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also test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for n &lt; 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Recursive Sum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674280" y="1400040"/>
            <a:ext cx="7921440" cy="29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long sum(int n)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compute sum of 1 to 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Recursion:   n + { sum of 1 to n-1 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Code for recursive sum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674280" y="1400040"/>
            <a:ext cx="7921440" cy="70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Complete this code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639720" y="2011320"/>
            <a:ext cx="7679880" cy="397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def sum(n):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400" spc="-1" strike="noStrike">
                <a:solidFill>
                  <a:srgbClr val="008000"/>
                </a:solidFill>
                <a:latin typeface="Courier New"/>
                <a:ea typeface="Lucida Sans Unicode"/>
              </a:rPr>
              <a:t>    </a:t>
            </a:r>
            <a:r>
              <a:rPr b="1" lang="en-US" sz="2400" spc="-1" strike="noStrike">
                <a:solidFill>
                  <a:srgbClr val="008000"/>
                </a:solidFill>
                <a:latin typeface="Courier New"/>
                <a:ea typeface="Lucida Sans Unicode"/>
              </a:rPr>
              <a:t>"""Return sum of 1 + ... + n."""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  </a:t>
            </a:r>
            <a:r>
              <a:rPr b="1" lang="en-US" sz="2400" spc="-1" strike="noStrike">
                <a:solidFill>
                  <a:srgbClr val="ce181e"/>
                </a:solidFill>
                <a:latin typeface="Courier New"/>
                <a:ea typeface="Lucida Sans Unicode"/>
              </a:rPr>
              <a:t># what is the base case?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if _______________: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400" spc="-1" strike="noStrike">
                <a:solidFill>
                  <a:srgbClr val="008000"/>
                </a:solidFill>
                <a:latin typeface="Courier New"/>
                <a:ea typeface="Lucida Sans Unicode"/>
              </a:rPr>
              <a:t>    </a:t>
            </a:r>
            <a:r>
              <a:rPr b="1" lang="en-US" sz="2400" spc="-1" strike="noStrike">
                <a:solidFill>
                  <a:srgbClr val="008000"/>
                </a:solidFill>
                <a:latin typeface="Courier New"/>
                <a:ea typeface="Lucida Sans Unicode"/>
              </a:rPr>
              <a:t># what is the recursive step?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return ______</a:t>
            </a:r>
            <a:r>
              <a:rPr b="1" lang="en-US" sz="2400" spc="-1" strike="noStrike">
                <a:solidFill>
                  <a:srgbClr val="ce181e"/>
                </a:solidFill>
                <a:latin typeface="Courier New"/>
                <a:ea typeface="Lucida Sans Unicode"/>
              </a:rPr>
              <a:t>_____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Lucida Sans Unicode"/>
              </a:rPr>
              <a:t>_______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3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2004-07-29T15:50:05Z</dcterms:created>
  <dc:creator>Jim</dc:creator>
  <dc:description/>
  <dc:language>en-GB</dc:language>
  <cp:lastModifiedBy/>
  <dcterms:modified xsi:type="dcterms:W3CDTF">2022-01-16T21:38:24Z</dcterms:modified>
  <cp:revision>51</cp:revision>
  <dc:subject/>
  <dc:title>Recursion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