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5A80644-D98F-4263-9544-042163615FE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1143000" y="695160"/>
            <a:ext cx="4571280" cy="3428280"/>
          </a:xfrm>
          <a:prstGeom prst="rect">
            <a:avLst/>
          </a:prstGeom>
        </p:spPr>
      </p:sp>
      <p:sp>
        <p:nvSpPr>
          <p:cNvPr id="125" name="CustomShape 2"/>
          <p:cNvSpPr/>
          <p:nvPr/>
        </p:nvSpPr>
        <p:spPr>
          <a:xfrm>
            <a:off x="685800" y="4343400"/>
            <a:ext cx="5485680" cy="411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1143000" y="695160"/>
            <a:ext cx="4571280" cy="3428280"/>
          </a:xfrm>
          <a:prstGeom prst="rect">
            <a:avLst/>
          </a:prstGeom>
        </p:spPr>
      </p:sp>
      <p:sp>
        <p:nvSpPr>
          <p:cNvPr id="143" name="CustomShape 2"/>
          <p:cNvSpPr/>
          <p:nvPr/>
        </p:nvSpPr>
        <p:spPr>
          <a:xfrm>
            <a:off x="685800" y="4343400"/>
            <a:ext cx="5485680" cy="411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1143000" y="695160"/>
            <a:ext cx="4571280" cy="3428280"/>
          </a:xfrm>
          <a:prstGeom prst="rect">
            <a:avLst/>
          </a:prstGeom>
        </p:spPr>
      </p:sp>
      <p:sp>
        <p:nvSpPr>
          <p:cNvPr id="145" name="CustomShape 2"/>
          <p:cNvSpPr/>
          <p:nvPr/>
        </p:nvSpPr>
        <p:spPr>
          <a:xfrm>
            <a:off x="685800" y="4343400"/>
            <a:ext cx="5485680" cy="411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1143000" y="695160"/>
            <a:ext cx="4571280" cy="3428280"/>
          </a:xfrm>
          <a:prstGeom prst="rect">
            <a:avLst/>
          </a:prstGeom>
        </p:spPr>
      </p:sp>
      <p:sp>
        <p:nvSpPr>
          <p:cNvPr id="147" name="CustomShape 2"/>
          <p:cNvSpPr/>
          <p:nvPr/>
        </p:nvSpPr>
        <p:spPr>
          <a:xfrm>
            <a:off x="685800" y="4343400"/>
            <a:ext cx="5485680" cy="411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1143000" y="695160"/>
            <a:ext cx="4571280" cy="3428280"/>
          </a:xfrm>
          <a:prstGeom prst="rect">
            <a:avLst/>
          </a:prstGeom>
        </p:spPr>
      </p:sp>
      <p:sp>
        <p:nvSpPr>
          <p:cNvPr id="149" name="CustomShape 2"/>
          <p:cNvSpPr/>
          <p:nvPr/>
        </p:nvSpPr>
        <p:spPr>
          <a:xfrm>
            <a:off x="685800" y="4343400"/>
            <a:ext cx="5485680" cy="411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1143000" y="695160"/>
            <a:ext cx="4571280" cy="3428280"/>
          </a:xfrm>
          <a:prstGeom prst="rect">
            <a:avLst/>
          </a:prstGeom>
        </p:spPr>
      </p:sp>
      <p:sp>
        <p:nvSpPr>
          <p:cNvPr id="151" name="CustomShape 2"/>
          <p:cNvSpPr/>
          <p:nvPr/>
        </p:nvSpPr>
        <p:spPr>
          <a:xfrm>
            <a:off x="685800" y="4343400"/>
            <a:ext cx="5485680" cy="411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1143000" y="695160"/>
            <a:ext cx="4571280" cy="3428280"/>
          </a:xfrm>
          <a:prstGeom prst="rect">
            <a:avLst/>
          </a:prstGeom>
        </p:spPr>
      </p:sp>
      <p:sp>
        <p:nvSpPr>
          <p:cNvPr id="153" name="CustomShape 2"/>
          <p:cNvSpPr/>
          <p:nvPr/>
        </p:nvSpPr>
        <p:spPr>
          <a:xfrm>
            <a:off x="685800" y="4343400"/>
            <a:ext cx="5485680" cy="411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1143000" y="695160"/>
            <a:ext cx="4571280" cy="3428280"/>
          </a:xfrm>
          <a:prstGeom prst="rect">
            <a:avLst/>
          </a:prstGeom>
        </p:spPr>
      </p:sp>
      <p:sp>
        <p:nvSpPr>
          <p:cNvPr id="155" name="CustomShape 2"/>
          <p:cNvSpPr/>
          <p:nvPr/>
        </p:nvSpPr>
        <p:spPr>
          <a:xfrm>
            <a:off x="685800" y="4343400"/>
            <a:ext cx="5485680" cy="411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1143000" y="695160"/>
            <a:ext cx="4571280" cy="3428280"/>
          </a:xfrm>
          <a:prstGeom prst="rect">
            <a:avLst/>
          </a:prstGeom>
        </p:spPr>
      </p:sp>
      <p:sp>
        <p:nvSpPr>
          <p:cNvPr id="157" name="CustomShape 2"/>
          <p:cNvSpPr/>
          <p:nvPr/>
        </p:nvSpPr>
        <p:spPr>
          <a:xfrm>
            <a:off x="685800" y="4343400"/>
            <a:ext cx="5485680" cy="411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1143000" y="695160"/>
            <a:ext cx="4571280" cy="3428280"/>
          </a:xfrm>
          <a:prstGeom prst="rect">
            <a:avLst/>
          </a:prstGeom>
        </p:spPr>
      </p:sp>
      <p:sp>
        <p:nvSpPr>
          <p:cNvPr id="159" name="CustomShape 2"/>
          <p:cNvSpPr/>
          <p:nvPr/>
        </p:nvSpPr>
        <p:spPr>
          <a:xfrm>
            <a:off x="685800" y="4343400"/>
            <a:ext cx="5485680" cy="411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1143000" y="695160"/>
            <a:ext cx="4571280" cy="3428280"/>
          </a:xfrm>
          <a:prstGeom prst="rect">
            <a:avLst/>
          </a:prstGeom>
        </p:spPr>
      </p:sp>
      <p:sp>
        <p:nvSpPr>
          <p:cNvPr id="127" name="CustomShape 2"/>
          <p:cNvSpPr/>
          <p:nvPr/>
        </p:nvSpPr>
        <p:spPr>
          <a:xfrm>
            <a:off x="685800" y="4343400"/>
            <a:ext cx="5485680" cy="411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1143000" y="695160"/>
            <a:ext cx="4571280" cy="3428280"/>
          </a:xfrm>
          <a:prstGeom prst="rect">
            <a:avLst/>
          </a:prstGeom>
        </p:spPr>
      </p:sp>
      <p:sp>
        <p:nvSpPr>
          <p:cNvPr id="129" name="CustomShape 2"/>
          <p:cNvSpPr/>
          <p:nvPr/>
        </p:nvSpPr>
        <p:spPr>
          <a:xfrm>
            <a:off x="685800" y="4343400"/>
            <a:ext cx="5485680" cy="411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1143000" y="695160"/>
            <a:ext cx="4571280" cy="3428280"/>
          </a:xfrm>
          <a:prstGeom prst="rect">
            <a:avLst/>
          </a:prstGeom>
        </p:spPr>
      </p:sp>
      <p:sp>
        <p:nvSpPr>
          <p:cNvPr id="131" name="CustomShape 2"/>
          <p:cNvSpPr/>
          <p:nvPr/>
        </p:nvSpPr>
        <p:spPr>
          <a:xfrm>
            <a:off x="685800" y="4343400"/>
            <a:ext cx="5485680" cy="411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-14227200" y="-11796840"/>
            <a:ext cx="16655400" cy="12491280"/>
          </a:xfrm>
          <a:prstGeom prst="rect">
            <a:avLst/>
          </a:prstGeom>
        </p:spPr>
      </p:sp>
      <p:sp>
        <p:nvSpPr>
          <p:cNvPr id="133" name="CustomShape 2"/>
          <p:cNvSpPr/>
          <p:nvPr/>
        </p:nvSpPr>
        <p:spPr>
          <a:xfrm>
            <a:off x="685800" y="4343400"/>
            <a:ext cx="5484240" cy="411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1143000" y="695160"/>
            <a:ext cx="4571280" cy="3428280"/>
          </a:xfrm>
          <a:prstGeom prst="rect">
            <a:avLst/>
          </a:prstGeom>
        </p:spPr>
      </p:sp>
      <p:sp>
        <p:nvSpPr>
          <p:cNvPr id="135" name="CustomShape 2"/>
          <p:cNvSpPr/>
          <p:nvPr/>
        </p:nvSpPr>
        <p:spPr>
          <a:xfrm>
            <a:off x="685800" y="4343400"/>
            <a:ext cx="5485680" cy="411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1143000" y="695160"/>
            <a:ext cx="4571280" cy="3428280"/>
          </a:xfrm>
          <a:prstGeom prst="rect">
            <a:avLst/>
          </a:prstGeom>
        </p:spPr>
      </p:sp>
      <p:sp>
        <p:nvSpPr>
          <p:cNvPr id="137" name="CustomShape 2"/>
          <p:cNvSpPr/>
          <p:nvPr/>
        </p:nvSpPr>
        <p:spPr>
          <a:xfrm>
            <a:off x="685800" y="4343400"/>
            <a:ext cx="5485680" cy="411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1143000" y="695160"/>
            <a:ext cx="4571280" cy="3428280"/>
          </a:xfrm>
          <a:prstGeom prst="rect">
            <a:avLst/>
          </a:prstGeom>
        </p:spPr>
      </p:sp>
      <p:sp>
        <p:nvSpPr>
          <p:cNvPr id="139" name="CustomShape 2"/>
          <p:cNvSpPr/>
          <p:nvPr/>
        </p:nvSpPr>
        <p:spPr>
          <a:xfrm>
            <a:off x="685800" y="4343400"/>
            <a:ext cx="5485680" cy="411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1143000" y="695160"/>
            <a:ext cx="4571280" cy="3428280"/>
          </a:xfrm>
          <a:prstGeom prst="rect">
            <a:avLst/>
          </a:prstGeom>
        </p:spPr>
      </p:sp>
      <p:sp>
        <p:nvSpPr>
          <p:cNvPr id="141" name="CustomShape 2"/>
          <p:cNvSpPr/>
          <p:nvPr/>
        </p:nvSpPr>
        <p:spPr>
          <a:xfrm>
            <a:off x="685800" y="4343400"/>
            <a:ext cx="5485680" cy="411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V="1">
            <a:off x="316080" y="3259080"/>
            <a:ext cx="8692200" cy="5472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371600" y="3886200"/>
            <a:ext cx="6392160" cy="174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90720" y="6248520"/>
            <a:ext cx="1896120" cy="44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3429000" y="6248520"/>
            <a:ext cx="2886840" cy="44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"/>
          <p:cNvGrpSpPr/>
          <p:nvPr/>
        </p:nvGrpSpPr>
        <p:grpSpPr>
          <a:xfrm>
            <a:off x="189000" y="368280"/>
            <a:ext cx="8208000" cy="1034280"/>
            <a:chOff x="189000" y="368280"/>
            <a:chExt cx="8208000" cy="1034280"/>
          </a:xfrm>
        </p:grpSpPr>
        <p:sp>
          <p:nvSpPr>
            <p:cNvPr id="43" name="CustomShape 2"/>
            <p:cNvSpPr/>
            <p:nvPr/>
          </p:nvSpPr>
          <p:spPr>
            <a:xfrm>
              <a:off x="507960" y="368280"/>
              <a:ext cx="13680" cy="103428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3"/>
            <p:cNvSpPr/>
            <p:nvPr/>
          </p:nvSpPr>
          <p:spPr>
            <a:xfrm>
              <a:off x="189000" y="1158840"/>
              <a:ext cx="8208000" cy="13680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1676520"/>
            <a:ext cx="7467120" cy="146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3084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Design of RESTful Web Services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11280" y="260280"/>
            <a:ext cx="7920720" cy="86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Reply Specifies Representation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11280" y="1371600"/>
            <a:ext cx="7920720" cy="492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Service uses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Content-type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header to specify format.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Reply contains JSON and is compressed using gzip: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HTTP/2 200 OK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Content-type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Courier New"/>
              </a:rPr>
              <a:t>: application/json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Content-Encoding: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Courier New"/>
              </a:rPr>
              <a:t> gzip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Courier New"/>
              </a:rPr>
              <a:t>(body contains compressed JSON)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11280" y="260280"/>
            <a:ext cx="7920720" cy="86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Automatic Content Negotiation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11280" y="1371600"/>
            <a:ext cx="7920720" cy="492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Many Web Service frameworks can handle common encodings like XML, JSON, text,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automatically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Your code just returns an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object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dict,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Map,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or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List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.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framework converts it to the most suitable format for the client (using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Accepts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header).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This is called "Content Negotiation", using values in the Accept and Accept-Encoding headers.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48640" y="274320"/>
            <a:ext cx="7920720" cy="86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4. Services are Stateless on server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11280" y="1371600"/>
            <a:ext cx="7920720" cy="492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Server stores state of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resources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, not the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conversation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Example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place an order online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If "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order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" is a resource, then the server persists state of the order: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in-cart, checkout, paid, shipped, canceled, etc.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Make URI's stateless.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Cookies for state are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not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RESTful: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POST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/api.parts.com/orders/checkout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400" spc="-1" strike="noStrike">
                <a:solidFill>
                  <a:srgbClr val="cc0000"/>
                </a:solidFill>
                <a:latin typeface="Courier New"/>
                <a:ea typeface="Courier New"/>
              </a:rPr>
              <a:t>Cookie: </a:t>
            </a:r>
            <a:r>
              <a:rPr b="1" lang="en-US" sz="1800" spc="-1" strike="noStrike">
                <a:solidFill>
                  <a:srgbClr val="cc0000"/>
                </a:solidFill>
                <a:latin typeface="Courier New"/>
                <a:ea typeface="Courier New"/>
              </a:rPr>
              <a:t>[CS]v4|28245445050106F3-40000132E0169C31|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11280" y="260280"/>
            <a:ext cx="7920720" cy="86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5. Hypertext to Drive State of Client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611280" y="1371600"/>
            <a:ext cx="7920720" cy="492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Example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placing an order at Amazon.com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During the order, Amazon.com sends a series of web pages to your browser.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Each web page contains buttons (hyperlinks) for the actions you can perform next.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Amazon is using hypertext to control "state" of client!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Web services can do the same thing!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Embed links in content.  Example: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&lt;atom:link rel="payment" 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ref="http://amazon.com/orders/1234/checkout" /&gt;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11280" y="260280"/>
            <a:ext cx="7920720" cy="86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RESTful URL Design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611280" y="1371600"/>
            <a:ext cx="7920720" cy="492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1. Use a natural hierarchy for URLs.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2. How to name URLs?   Guidelines: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use nouns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use plural nouns for categories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unique location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for resource -avoid convenience alias*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use - not _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Ex: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/article/</a:t>
            </a:r>
            <a:r>
              <a:rPr b="1" lang="en-US" sz="2400" spc="-1" strike="noStrike">
                <a:solidFill>
                  <a:srgbClr val="cc0000"/>
                </a:solidFill>
                <a:latin typeface="Courier New"/>
                <a:ea typeface="Arial"/>
              </a:rPr>
              <a:t>java-rest-service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Globally unique URLs (not "user"-specific URLs):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Globally unique: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/todo.com/api/username/1234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User specific: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/todo.com/api/1234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      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Authorization: username pass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611280" y="260280"/>
            <a:ext cx="7920720" cy="86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RESTful URL Design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611280" y="1371600"/>
            <a:ext cx="7920720" cy="492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Separate Web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Service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URLs from Web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App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URLs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KU Polls web application: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/somehost/polls/             - Home page (html)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/somehost/polls/1           - Web page for poll #1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KU Polls web service: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/somehost/kupolls/</a:t>
            </a:r>
            <a:r>
              <a:rPr b="0" lang="en-US" sz="2400" spc="-1" strike="noStrike">
                <a:solidFill>
                  <a:srgbClr val="c9211e"/>
                </a:solidFill>
                <a:latin typeface="Arial"/>
                <a:ea typeface="Arial"/>
              </a:rPr>
              <a:t>api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/polls/     - list of all polls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/somehost/kupolls/</a:t>
            </a:r>
            <a:r>
              <a:rPr b="0" lang="en-US" sz="2400" spc="-1" strike="noStrike">
                <a:solidFill>
                  <a:srgbClr val="c9211e"/>
                </a:solidFill>
                <a:latin typeface="Arial"/>
                <a:ea typeface="Arial"/>
              </a:rPr>
              <a:t>api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/polls/1/  - details of poll #1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/somehost/kupolls/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api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/openapi - Live documentation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OK to omit "kupolls/", e.g. /somehost/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api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/polls/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11280" y="260280"/>
            <a:ext cx="7920720" cy="86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Not Restful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11280" y="1371600"/>
            <a:ext cx="7920720" cy="492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1.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/api.stuff.com/parts/123?user=harry&amp;password=stupid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Use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Authorization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or other header for auth.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This is insecure - server may write URL to a log file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2.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GET /api.stuff.com/parts?partnumber=123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This is Remote Procedure Call (RPC) style.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GET /api.stuff.com/parts/123/edit?name=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newname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Using "GET" to update or create a resource. Facebook used to do this.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GET /api.stuff.com/parts/123.json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Using custom URLs instead of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Accepts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header for content type.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11280" y="260280"/>
            <a:ext cx="7920720" cy="86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Design Guidelines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11280" y="1371600"/>
            <a:ext cx="7920720" cy="492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https://www.bacancytechnology.com/blog/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rest-api-best-practices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Article has 12 good recommendations for designing a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Restful API (some are same as in these slides)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611280" y="260280"/>
            <a:ext cx="7920720" cy="86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References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49360" y="1371600"/>
            <a:ext cx="8046360" cy="492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i="1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REST in Practice</a:t>
            </a:r>
            <a:r>
              <a:rPr b="0" i="1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,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Webber, et al, O'Reilly (2010).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- Clear explanation of concepts with Java &amp; C# code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- "Restbucks" coffee web service example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i="1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RESTful Web Services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Richardson &amp; Ruby, O'Reilly (2007)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- Classic.  Code examples in Ruby.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i="1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REST API Design Rulebook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, O'Reilly (2012) 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- OK, but the author is not an authority.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11280" y="260280"/>
            <a:ext cx="7920720" cy="86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REST Design Principles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611280" y="1371600"/>
            <a:ext cx="7920720" cy="492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1. The web is composed of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Addressable Resources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, each with its own unique URI. 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2. HTTP methods (GET, ...) indicate the action desired.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Support many representations (XML, Json, ...)</a:t>
            </a:r>
            <a:endParaRPr b="0" lang="en-US" sz="2400" spc="-1" strike="noStrike">
              <a:latin typeface="Arial"/>
            </a:endParaRPr>
          </a:p>
          <a:p>
            <a:pPr lvl="1" marL="1081080" indent="-6152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42720"/>
                <a:tab algn="l" pos="699840"/>
                <a:tab algn="l" pos="1058760"/>
                <a:tab algn="l" pos="1417320"/>
                <a:tab algn="l" pos="1776240"/>
                <a:tab algn="l" pos="2135160"/>
                <a:tab algn="l" pos="2493720"/>
                <a:tab algn="l" pos="2852640"/>
                <a:tab algn="l" pos="3211200"/>
                <a:tab algn="l" pos="3570120"/>
                <a:tab algn="l" pos="3929040"/>
                <a:tab algn="l" pos="4287600"/>
                <a:tab algn="l" pos="4646520"/>
                <a:tab algn="l" pos="5005080"/>
                <a:tab algn="l" pos="5364000"/>
                <a:tab algn="l" pos="5722920"/>
                <a:tab algn="l" pos="6081480"/>
                <a:tab algn="l" pos="6440400"/>
                <a:tab algn="l" pos="6798960"/>
                <a:tab algn="l" pos="7157880"/>
                <a:tab algn="l" pos="751680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use HTTP headers to select representation</a:t>
            </a:r>
            <a:endParaRPr b="0" lang="en-US" sz="2400" spc="-1" strike="noStrike">
              <a:latin typeface="Arial"/>
            </a:endParaRPr>
          </a:p>
          <a:p>
            <a:pPr lvl="1" marL="1081080" indent="-6152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42720"/>
                <a:tab algn="l" pos="699840"/>
                <a:tab algn="l" pos="1058760"/>
                <a:tab algn="l" pos="1417320"/>
                <a:tab algn="l" pos="1776240"/>
                <a:tab algn="l" pos="2135160"/>
                <a:tab algn="l" pos="2493720"/>
                <a:tab algn="l" pos="2852640"/>
                <a:tab algn="l" pos="3211200"/>
                <a:tab algn="l" pos="3570120"/>
                <a:tab algn="l" pos="3929040"/>
                <a:tab algn="l" pos="4287600"/>
                <a:tab algn="l" pos="4646520"/>
                <a:tab algn="l" pos="5005080"/>
                <a:tab algn="l" pos="5364000"/>
                <a:tab algn="l" pos="5722920"/>
                <a:tab algn="l" pos="6081480"/>
                <a:tab algn="l" pos="6440400"/>
                <a:tab algn="l" pos="6798960"/>
                <a:tab algn="l" pos="7157880"/>
                <a:tab algn="l" pos="751680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communicate via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representations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of a resource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Conversation is stateless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. Server stores state of resources only; client stores its own state.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5. Use messages to drive state change on client (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Hypermedia as The Engine of Application State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611280" y="260280"/>
            <a:ext cx="7920720" cy="86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1. Every Resource has its own URI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11280" y="1371600"/>
            <a:ext cx="8227080" cy="492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457200" indent="-439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http://api.stuff.com/parts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  All parts</a:t>
            </a:r>
            <a:endParaRPr b="0" lang="en-US" sz="2400" spc="-1" strike="noStrike">
              <a:latin typeface="Arial"/>
            </a:endParaRPr>
          </a:p>
          <a:p>
            <a:pPr marL="457200" indent="-439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http://api.stuff.com/parts/123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part #123</a:t>
            </a:r>
            <a:endParaRPr b="0" lang="en-US" sz="2400" spc="-1" strike="noStrike">
              <a:latin typeface="Arial"/>
            </a:endParaRPr>
          </a:p>
          <a:p>
            <a:pPr marL="457200" indent="-439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http://api.stuff.com/parts/123/spec-sheet</a:t>
            </a:r>
            <a:endParaRPr b="0" lang="en-US" sz="2400" spc="-1" strike="noStrike">
              <a:latin typeface="Arial"/>
            </a:endParaRPr>
          </a:p>
          <a:p>
            <a:pPr marL="457200" indent="-439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Courier New"/>
              </a:rPr>
              <a:t>spec sheet for a part</a:t>
            </a:r>
            <a:endParaRPr b="0" lang="en-US" sz="2400" spc="-1" strike="noStrike">
              <a:latin typeface="Arial"/>
            </a:endParaRPr>
          </a:p>
          <a:p>
            <a:pPr marL="457200" indent="-439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http://api.stuff.com/staff/mgmt </a:t>
            </a:r>
            <a:endParaRPr b="0" lang="en-US" sz="2400" spc="-1" strike="noStrike">
              <a:latin typeface="Arial"/>
            </a:endParaRPr>
          </a:p>
          <a:p>
            <a:pPr marL="457200" indent="-439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Courier New"/>
              </a:rPr>
              <a:t>Separate hierarchy for different kind of resource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49360" y="324000"/>
            <a:ext cx="7920720" cy="86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2. Use HTTP Methods Fluently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39720" y="1384200"/>
            <a:ext cx="8195760" cy="492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457200" indent="-43920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GET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/api.stuff.com/parts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Get All parts</a:t>
            </a:r>
            <a:endParaRPr b="0" lang="en-US" sz="2400" spc="-1" strike="noStrike">
              <a:latin typeface="Arial"/>
            </a:endParaRPr>
          </a:p>
          <a:p>
            <a:pPr marL="457200" indent="-43920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GET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/api.stuff.com/parts/123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Get Part 123</a:t>
            </a:r>
            <a:endParaRPr b="0" lang="en-US" sz="2400" spc="-1" strike="noStrike">
              <a:latin typeface="Arial"/>
            </a:endParaRPr>
          </a:p>
          <a:p>
            <a:pPr marL="457200" indent="-43920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HEAD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/api.stuff.com/parts/123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Part 123 exists?</a:t>
            </a:r>
            <a:endParaRPr b="0" lang="en-US" sz="2400" spc="-1" strike="noStrike">
              <a:latin typeface="Arial"/>
            </a:endParaRPr>
          </a:p>
          <a:p>
            <a:pPr marL="457200" indent="-43920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DELETE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/api.stuff.com/parts/123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Delete it.</a:t>
            </a:r>
            <a:endParaRPr b="0" lang="en-US" sz="2400" spc="-1" strike="noStrike">
              <a:latin typeface="Arial"/>
            </a:endParaRPr>
          </a:p>
          <a:p>
            <a:pPr marL="457200" indent="-43920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PUT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/api.stuff.com/parts/123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Create or update part 123 (data in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body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of message)</a:t>
            </a:r>
            <a:endParaRPr b="0" lang="en-US" sz="2400" spc="-1" strike="noStrike">
              <a:latin typeface="Arial"/>
            </a:endParaRPr>
          </a:p>
          <a:p>
            <a:pPr marL="457200" indent="-43920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POST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/api.stuff.com/parts/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Courier New"/>
              </a:rPr>
              <a:t>Create a part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Courier New"/>
              </a:rPr>
              <a:t>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Courier New"/>
              </a:rPr>
              <a:t>body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Courier New"/>
              </a:rPr>
              <a:t> contains part data. Server assigns part URL.</a:t>
            </a:r>
            <a:endParaRPr b="0" lang="en-US" sz="2400" spc="-1" strike="noStrike">
              <a:latin typeface="Arial"/>
            </a:endParaRPr>
          </a:p>
          <a:p>
            <a:pPr marL="457200" indent="-439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11280" y="260280"/>
            <a:ext cx="7919280" cy="86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Contract of HTTP Methods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97" name="Table 2"/>
          <p:cNvGraphicFramePr/>
          <p:nvPr/>
        </p:nvGraphicFramePr>
        <p:xfrm>
          <a:off x="463680" y="1192320"/>
          <a:ext cx="8222400" cy="5033160"/>
        </p:xfrm>
        <a:graphic>
          <a:graphicData uri="http://schemas.openxmlformats.org/drawingml/2006/table">
            <a:tbl>
              <a:tblPr/>
              <a:tblGrid>
                <a:gridCol w="1265040"/>
                <a:gridCol w="3823560"/>
                <a:gridCol w="3134160"/>
              </a:tblGrid>
              <a:tr h="638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353880"/>
                          <a:tab algn="l" pos="712440"/>
                          <a:tab algn="l" pos="1071360"/>
                          <a:tab algn="l" pos="1430280"/>
                          <a:tab algn="l" pos="1788840"/>
                          <a:tab algn="l" pos="2147760"/>
                          <a:tab algn="l" pos="2506320"/>
                          <a:tab algn="l" pos="2865240"/>
                          <a:tab algn="l" pos="3224160"/>
                          <a:tab algn="l" pos="3582720"/>
                          <a:tab algn="l" pos="3941640"/>
                          <a:tab algn="l" pos="4300200"/>
                          <a:tab algn="l" pos="4659120"/>
                          <a:tab algn="l" pos="5018040"/>
                          <a:tab algn="l" pos="5376600"/>
                          <a:tab algn="l" pos="5735520"/>
                          <a:tab algn="l" pos="6094080"/>
                          <a:tab algn="l" pos="6453000"/>
                          <a:tab algn="l" pos="6811920"/>
                          <a:tab algn="l" pos="7170480"/>
                          <a:tab algn="l" pos="7203960"/>
                          <a:tab algn="l" pos="7564320"/>
                          <a:tab algn="l" pos="7924680"/>
                          <a:tab algn="l" pos="8248320"/>
                          <a:tab algn="l" pos="8607240"/>
                          <a:tab algn="l" pos="8966160"/>
                          <a:tab algn="l" pos="9324720"/>
                          <a:tab algn="l" pos="9683640"/>
                          <a:tab algn="l" pos="10042200"/>
                          <a:tab algn="l" pos="1040112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SimSun"/>
                        </a:rPr>
                        <a:t>GET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353880"/>
                          <a:tab algn="l" pos="712440"/>
                          <a:tab algn="l" pos="1071360"/>
                          <a:tab algn="l" pos="1430280"/>
                          <a:tab algn="l" pos="1788840"/>
                          <a:tab algn="l" pos="2147760"/>
                          <a:tab algn="l" pos="2506320"/>
                          <a:tab algn="l" pos="2865240"/>
                          <a:tab algn="l" pos="3224160"/>
                          <a:tab algn="l" pos="3582720"/>
                          <a:tab algn="l" pos="3941640"/>
                          <a:tab algn="l" pos="4300200"/>
                          <a:tab algn="l" pos="4659120"/>
                          <a:tab algn="l" pos="5018040"/>
                          <a:tab algn="l" pos="5376600"/>
                          <a:tab algn="l" pos="5735520"/>
                          <a:tab algn="l" pos="6094080"/>
                          <a:tab algn="l" pos="6453000"/>
                          <a:tab algn="l" pos="6811920"/>
                          <a:tab algn="l" pos="7170480"/>
                          <a:tab algn="l" pos="7203960"/>
                          <a:tab algn="l" pos="7564320"/>
                          <a:tab algn="l" pos="7924680"/>
                          <a:tab algn="l" pos="8248320"/>
                          <a:tab algn="l" pos="8607240"/>
                          <a:tab algn="l" pos="8966160"/>
                          <a:tab algn="l" pos="9324720"/>
                          <a:tab algn="l" pos="9683640"/>
                          <a:tab algn="l" pos="10042200"/>
                          <a:tab algn="l" pos="1040112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SimSun"/>
                        </a:rPr>
                        <a:t>request a resource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353880"/>
                          <a:tab algn="l" pos="712440"/>
                          <a:tab algn="l" pos="1071360"/>
                          <a:tab algn="l" pos="1430280"/>
                          <a:tab algn="l" pos="1788840"/>
                          <a:tab algn="l" pos="2147760"/>
                          <a:tab algn="l" pos="2506320"/>
                          <a:tab algn="l" pos="2865240"/>
                          <a:tab algn="l" pos="3224160"/>
                          <a:tab algn="l" pos="3582720"/>
                          <a:tab algn="l" pos="3941640"/>
                          <a:tab algn="l" pos="4300200"/>
                          <a:tab algn="l" pos="4659120"/>
                          <a:tab algn="l" pos="5018040"/>
                          <a:tab algn="l" pos="5376600"/>
                          <a:tab algn="l" pos="5735520"/>
                          <a:tab algn="l" pos="6094080"/>
                          <a:tab algn="l" pos="6453000"/>
                          <a:tab algn="l" pos="6811920"/>
                          <a:tab algn="l" pos="7170480"/>
                          <a:tab algn="l" pos="7203960"/>
                          <a:tab algn="l" pos="7564320"/>
                          <a:tab algn="l" pos="7924680"/>
                          <a:tab algn="l" pos="8248320"/>
                          <a:tab algn="l" pos="8607240"/>
                          <a:tab algn="l" pos="8966160"/>
                          <a:tab algn="l" pos="9324720"/>
                          <a:tab algn="l" pos="9683640"/>
                          <a:tab algn="l" pos="10042200"/>
                          <a:tab algn="l" pos="1040112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SimSun"/>
                        </a:rPr>
                        <a:t>safe, cachable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</a:tr>
              <a:tr h="1690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353880"/>
                          <a:tab algn="l" pos="712440"/>
                          <a:tab algn="l" pos="1071360"/>
                          <a:tab algn="l" pos="1430280"/>
                          <a:tab algn="l" pos="1788840"/>
                          <a:tab algn="l" pos="2147760"/>
                          <a:tab algn="l" pos="2506320"/>
                          <a:tab algn="l" pos="2865240"/>
                          <a:tab algn="l" pos="3224160"/>
                          <a:tab algn="l" pos="3582720"/>
                          <a:tab algn="l" pos="3941640"/>
                          <a:tab algn="l" pos="4300200"/>
                          <a:tab algn="l" pos="4659120"/>
                          <a:tab algn="l" pos="5018040"/>
                          <a:tab algn="l" pos="5376600"/>
                          <a:tab algn="l" pos="5735520"/>
                          <a:tab algn="l" pos="6094080"/>
                          <a:tab algn="l" pos="6453000"/>
                          <a:tab algn="l" pos="6811920"/>
                          <a:tab algn="l" pos="7170480"/>
                          <a:tab algn="l" pos="7203960"/>
                          <a:tab algn="l" pos="7564320"/>
                          <a:tab algn="l" pos="7924680"/>
                          <a:tab algn="l" pos="8248320"/>
                          <a:tab algn="l" pos="8607240"/>
                          <a:tab algn="l" pos="8966160"/>
                          <a:tab algn="l" pos="9324720"/>
                          <a:tab algn="l" pos="9683640"/>
                          <a:tab algn="l" pos="10042200"/>
                          <a:tab algn="l" pos="1040112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SimSun"/>
                        </a:rPr>
                        <a:t>PUT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353880"/>
                          <a:tab algn="l" pos="712440"/>
                          <a:tab algn="l" pos="1071360"/>
                          <a:tab algn="l" pos="1430280"/>
                          <a:tab algn="l" pos="1788840"/>
                          <a:tab algn="l" pos="2147760"/>
                          <a:tab algn="l" pos="2506320"/>
                          <a:tab algn="l" pos="2865240"/>
                          <a:tab algn="l" pos="3224160"/>
                          <a:tab algn="l" pos="3582720"/>
                          <a:tab algn="l" pos="3941640"/>
                          <a:tab algn="l" pos="4300200"/>
                          <a:tab algn="l" pos="4659120"/>
                          <a:tab algn="l" pos="5018040"/>
                          <a:tab algn="l" pos="5376600"/>
                          <a:tab algn="l" pos="5735520"/>
                          <a:tab algn="l" pos="6094080"/>
                          <a:tab algn="l" pos="6453000"/>
                          <a:tab algn="l" pos="6811920"/>
                          <a:tab algn="l" pos="7170480"/>
                          <a:tab algn="l" pos="7203960"/>
                          <a:tab algn="l" pos="7564320"/>
                          <a:tab algn="l" pos="7924680"/>
                          <a:tab algn="l" pos="8248320"/>
                          <a:tab algn="l" pos="8607240"/>
                          <a:tab algn="l" pos="8966160"/>
                          <a:tab algn="l" pos="9324720"/>
                          <a:tab algn="l" pos="9683640"/>
                          <a:tab algn="l" pos="10042200"/>
                          <a:tab algn="l" pos="1040112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SimSun"/>
                        </a:rPr>
                        <a:t>create or update a resource at a known resource identifier (url). Or, create a subresource of url (e.g. comment on a comment on a blog post).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353880"/>
                          <a:tab algn="l" pos="712440"/>
                          <a:tab algn="l" pos="1071360"/>
                          <a:tab algn="l" pos="1430280"/>
                          <a:tab algn="l" pos="1788840"/>
                          <a:tab algn="l" pos="2147760"/>
                          <a:tab algn="l" pos="2506320"/>
                          <a:tab algn="l" pos="2865240"/>
                          <a:tab algn="l" pos="3224160"/>
                          <a:tab algn="l" pos="3582720"/>
                          <a:tab algn="l" pos="3941640"/>
                          <a:tab algn="l" pos="4300200"/>
                          <a:tab algn="l" pos="4659120"/>
                          <a:tab algn="l" pos="5018040"/>
                          <a:tab algn="l" pos="5376600"/>
                          <a:tab algn="l" pos="5735520"/>
                          <a:tab algn="l" pos="6094080"/>
                          <a:tab algn="l" pos="6453000"/>
                          <a:tab algn="l" pos="6811920"/>
                          <a:tab algn="l" pos="7170480"/>
                          <a:tab algn="l" pos="7203960"/>
                          <a:tab algn="l" pos="7564320"/>
                          <a:tab algn="l" pos="7924680"/>
                          <a:tab algn="l" pos="8248320"/>
                          <a:tab algn="l" pos="8607240"/>
                          <a:tab algn="l" pos="8966160"/>
                          <a:tab algn="l" pos="9324720"/>
                          <a:tab algn="l" pos="9683640"/>
                          <a:tab algn="l" pos="10042200"/>
                          <a:tab algn="l" pos="1040112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SimSun"/>
                        </a:rPr>
                        <a:t>idempotent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</a:tr>
              <a:tr h="901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353880"/>
                          <a:tab algn="l" pos="712440"/>
                          <a:tab algn="l" pos="1071360"/>
                          <a:tab algn="l" pos="1430280"/>
                          <a:tab algn="l" pos="1788840"/>
                          <a:tab algn="l" pos="2147760"/>
                          <a:tab algn="l" pos="2506320"/>
                          <a:tab algn="l" pos="2865240"/>
                          <a:tab algn="l" pos="3224160"/>
                          <a:tab algn="l" pos="3582720"/>
                          <a:tab algn="l" pos="3941640"/>
                          <a:tab algn="l" pos="4300200"/>
                          <a:tab algn="l" pos="4659120"/>
                          <a:tab algn="l" pos="5018040"/>
                          <a:tab algn="l" pos="5376600"/>
                          <a:tab algn="l" pos="5735520"/>
                          <a:tab algn="l" pos="6094080"/>
                          <a:tab algn="l" pos="6453000"/>
                          <a:tab algn="l" pos="6811920"/>
                          <a:tab algn="l" pos="7170480"/>
                          <a:tab algn="l" pos="7203960"/>
                          <a:tab algn="l" pos="7564320"/>
                          <a:tab algn="l" pos="7924680"/>
                          <a:tab algn="l" pos="8248320"/>
                          <a:tab algn="l" pos="8607240"/>
                          <a:tab algn="l" pos="8966160"/>
                          <a:tab algn="l" pos="9324720"/>
                          <a:tab algn="l" pos="9683640"/>
                          <a:tab algn="l" pos="10042200"/>
                          <a:tab algn="l" pos="1040112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SimSun"/>
                        </a:rPr>
                        <a:t>POST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353880"/>
                          <a:tab algn="l" pos="712440"/>
                          <a:tab algn="l" pos="1071360"/>
                          <a:tab algn="l" pos="1430280"/>
                          <a:tab algn="l" pos="1788840"/>
                          <a:tab algn="l" pos="2147760"/>
                          <a:tab algn="l" pos="2506320"/>
                          <a:tab algn="l" pos="2865240"/>
                          <a:tab algn="l" pos="3224160"/>
                          <a:tab algn="l" pos="3582720"/>
                          <a:tab algn="l" pos="3941640"/>
                          <a:tab algn="l" pos="4300200"/>
                          <a:tab algn="l" pos="4659120"/>
                          <a:tab algn="l" pos="5018040"/>
                          <a:tab algn="l" pos="5376600"/>
                          <a:tab algn="l" pos="5735520"/>
                          <a:tab algn="l" pos="6094080"/>
                          <a:tab algn="l" pos="6453000"/>
                          <a:tab algn="l" pos="6811920"/>
                          <a:tab algn="l" pos="7170480"/>
                          <a:tab algn="l" pos="7203960"/>
                          <a:tab algn="l" pos="7564320"/>
                          <a:tab algn="l" pos="7924680"/>
                          <a:tab algn="l" pos="8248320"/>
                          <a:tab algn="l" pos="8607240"/>
                          <a:tab algn="l" pos="8966160"/>
                          <a:tab algn="l" pos="9324720"/>
                          <a:tab algn="l" pos="9683640"/>
                          <a:tab algn="l" pos="10042200"/>
                          <a:tab algn="l" pos="1040112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SimSun"/>
                        </a:rPr>
                        <a:t>Create or update a resource whose identifier is not known.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353880"/>
                          <a:tab algn="l" pos="712440"/>
                          <a:tab algn="l" pos="1071360"/>
                          <a:tab algn="l" pos="1430280"/>
                          <a:tab algn="l" pos="1788840"/>
                          <a:tab algn="l" pos="2147760"/>
                          <a:tab algn="l" pos="2506320"/>
                          <a:tab algn="l" pos="2865240"/>
                          <a:tab algn="l" pos="3224160"/>
                          <a:tab algn="l" pos="3582720"/>
                          <a:tab algn="l" pos="3941640"/>
                          <a:tab algn="l" pos="4300200"/>
                          <a:tab algn="l" pos="4659120"/>
                          <a:tab algn="l" pos="5018040"/>
                          <a:tab algn="l" pos="5376600"/>
                          <a:tab algn="l" pos="5735520"/>
                          <a:tab algn="l" pos="6094080"/>
                          <a:tab algn="l" pos="6453000"/>
                          <a:tab algn="l" pos="6811920"/>
                          <a:tab algn="l" pos="7170480"/>
                          <a:tab algn="l" pos="7203960"/>
                          <a:tab algn="l" pos="7564320"/>
                          <a:tab algn="l" pos="7924680"/>
                          <a:tab algn="l" pos="8248320"/>
                          <a:tab algn="l" pos="8607240"/>
                          <a:tab algn="l" pos="8966160"/>
                          <a:tab algn="l" pos="9324720"/>
                          <a:tab algn="l" pos="9683640"/>
                          <a:tab algn="l" pos="10042200"/>
                          <a:tab algn="l" pos="1040112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SimSun"/>
                        </a:rPr>
                        <a:t>not idempotent, not safe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</a:tr>
              <a:tr h="638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353880"/>
                          <a:tab algn="l" pos="712440"/>
                          <a:tab algn="l" pos="1071360"/>
                          <a:tab algn="l" pos="1430280"/>
                          <a:tab algn="l" pos="1788840"/>
                          <a:tab algn="l" pos="2147760"/>
                          <a:tab algn="l" pos="2506320"/>
                          <a:tab algn="l" pos="2865240"/>
                          <a:tab algn="l" pos="3224160"/>
                          <a:tab algn="l" pos="3582720"/>
                          <a:tab algn="l" pos="3941640"/>
                          <a:tab algn="l" pos="4300200"/>
                          <a:tab algn="l" pos="4659120"/>
                          <a:tab algn="l" pos="5018040"/>
                          <a:tab algn="l" pos="5376600"/>
                          <a:tab algn="l" pos="5735520"/>
                          <a:tab algn="l" pos="6094080"/>
                          <a:tab algn="l" pos="6453000"/>
                          <a:tab algn="l" pos="6811920"/>
                          <a:tab algn="l" pos="7170480"/>
                          <a:tab algn="l" pos="7203960"/>
                          <a:tab algn="l" pos="7564320"/>
                          <a:tab algn="l" pos="7924680"/>
                          <a:tab algn="l" pos="8248320"/>
                          <a:tab algn="l" pos="8607240"/>
                          <a:tab algn="l" pos="8966160"/>
                          <a:tab algn="l" pos="9324720"/>
                          <a:tab algn="l" pos="9683640"/>
                          <a:tab algn="l" pos="10042200"/>
                          <a:tab algn="l" pos="1040112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SimSun"/>
                        </a:rPr>
                        <a:t>DELETE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353880"/>
                          <a:tab algn="l" pos="712440"/>
                          <a:tab algn="l" pos="1071360"/>
                          <a:tab algn="l" pos="1430280"/>
                          <a:tab algn="l" pos="1788840"/>
                          <a:tab algn="l" pos="2147760"/>
                          <a:tab algn="l" pos="2506320"/>
                          <a:tab algn="l" pos="2865240"/>
                          <a:tab algn="l" pos="3224160"/>
                          <a:tab algn="l" pos="3582720"/>
                          <a:tab algn="l" pos="3941640"/>
                          <a:tab algn="l" pos="4300200"/>
                          <a:tab algn="l" pos="4659120"/>
                          <a:tab algn="l" pos="5018040"/>
                          <a:tab algn="l" pos="5376600"/>
                          <a:tab algn="l" pos="5735520"/>
                          <a:tab algn="l" pos="6094080"/>
                          <a:tab algn="l" pos="6453000"/>
                          <a:tab algn="l" pos="6811920"/>
                          <a:tab algn="l" pos="7170480"/>
                          <a:tab algn="l" pos="7203960"/>
                          <a:tab algn="l" pos="7564320"/>
                          <a:tab algn="l" pos="7924680"/>
                          <a:tab algn="l" pos="8248320"/>
                          <a:tab algn="l" pos="8607240"/>
                          <a:tab algn="l" pos="8966160"/>
                          <a:tab algn="l" pos="9324720"/>
                          <a:tab algn="l" pos="9683640"/>
                          <a:tab algn="l" pos="10042200"/>
                          <a:tab algn="l" pos="1040112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SimSun"/>
                        </a:rPr>
                        <a:t>delete a resource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353880"/>
                          <a:tab algn="l" pos="712440"/>
                          <a:tab algn="l" pos="1071360"/>
                          <a:tab algn="l" pos="1430280"/>
                          <a:tab algn="l" pos="1788840"/>
                          <a:tab algn="l" pos="2147760"/>
                          <a:tab algn="l" pos="2506320"/>
                          <a:tab algn="l" pos="2865240"/>
                          <a:tab algn="l" pos="3224160"/>
                          <a:tab algn="l" pos="3582720"/>
                          <a:tab algn="l" pos="3941640"/>
                          <a:tab algn="l" pos="4300200"/>
                          <a:tab algn="l" pos="4659120"/>
                          <a:tab algn="l" pos="5018040"/>
                          <a:tab algn="l" pos="5376600"/>
                          <a:tab algn="l" pos="5735520"/>
                          <a:tab algn="l" pos="6094080"/>
                          <a:tab algn="l" pos="6453000"/>
                          <a:tab algn="l" pos="6811920"/>
                          <a:tab algn="l" pos="7170480"/>
                          <a:tab algn="l" pos="7203960"/>
                          <a:tab algn="l" pos="7564320"/>
                          <a:tab algn="l" pos="7924680"/>
                          <a:tab algn="l" pos="8248320"/>
                          <a:tab algn="l" pos="8607240"/>
                          <a:tab algn="l" pos="8966160"/>
                          <a:tab algn="l" pos="9324720"/>
                          <a:tab algn="l" pos="9683640"/>
                          <a:tab algn="l" pos="10042200"/>
                          <a:tab algn="l" pos="1040112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SimSun"/>
                        </a:rPr>
                        <a:t>idempotent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</a:tr>
              <a:tr h="11646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353880"/>
                          <a:tab algn="l" pos="712440"/>
                          <a:tab algn="l" pos="1071360"/>
                          <a:tab algn="l" pos="1430280"/>
                          <a:tab algn="l" pos="1788840"/>
                          <a:tab algn="l" pos="2147760"/>
                          <a:tab algn="l" pos="2506320"/>
                          <a:tab algn="l" pos="2865240"/>
                          <a:tab algn="l" pos="3224160"/>
                          <a:tab algn="l" pos="3582720"/>
                          <a:tab algn="l" pos="3941640"/>
                          <a:tab algn="l" pos="4300200"/>
                          <a:tab algn="l" pos="4659120"/>
                          <a:tab algn="l" pos="5018040"/>
                          <a:tab algn="l" pos="5376600"/>
                          <a:tab algn="l" pos="5735520"/>
                          <a:tab algn="l" pos="6094080"/>
                          <a:tab algn="l" pos="6453000"/>
                          <a:tab algn="l" pos="6811920"/>
                          <a:tab algn="l" pos="7170480"/>
                          <a:tab algn="l" pos="7203960"/>
                          <a:tab algn="l" pos="7564320"/>
                          <a:tab algn="l" pos="7924680"/>
                          <a:tab algn="l" pos="8248320"/>
                          <a:tab algn="l" pos="8607240"/>
                          <a:tab algn="l" pos="8966160"/>
                          <a:tab algn="l" pos="9324720"/>
                          <a:tab algn="l" pos="9683640"/>
                          <a:tab algn="l" pos="10042200"/>
                          <a:tab algn="l" pos="1040112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SimSun"/>
                        </a:rPr>
                        <a:t>HEAD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353880"/>
                          <a:tab algn="l" pos="712440"/>
                          <a:tab algn="l" pos="1071360"/>
                          <a:tab algn="l" pos="1430280"/>
                          <a:tab algn="l" pos="1788840"/>
                          <a:tab algn="l" pos="2147760"/>
                          <a:tab algn="l" pos="2506320"/>
                          <a:tab algn="l" pos="2865240"/>
                          <a:tab algn="l" pos="3224160"/>
                          <a:tab algn="l" pos="3582720"/>
                          <a:tab algn="l" pos="3941640"/>
                          <a:tab algn="l" pos="4300200"/>
                          <a:tab algn="l" pos="4659120"/>
                          <a:tab algn="l" pos="5018040"/>
                          <a:tab algn="l" pos="5376600"/>
                          <a:tab algn="l" pos="5735520"/>
                          <a:tab algn="l" pos="6094080"/>
                          <a:tab algn="l" pos="6453000"/>
                          <a:tab algn="l" pos="6811920"/>
                          <a:tab algn="l" pos="7170480"/>
                          <a:tab algn="l" pos="7203960"/>
                          <a:tab algn="l" pos="7564320"/>
                          <a:tab algn="l" pos="7924680"/>
                          <a:tab algn="l" pos="8248320"/>
                          <a:tab algn="l" pos="8607240"/>
                          <a:tab algn="l" pos="8966160"/>
                          <a:tab algn="l" pos="9324720"/>
                          <a:tab algn="l" pos="9683640"/>
                          <a:tab algn="l" pos="10042200"/>
                          <a:tab algn="l" pos="1040112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SimSun"/>
                        </a:rPr>
                        <a:t>request resource meta-data only. Used to check status or existence.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  <a:tabLst>
                          <a:tab algn="l" pos="0"/>
                          <a:tab algn="l" pos="353880"/>
                          <a:tab algn="l" pos="712440"/>
                          <a:tab algn="l" pos="1071360"/>
                          <a:tab algn="l" pos="1430280"/>
                          <a:tab algn="l" pos="1788840"/>
                          <a:tab algn="l" pos="2147760"/>
                          <a:tab algn="l" pos="2506320"/>
                          <a:tab algn="l" pos="2865240"/>
                          <a:tab algn="l" pos="3224160"/>
                          <a:tab algn="l" pos="3582720"/>
                          <a:tab algn="l" pos="3941640"/>
                          <a:tab algn="l" pos="4300200"/>
                          <a:tab algn="l" pos="4659120"/>
                          <a:tab algn="l" pos="5018040"/>
                          <a:tab algn="l" pos="5376600"/>
                          <a:tab algn="l" pos="5735520"/>
                          <a:tab algn="l" pos="6094080"/>
                          <a:tab algn="l" pos="6453000"/>
                          <a:tab algn="l" pos="6811920"/>
                          <a:tab algn="l" pos="7170480"/>
                          <a:tab algn="l" pos="7203960"/>
                          <a:tab algn="l" pos="7564320"/>
                          <a:tab algn="l" pos="7924680"/>
                          <a:tab algn="l" pos="8248320"/>
                          <a:tab algn="l" pos="8607240"/>
                          <a:tab algn="l" pos="8966160"/>
                          <a:tab algn="l" pos="9324720"/>
                          <a:tab algn="l" pos="9683640"/>
                          <a:tab algn="l" pos="10042200"/>
                          <a:tab algn="l" pos="1040112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SimSun"/>
                        </a:rPr>
                        <a:t>safe, idempotent 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11280" y="260280"/>
            <a:ext cx="7920720" cy="86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POST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57200" y="1371600"/>
            <a:ext cx="8074800" cy="492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457200" indent="-4392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POST /api.parts.com/parts/</a:t>
            </a:r>
            <a:endParaRPr b="0" lang="en-US" sz="2400" spc="-1" strike="noStrike">
              <a:latin typeface="Arial"/>
            </a:endParaRPr>
          </a:p>
          <a:p>
            <a:pPr marL="457200" indent="-4392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Content-Type: application/json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  <a:ea typeface="Arial"/>
              </a:rPr>
              <a:t>(MIME type)</a:t>
            </a:r>
            <a:endParaRPr b="0" lang="en-US" sz="2400" spc="-1" strike="noStrike">
              <a:latin typeface="Arial"/>
            </a:endParaRPr>
          </a:p>
          <a:p>
            <a:pPr marL="457200" indent="-4392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Authorization: token asp238rasndfasdkw3ry</a:t>
            </a:r>
            <a:endParaRPr b="0" lang="en-US" sz="2400" spc="-1" strike="noStrike">
              <a:latin typeface="Arial"/>
            </a:endParaRPr>
          </a:p>
          <a:p>
            <a:pPr marL="457200" indent="-43920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457200" indent="-4392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{   name: "USB Mouse",</a:t>
            </a:r>
            <a:endParaRPr b="0" lang="en-US" sz="2400" spc="-1" strike="noStrike">
              <a:latin typeface="Arial"/>
            </a:endParaRPr>
          </a:p>
          <a:p>
            <a:pPr marL="457200" indent="-4392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manufacturer: "ASUS",</a:t>
            </a:r>
            <a:endParaRPr b="0" lang="en-US" sz="2400" spc="-1" strike="noStrike">
              <a:latin typeface="Arial"/>
            </a:endParaRPr>
          </a:p>
          <a:p>
            <a:pPr marL="457200" indent="-4392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...</a:t>
            </a:r>
            <a:endParaRPr b="0" lang="en-US" sz="2400" spc="-1" strike="noStrike">
              <a:latin typeface="Arial"/>
            </a:endParaRPr>
          </a:p>
          <a:p>
            <a:pPr marL="457200" indent="-4392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}</a:t>
            </a:r>
            <a:endParaRPr b="0" lang="en-US" sz="2400" spc="-1" strike="noStrike">
              <a:latin typeface="Arial"/>
            </a:endParaRPr>
          </a:p>
          <a:p>
            <a:pPr marL="457200" indent="-43920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Reply from Server:</a:t>
            </a:r>
            <a:endParaRPr b="0" lang="en-US" sz="2400" spc="-1" strike="noStrike">
              <a:latin typeface="Arial"/>
            </a:endParaRPr>
          </a:p>
          <a:p>
            <a:pPr marL="457200" indent="-439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HTTP/2  201 Created</a:t>
            </a:r>
            <a:endParaRPr b="0" lang="en-US" sz="2400" spc="-1" strike="noStrike">
              <a:latin typeface="Arial"/>
            </a:endParaRPr>
          </a:p>
          <a:p>
            <a:pPr marL="457200" indent="-439200">
              <a:lnSpc>
                <a:spcPct val="100000"/>
              </a:lnSpc>
              <a:spcBef>
                <a:spcPts val="286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Location: /parts/458   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  <a:ea typeface="Arial"/>
              </a:rPr>
              <a:t>(a relative URL)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611280" y="260280"/>
            <a:ext cx="7920720" cy="86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POST: not idempotent, not safe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1371600"/>
            <a:ext cx="8074800" cy="492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457200" indent="-439200">
              <a:lnSpc>
                <a:spcPct val="100000"/>
              </a:lnSpc>
              <a:spcBef>
                <a:spcPts val="286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Arial"/>
              </a:rPr>
              <a:t>Not Idempotent -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if you issue the same request again, something different will be returned.</a:t>
            </a:r>
            <a:endParaRPr b="0" lang="en-US" sz="2800" spc="-1" strike="noStrike">
              <a:latin typeface="Arial"/>
            </a:endParaRPr>
          </a:p>
          <a:p>
            <a:pPr marL="457200" indent="-439200">
              <a:lnSpc>
                <a:spcPct val="100000"/>
              </a:lnSpc>
              <a:spcBef>
                <a:spcPts val="286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457200" indent="-439200">
              <a:lnSpc>
                <a:spcPct val="100000"/>
              </a:lnSpc>
              <a:spcBef>
                <a:spcPts val="286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Arial"/>
              </a:rPr>
              <a:t>Not Safe -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not safe to retransmit, not safe for resource.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11280" y="260280"/>
            <a:ext cx="7920720" cy="86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Use Query params to modify request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611280" y="1371600"/>
            <a:ext cx="8227080" cy="492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457200" indent="-439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Query params customize the request</a:t>
            </a:r>
            <a:endParaRPr b="0" lang="en-US" sz="2400" spc="-1" strike="noStrike">
              <a:latin typeface="Arial"/>
            </a:endParaRPr>
          </a:p>
          <a:p>
            <a:pPr marL="457200" indent="-439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GET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/api.stuff.com/parts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2400" spc="-1" strike="noStrike">
              <a:latin typeface="Arial"/>
            </a:endParaRPr>
          </a:p>
          <a:p>
            <a:pPr marL="457200" indent="-439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What if there are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1,000,000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parts?</a:t>
            </a:r>
            <a:endParaRPr b="0" lang="en-US" sz="2400" spc="-1" strike="noStrike">
              <a:latin typeface="Arial"/>
            </a:endParaRPr>
          </a:p>
          <a:p>
            <a:pPr marL="457200" indent="-439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GET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/api.stuff.com/parts?</a:t>
            </a:r>
            <a:r>
              <a:rPr b="1" lang="en-US" sz="2400" spc="-1" strike="noStrike">
                <a:solidFill>
                  <a:srgbClr val="cc0000"/>
                </a:solidFill>
                <a:latin typeface="Courier New"/>
                <a:ea typeface="Courier New"/>
              </a:rPr>
              <a:t>max=50</a:t>
            </a:r>
            <a:endParaRPr b="0" lang="en-US" sz="2400" spc="-1" strike="noStrike">
              <a:latin typeface="Arial"/>
            </a:endParaRPr>
          </a:p>
          <a:p>
            <a:pPr marL="457200" indent="-439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Courier New"/>
              </a:rPr>
              <a:t>Return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the first </a:t>
            </a:r>
            <a:r>
              <a:rPr b="1" lang="en-US" sz="2400" spc="-1" strike="noStrike">
                <a:solidFill>
                  <a:srgbClr val="cc0000"/>
                </a:solidFill>
                <a:latin typeface="Arial"/>
                <a:ea typeface="Arial"/>
              </a:rPr>
              <a:t>50 records</a:t>
            </a:r>
            <a:r>
              <a:rPr b="0" lang="en-US" sz="2400" spc="-1" strike="noStrike">
                <a:solidFill>
                  <a:srgbClr val="cc0000"/>
                </a:solidFill>
                <a:latin typeface="Courier New"/>
                <a:ea typeface="Courier New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57200" indent="-439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GET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/api.stuff.com/parts?</a:t>
            </a:r>
            <a:r>
              <a:rPr b="1" lang="en-US" sz="2400" spc="-1" strike="noStrike">
                <a:solidFill>
                  <a:srgbClr val="cc0000"/>
                </a:solidFill>
                <a:latin typeface="Courier New"/>
                <a:ea typeface="Courier New"/>
              </a:rPr>
              <a:t>max=50&amp;start=201</a:t>
            </a:r>
            <a:endParaRPr b="0" lang="en-US" sz="2400" spc="-1" strike="noStrike">
              <a:latin typeface="Arial"/>
            </a:endParaRPr>
          </a:p>
          <a:p>
            <a:pPr marL="457200" indent="-439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Courier New"/>
              </a:rPr>
              <a:t>Pagination: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next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b="1" lang="en-US" sz="2400" spc="-1" strike="noStrike">
                <a:solidFill>
                  <a:srgbClr val="cc0000"/>
                </a:solidFill>
                <a:latin typeface="Courier New"/>
                <a:ea typeface="Arial"/>
              </a:rPr>
              <a:t>50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starting at </a:t>
            </a:r>
            <a:r>
              <a:rPr b="1" lang="en-US" sz="2400" spc="-1" strike="noStrike">
                <a:solidFill>
                  <a:srgbClr val="cc0000"/>
                </a:solidFill>
                <a:latin typeface="Courier New"/>
                <a:ea typeface="Arial"/>
              </a:rPr>
              <a:t>201st</a:t>
            </a:r>
            <a:r>
              <a:rPr b="1" lang="en-US" sz="2400" spc="-1" strike="noStrike">
                <a:solidFill>
                  <a:srgbClr val="cc0000"/>
                </a:solidFill>
                <a:latin typeface="Courier New"/>
                <a:ea typeface="Courier New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57200" indent="-439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GET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/api.stuff.com/parts?</a:t>
            </a:r>
            <a:r>
              <a:rPr b="1" lang="en-US" sz="2400" spc="-1" strike="noStrike">
                <a:solidFill>
                  <a:srgbClr val="cc0000"/>
                </a:solidFill>
                <a:latin typeface="Courier New"/>
                <a:ea typeface="Courier New"/>
              </a:rPr>
              <a:t>type=auto&amp;format=brief</a:t>
            </a:r>
            <a:endParaRPr b="0" lang="en-US" sz="2400" spc="-1" strike="noStrike">
              <a:latin typeface="Arial"/>
            </a:endParaRPr>
          </a:p>
          <a:p>
            <a:pPr marL="457200" indent="-43920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Get all automobile parts, use brief format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11280" y="260280"/>
            <a:ext cx="7920720" cy="86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3. Support Multiple Representations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11280" y="1371600"/>
            <a:ext cx="7920720" cy="492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Use HTTP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Accept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header to request a representation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Plain text format for dumb clients (and humans):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GET /api.parts.com/parts/123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Courier New"/>
              </a:rPr>
              <a:t>Accept: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  <a:ea typeface="Courier New"/>
              </a:rPr>
              <a:t>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Courier New"/>
              </a:rPr>
              <a:t>text/plain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JSON for clients that prefer Json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GET http://parts.com/parts/123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cc0000"/>
                </a:solid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Courier New"/>
              </a:rPr>
              <a:t>Accept: application/json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Flexible client can handle JSON and XML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GET http://parts.com/parts/123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cc0000"/>
                </a:solidFill>
                <a:latin typeface="Courier New"/>
                <a:ea typeface="Courier New"/>
              </a:rPr>
              <a:t>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Courier New"/>
              </a:rPr>
              <a:t>Accept: application/xml,application/json</a:t>
            </a: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5960" indent="-32796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2012-09-13T08:24:44Z</dcterms:created>
  <dc:creator>James Brucker</dc:creator>
  <dc:description/>
  <dc:language>en-US</dc:language>
  <cp:lastModifiedBy/>
  <dcterms:modified xsi:type="dcterms:W3CDTF">2022-04-27T14:02:32Z</dcterms:modified>
  <cp:revision>29</cp:revision>
  <dc:subject/>
  <dc:title>Your Own RESTful Service</dc:title>
</cp:coreProperties>
</file>