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wmf" ContentType="image/x-wmf"/>
  <Override PartName="/ppt/media/image2.wmf" ContentType="image/x-wmf"/>
  <Override PartName="/ppt/media/image3.wmf" ContentType="image/x-wmf"/>
  <Override PartName="/ppt/media/image4.wmf" ContentType="image/x-wmf"/>
  <Override PartName="/ppt/media/image5.wmf" ContentType="image/x-wmf"/>
  <Override PartName="/ppt/media/image6.wmf" ContentType="image/x-wmf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77" name="CustomShape 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5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6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7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9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0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1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12"/>
          <p:cNvSpPr>
            <a:spLocks noGrp="1"/>
          </p:cNvSpPr>
          <p:nvPr>
            <p:ph type="sldImg"/>
          </p:nvPr>
        </p:nvSpPr>
        <p:spPr>
          <a:xfrm>
            <a:off x="1371240" y="763200"/>
            <a:ext cx="5011560" cy="375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13"/>
          <p:cNvSpPr>
            <a:spLocks noGrp="1"/>
          </p:cNvSpPr>
          <p:nvPr>
            <p:ph type="body"/>
          </p:nvPr>
        </p:nvSpPr>
        <p:spPr>
          <a:xfrm>
            <a:off x="777960" y="4776480"/>
            <a:ext cx="6200640" cy="4508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14"/>
          <p:cNvSpPr>
            <a:spLocks noGrp="1"/>
          </p:cNvSpPr>
          <p:nvPr>
            <p:ph type="hdr"/>
          </p:nvPr>
        </p:nvSpPr>
        <p:spPr>
          <a:xfrm>
            <a:off x="0" y="-360"/>
            <a:ext cx="3355920" cy="48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15"/>
          <p:cNvSpPr>
            <a:spLocks noGrp="1"/>
          </p:cNvSpPr>
          <p:nvPr>
            <p:ph type="dt"/>
          </p:nvPr>
        </p:nvSpPr>
        <p:spPr>
          <a:xfrm>
            <a:off x="4398840" y="-360"/>
            <a:ext cx="3355920" cy="48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16"/>
          <p:cNvSpPr>
            <a:spLocks noGrp="1"/>
          </p:cNvSpPr>
          <p:nvPr>
            <p:ph type="ftr"/>
          </p:nvPr>
        </p:nvSpPr>
        <p:spPr>
          <a:xfrm>
            <a:off x="0" y="9554760"/>
            <a:ext cx="3355920" cy="485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17"/>
          <p:cNvSpPr>
            <a:spLocks noGrp="1"/>
          </p:cNvSpPr>
          <p:nvPr>
            <p:ph type="sldNum"/>
          </p:nvPr>
        </p:nvSpPr>
        <p:spPr>
          <a:xfrm>
            <a:off x="4398840" y="9554760"/>
            <a:ext cx="3355920" cy="485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fld id="{6DF19845-F5CF-4874-A4A1-0DE7C79A76F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15239" h="11429">
                <a:moveTo>
                  <a:pt x="0" y="0"/>
                </a:moveTo>
                <a:lnTo>
                  <a:pt x="15239" y="0"/>
                </a:lnTo>
                <a:lnTo>
                  <a:pt x="15239" y="11429"/>
                </a:lnTo>
                <a:lnTo>
                  <a:pt x="0" y="11429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15239" h="11429">
                <a:moveTo>
                  <a:pt x="0" y="0"/>
                </a:moveTo>
                <a:lnTo>
                  <a:pt x="15239" y="0"/>
                </a:lnTo>
                <a:lnTo>
                  <a:pt x="15239" y="11429"/>
                </a:lnTo>
                <a:lnTo>
                  <a:pt x="0" y="11429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196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198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15239" h="11429">
                <a:moveTo>
                  <a:pt x="0" y="0"/>
                </a:moveTo>
                <a:lnTo>
                  <a:pt x="15239" y="0"/>
                </a:lnTo>
                <a:lnTo>
                  <a:pt x="15239" y="11429"/>
                </a:lnTo>
                <a:lnTo>
                  <a:pt x="0" y="11429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1371600" y="763560"/>
            <a:ext cx="5022720" cy="3765600"/>
          </a:xfrm>
          <a:prstGeom prst="rect">
            <a:avLst/>
          </a:prstGeom>
        </p:spPr>
      </p:sp>
      <p:sp>
        <p:nvSpPr>
          <p:cNvPr id="201" name="CustomShape 2"/>
          <p:cNvSpPr/>
          <p:nvPr/>
        </p:nvSpPr>
        <p:spPr>
          <a:xfrm>
            <a:off x="777960" y="4776840"/>
            <a:ext cx="6211800" cy="451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15239" h="11429">
                <a:moveTo>
                  <a:pt x="0" y="0"/>
                </a:moveTo>
                <a:lnTo>
                  <a:pt x="15239" y="0"/>
                </a:lnTo>
                <a:lnTo>
                  <a:pt x="15239" y="11429"/>
                </a:lnTo>
                <a:lnTo>
                  <a:pt x="0" y="11429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15239" h="11429">
                <a:moveTo>
                  <a:pt x="0" y="0"/>
                </a:moveTo>
                <a:lnTo>
                  <a:pt x="15239" y="0"/>
                </a:lnTo>
                <a:lnTo>
                  <a:pt x="15239" y="11429"/>
                </a:lnTo>
                <a:lnTo>
                  <a:pt x="0" y="11429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205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207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15239" h="11429">
                <a:moveTo>
                  <a:pt x="0" y="0"/>
                </a:moveTo>
                <a:lnTo>
                  <a:pt x="15239" y="0"/>
                </a:lnTo>
                <a:lnTo>
                  <a:pt x="15239" y="11429"/>
                </a:lnTo>
                <a:lnTo>
                  <a:pt x="0" y="11429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800" cy="1440"/>
          </a:xfrm>
          <a:prstGeom prst="rect">
            <a:avLst/>
          </a:prstGeom>
        </p:spPr>
      </p:sp>
      <p:sp>
        <p:nvSpPr>
          <p:cNvPr id="184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15239" h="11429">
                <a:moveTo>
                  <a:pt x="0" y="0"/>
                </a:moveTo>
                <a:lnTo>
                  <a:pt x="15239" y="0"/>
                </a:lnTo>
                <a:lnTo>
                  <a:pt x="15239" y="11429"/>
                </a:lnTo>
                <a:lnTo>
                  <a:pt x="0" y="11429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15239" h="11429">
                <a:moveTo>
                  <a:pt x="0" y="0"/>
                </a:moveTo>
                <a:lnTo>
                  <a:pt x="15239" y="0"/>
                </a:lnTo>
                <a:lnTo>
                  <a:pt x="15239" y="11429"/>
                </a:lnTo>
                <a:lnTo>
                  <a:pt x="0" y="11429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800" cy="1440"/>
          </a:xfrm>
          <a:prstGeom prst="rect">
            <a:avLst/>
          </a:prstGeom>
        </p:spPr>
      </p:sp>
      <p:sp>
        <p:nvSpPr>
          <p:cNvPr id="212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800" cy="1440"/>
          </a:xfrm>
          <a:prstGeom prst="rect">
            <a:avLst/>
          </a:prstGeom>
        </p:spPr>
      </p:sp>
      <p:sp>
        <p:nvSpPr>
          <p:cNvPr id="214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800" cy="1440"/>
          </a:xfrm>
          <a:prstGeom prst="rect">
            <a:avLst/>
          </a:prstGeom>
        </p:spPr>
      </p:sp>
      <p:sp>
        <p:nvSpPr>
          <p:cNvPr id="216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800" cy="1440"/>
          </a:xfrm>
          <a:prstGeom prst="rect">
            <a:avLst/>
          </a:prstGeom>
        </p:spPr>
      </p:sp>
      <p:sp>
        <p:nvSpPr>
          <p:cNvPr id="218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800" cy="1440"/>
          </a:xfrm>
          <a:prstGeom prst="rect">
            <a:avLst/>
          </a:prstGeom>
        </p:spPr>
      </p:sp>
      <p:sp>
        <p:nvSpPr>
          <p:cNvPr id="220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800" cy="1440"/>
          </a:xfrm>
          <a:prstGeom prst="rect">
            <a:avLst/>
          </a:prstGeom>
        </p:spPr>
      </p:sp>
      <p:sp>
        <p:nvSpPr>
          <p:cNvPr id="222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800" cy="1440"/>
          </a:xfrm>
          <a:prstGeom prst="rect">
            <a:avLst/>
          </a:prstGeom>
        </p:spPr>
      </p:sp>
      <p:sp>
        <p:nvSpPr>
          <p:cNvPr id="224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800" cy="1440"/>
          </a:xfrm>
          <a:prstGeom prst="rect">
            <a:avLst/>
          </a:prstGeom>
        </p:spPr>
      </p:sp>
      <p:sp>
        <p:nvSpPr>
          <p:cNvPr id="226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800" cy="1440"/>
          </a:xfrm>
          <a:prstGeom prst="rect">
            <a:avLst/>
          </a:prstGeom>
        </p:spPr>
      </p:sp>
      <p:sp>
        <p:nvSpPr>
          <p:cNvPr id="186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-14225760" y="-11796840"/>
            <a:ext cx="16651440" cy="12490560"/>
          </a:xfrm>
          <a:prstGeom prst="rect">
            <a:avLst/>
          </a:prstGeom>
        </p:spPr>
      </p:sp>
      <p:sp>
        <p:nvSpPr>
          <p:cNvPr id="228" name="CustomShape 2"/>
          <p:cNvSpPr/>
          <p:nvPr/>
        </p:nvSpPr>
        <p:spPr>
          <a:xfrm>
            <a:off x="685800" y="4343400"/>
            <a:ext cx="5483160" cy="411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-14225760" y="-11796840"/>
            <a:ext cx="16651440" cy="12490560"/>
          </a:xfrm>
          <a:prstGeom prst="rect">
            <a:avLst/>
          </a:prstGeom>
        </p:spPr>
      </p:sp>
      <p:sp>
        <p:nvSpPr>
          <p:cNvPr id="230" name="CustomShape 2"/>
          <p:cNvSpPr/>
          <p:nvPr/>
        </p:nvSpPr>
        <p:spPr>
          <a:xfrm>
            <a:off x="685800" y="4343400"/>
            <a:ext cx="5483160" cy="411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800" cy="1440"/>
          </a:xfrm>
          <a:prstGeom prst="rect">
            <a:avLst/>
          </a:prstGeom>
        </p:spPr>
      </p:sp>
      <p:sp>
        <p:nvSpPr>
          <p:cNvPr id="188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15239" h="11429">
                <a:moveTo>
                  <a:pt x="0" y="0"/>
                </a:moveTo>
                <a:lnTo>
                  <a:pt x="15239" y="0"/>
                </a:lnTo>
                <a:lnTo>
                  <a:pt x="15239" y="11429"/>
                </a:lnTo>
                <a:lnTo>
                  <a:pt x="0" y="11429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15239" h="11429">
                <a:moveTo>
                  <a:pt x="0" y="0"/>
                </a:moveTo>
                <a:lnTo>
                  <a:pt x="15239" y="0"/>
                </a:lnTo>
                <a:lnTo>
                  <a:pt x="15239" y="11429"/>
                </a:lnTo>
                <a:lnTo>
                  <a:pt x="0" y="11429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15239" h="11429">
                <a:moveTo>
                  <a:pt x="0" y="0"/>
                </a:moveTo>
                <a:lnTo>
                  <a:pt x="15239" y="0"/>
                </a:lnTo>
                <a:lnTo>
                  <a:pt x="15239" y="11429"/>
                </a:lnTo>
                <a:lnTo>
                  <a:pt x="0" y="11429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15239" h="11429">
                <a:moveTo>
                  <a:pt x="0" y="0"/>
                </a:moveTo>
                <a:lnTo>
                  <a:pt x="15239" y="0"/>
                </a:lnTo>
                <a:lnTo>
                  <a:pt x="15239" y="11429"/>
                </a:lnTo>
                <a:lnTo>
                  <a:pt x="0" y="11429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15239" h="11429">
                <a:moveTo>
                  <a:pt x="0" y="0"/>
                </a:moveTo>
                <a:lnTo>
                  <a:pt x="15239" y="0"/>
                </a:lnTo>
                <a:lnTo>
                  <a:pt x="15239" y="11429"/>
                </a:lnTo>
                <a:lnTo>
                  <a:pt x="0" y="11429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11960" cy="112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6840" y="1604880"/>
            <a:ext cx="82119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6840" y="3673080"/>
            <a:ext cx="82119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11960" cy="112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6840" y="1604880"/>
            <a:ext cx="40071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64880" y="1604880"/>
            <a:ext cx="40071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6840" y="3673080"/>
            <a:ext cx="40071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64880" y="3673080"/>
            <a:ext cx="40071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11960" cy="112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6840" y="1604880"/>
            <a:ext cx="26438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3160" y="1604880"/>
            <a:ext cx="26438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09840" y="1604880"/>
            <a:ext cx="26438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6840" y="3673080"/>
            <a:ext cx="26438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3160" y="3673080"/>
            <a:ext cx="26438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09840" y="3673080"/>
            <a:ext cx="26438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11960" cy="112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6840" y="1604880"/>
            <a:ext cx="8211960" cy="395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11960" cy="112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6840" y="1604880"/>
            <a:ext cx="8211960" cy="395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11960" cy="112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6840" y="1604880"/>
            <a:ext cx="4007160" cy="395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64880" y="1604880"/>
            <a:ext cx="4007160" cy="395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11960" cy="112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6840" y="272520"/>
            <a:ext cx="8211960" cy="522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11960" cy="112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6840" y="1604880"/>
            <a:ext cx="40071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64880" y="1604880"/>
            <a:ext cx="4007160" cy="395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6840" y="3673080"/>
            <a:ext cx="40071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11960" cy="112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6840" y="1604880"/>
            <a:ext cx="8211960" cy="395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11960" cy="112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6840" y="1604880"/>
            <a:ext cx="4007160" cy="395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64880" y="1604880"/>
            <a:ext cx="40071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64880" y="3673080"/>
            <a:ext cx="40071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11960" cy="112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6840" y="1604880"/>
            <a:ext cx="40071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4880" y="1604880"/>
            <a:ext cx="40071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6840" y="3673080"/>
            <a:ext cx="82119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11960" cy="112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6840" y="1604880"/>
            <a:ext cx="82119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6840" y="3673080"/>
            <a:ext cx="82119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11960" cy="112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6840" y="1604880"/>
            <a:ext cx="40071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4880" y="1604880"/>
            <a:ext cx="40071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6840" y="3673080"/>
            <a:ext cx="40071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64880" y="3673080"/>
            <a:ext cx="40071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11960" cy="112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6840" y="1604880"/>
            <a:ext cx="26438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3160" y="1604880"/>
            <a:ext cx="26438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09840" y="1604880"/>
            <a:ext cx="26438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6840" y="3673080"/>
            <a:ext cx="26438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3160" y="3673080"/>
            <a:ext cx="26438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09840" y="3673080"/>
            <a:ext cx="26438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11960" cy="112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6840" y="1604880"/>
            <a:ext cx="8211960" cy="395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11960" cy="112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6840" y="1604880"/>
            <a:ext cx="4007160" cy="395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64880" y="1604880"/>
            <a:ext cx="4007160" cy="395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11960" cy="112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6840" y="272520"/>
            <a:ext cx="8211960" cy="522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11960" cy="112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6840" y="1604880"/>
            <a:ext cx="40071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4880" y="1604880"/>
            <a:ext cx="4007160" cy="395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6840" y="3673080"/>
            <a:ext cx="40071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11960" cy="112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6840" y="1604880"/>
            <a:ext cx="4007160" cy="395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64880" y="1604880"/>
            <a:ext cx="40071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64880" y="3673080"/>
            <a:ext cx="40071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11960" cy="112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6840" y="1604880"/>
            <a:ext cx="40071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4880" y="1604880"/>
            <a:ext cx="40071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6840" y="3673080"/>
            <a:ext cx="82119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11960" cy="112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6840" y="1604880"/>
            <a:ext cx="8211960" cy="39592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342720" indent="-342720">
              <a:spcAft>
                <a:spcPts val="1423"/>
              </a:spcAft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Aft>
                <a:spcPts val="1423"/>
              </a:spcAft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342720" indent="-34272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342720" indent="-342720">
              <a:spcAft>
                <a:spcPts val="1423"/>
              </a:spcAft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342720" indent="-342720">
              <a:spcAft>
                <a:spcPts val="1423"/>
              </a:spcAft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342720" indent="-342720">
              <a:spcAft>
                <a:spcPts val="1423"/>
              </a:spcAft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342720" indent="-342720">
              <a:spcAft>
                <a:spcPts val="1423"/>
              </a:spcAft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11960" cy="112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6840" y="1604880"/>
            <a:ext cx="8211960" cy="3959280"/>
          </a:xfrm>
          <a:prstGeom prst="rect">
            <a:avLst/>
          </a:prstGeom>
        </p:spPr>
        <p:txBody>
          <a:bodyPr lIns="0" rIns="0" tIns="24120" bIns="0">
            <a:normAutofit fontScale="86000"/>
          </a:bodyPr>
          <a:p>
            <a:pPr marL="342720" indent="-342720">
              <a:spcAft>
                <a:spcPts val="1423"/>
              </a:spcAft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Aft>
                <a:spcPts val="1423"/>
              </a:spcAft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342720" indent="-34272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342720" indent="-342720">
              <a:spcAft>
                <a:spcPts val="1423"/>
              </a:spcAft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342720" indent="-342720">
              <a:spcAft>
                <a:spcPts val="1423"/>
              </a:spcAft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342720" indent="-342720">
              <a:spcAft>
                <a:spcPts val="1423"/>
              </a:spcAft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342720" indent="-342720">
              <a:spcAft>
                <a:spcPts val="1423"/>
              </a:spcAft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://finance.yahoo.com/" TargetMode="External"/><Relationship Id="rId2" Type="http://schemas.openxmlformats.org/officeDocument/2006/relationships/hyperlink" Target="http://ichart.finance.yahoo.com/" TargetMode="External"/><Relationship Id="rId3" Type="http://schemas.openxmlformats.org/officeDocument/2006/relationships/hyperlink" Target="http://ichart.finance.yahoo.com/table.csv?s=MSFT&amp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85800" y="2130480"/>
            <a:ext cx="7772400" cy="1468440"/>
          </a:xfrm>
          <a:custGeom>
            <a:avLst/>
            <a:gdLst/>
            <a:ahLst/>
            <a:rect l="l" t="t" r="r" b="b"/>
            <a:pathLst>
              <a:path w="21589" h="4082">
                <a:moveTo>
                  <a:pt x="0" y="0"/>
                </a:moveTo>
                <a:lnTo>
                  <a:pt x="21589" y="0"/>
                </a:lnTo>
                <a:lnTo>
                  <a:pt x="21589" y="4082"/>
                </a:lnTo>
                <a:lnTo>
                  <a:pt x="0" y="4082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marL="215640" indent="-199800" algn="ctr">
              <a:lnSpc>
                <a:spcPct val="100000"/>
              </a:lnSpc>
              <a:tabLst>
                <a:tab algn="l" pos="0"/>
                <a:tab algn="l" pos="210960"/>
                <a:tab algn="l" pos="568080"/>
                <a:tab algn="l" pos="927000"/>
                <a:tab algn="l" pos="1285560"/>
                <a:tab algn="l" pos="1644480"/>
                <a:tab algn="l" pos="2003400"/>
                <a:tab algn="l" pos="2361960"/>
                <a:tab algn="l" pos="2720880"/>
                <a:tab algn="l" pos="3079440"/>
                <a:tab algn="l" pos="3438360"/>
                <a:tab algn="l" pos="3797280"/>
                <a:tab algn="l" pos="4155840"/>
                <a:tab algn="l" pos="4514760"/>
                <a:tab algn="l" pos="4873320"/>
                <a:tab algn="l" pos="5232240"/>
                <a:tab algn="l" pos="5591160"/>
                <a:tab algn="l" pos="5949720"/>
                <a:tab algn="l" pos="6308640"/>
                <a:tab algn="l" pos="6667200"/>
                <a:tab algn="l" pos="7026120"/>
                <a:tab algn="l" pos="738504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Overview of Web Services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71600" y="3886200"/>
            <a:ext cx="6400800" cy="1751040"/>
          </a:xfrm>
          <a:custGeom>
            <a:avLst/>
            <a:gdLst/>
            <a:ahLst/>
            <a:rect l="l" t="t" r="r" b="b"/>
            <a:pathLst>
              <a:path w="17779" h="4867">
                <a:moveTo>
                  <a:pt x="0" y="0"/>
                </a:moveTo>
                <a:lnTo>
                  <a:pt x="17779" y="0"/>
                </a:lnTo>
                <a:lnTo>
                  <a:pt x="17779" y="4867"/>
                </a:lnTo>
                <a:lnTo>
                  <a:pt x="0" y="4867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9600" cy="868320"/>
          </a:xfrm>
          <a:custGeom>
            <a:avLst/>
            <a:gdLst/>
            <a:ahLst/>
            <a:rect l="l" t="t" r="r" b="b"/>
            <a:pathLst>
              <a:path w="22859" h="2411">
                <a:moveTo>
                  <a:pt x="0" y="0"/>
                </a:moveTo>
                <a:lnTo>
                  <a:pt x="22859" y="0"/>
                </a:lnTo>
                <a:lnTo>
                  <a:pt x="22859" y="2411"/>
                </a:lnTo>
                <a:lnTo>
                  <a:pt x="0" y="2411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marL="214200" indent="-200160" algn="ctr">
              <a:lnSpc>
                <a:spcPct val="100000"/>
              </a:lnSpc>
              <a:tabLst>
                <a:tab algn="l" pos="0"/>
                <a:tab algn="l" pos="209520"/>
                <a:tab algn="l" pos="566640"/>
                <a:tab algn="l" pos="925200"/>
                <a:tab algn="l" pos="1284120"/>
                <a:tab algn="l" pos="1643040"/>
                <a:tab algn="l" pos="2001600"/>
                <a:tab algn="l" pos="2360520"/>
                <a:tab algn="l" pos="2719080"/>
                <a:tab algn="l" pos="3078000"/>
                <a:tab algn="l" pos="3436920"/>
                <a:tab algn="l" pos="3795480"/>
                <a:tab algn="l" pos="4154400"/>
                <a:tab algn="l" pos="4512960"/>
                <a:tab algn="l" pos="4871880"/>
                <a:tab algn="l" pos="5230800"/>
                <a:tab algn="l" pos="5589360"/>
                <a:tab algn="l" pos="5948280"/>
                <a:tab algn="l" pos="6306840"/>
                <a:tab algn="l" pos="6665760"/>
                <a:tab algn="l" pos="7024680"/>
                <a:tab algn="l" pos="738324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SOAP Example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279440"/>
            <a:ext cx="8229600" cy="4951440"/>
          </a:xfrm>
          <a:custGeom>
            <a:avLst/>
            <a:gdLst/>
            <a:ahLst/>
            <a:rect l="l" t="t" r="r" b="b"/>
            <a:pathLst>
              <a:path w="22859" h="13757">
                <a:moveTo>
                  <a:pt x="0" y="0"/>
                </a:moveTo>
                <a:lnTo>
                  <a:pt x="22859" y="0"/>
                </a:lnTo>
                <a:lnTo>
                  <a:pt x="22859" y="13757"/>
                </a:lnTo>
                <a:lnTo>
                  <a:pt x="0" y="13757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15640" indent="-201600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210960"/>
                <a:tab algn="l" pos="568080"/>
                <a:tab algn="l" pos="927000"/>
                <a:tab algn="l" pos="1285560"/>
                <a:tab algn="l" pos="1644480"/>
                <a:tab algn="l" pos="2003400"/>
                <a:tab algn="l" pos="2361960"/>
                <a:tab algn="l" pos="2720880"/>
                <a:tab algn="l" pos="3079440"/>
                <a:tab algn="l" pos="3438360"/>
                <a:tab algn="l" pos="3797280"/>
                <a:tab algn="l" pos="4155840"/>
                <a:tab algn="l" pos="4514760"/>
                <a:tab algn="l" pos="4873320"/>
                <a:tab algn="l" pos="5232240"/>
                <a:tab algn="l" pos="5591160"/>
                <a:tab algn="l" pos="5949720"/>
                <a:tab algn="l" pos="6308640"/>
                <a:tab algn="l" pos="6667200"/>
                <a:tab algn="l" pos="7026120"/>
                <a:tab algn="l" pos="738504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Calculator service at service-repository.com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5640" indent="-201600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210960"/>
                <a:tab algn="l" pos="568080"/>
                <a:tab algn="l" pos="927000"/>
                <a:tab algn="l" pos="1285560"/>
                <a:tab algn="l" pos="1644480"/>
                <a:tab algn="l" pos="2003400"/>
                <a:tab algn="l" pos="2361960"/>
                <a:tab algn="l" pos="2720880"/>
                <a:tab algn="l" pos="3079440"/>
                <a:tab algn="l" pos="3438360"/>
                <a:tab algn="l" pos="3797280"/>
                <a:tab algn="l" pos="4155840"/>
                <a:tab algn="l" pos="4514760"/>
                <a:tab algn="l" pos="4873320"/>
                <a:tab algn="l" pos="5232240"/>
                <a:tab algn="l" pos="5591160"/>
                <a:tab algn="l" pos="5949720"/>
                <a:tab algn="l" pos="6308640"/>
                <a:tab algn="l" pos="6667200"/>
                <a:tab algn="l" pos="7026120"/>
                <a:tab algn="l" pos="738504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http://service-repository.com/service/overview/877027757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01600" indent="-20160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0"/>
                <a:tab algn="l" pos="210960"/>
                <a:tab algn="l" pos="568080"/>
                <a:tab algn="l" pos="927000"/>
                <a:tab algn="l" pos="1285560"/>
                <a:tab algn="l" pos="1644480"/>
                <a:tab algn="l" pos="2003400"/>
                <a:tab algn="l" pos="2361960"/>
                <a:tab algn="l" pos="2720880"/>
                <a:tab algn="l" pos="3079440"/>
                <a:tab algn="l" pos="3438360"/>
                <a:tab algn="l" pos="3797280"/>
                <a:tab algn="l" pos="4155840"/>
                <a:tab algn="l" pos="4514760"/>
                <a:tab algn="l" pos="4873320"/>
                <a:tab algn="l" pos="5232240"/>
                <a:tab algn="l" pos="5591160"/>
                <a:tab algn="l" pos="5949720"/>
                <a:tab algn="l" pos="6308640"/>
                <a:tab algn="l" pos="6667200"/>
                <a:tab algn="l" pos="7026120"/>
                <a:tab algn="l" pos="738504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"Interface" tab to see operations.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01600" indent="-20160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0"/>
                <a:tab algn="l" pos="210960"/>
                <a:tab algn="l" pos="568080"/>
                <a:tab algn="l" pos="927000"/>
                <a:tab algn="l" pos="1285560"/>
                <a:tab algn="l" pos="1644480"/>
                <a:tab algn="l" pos="2003400"/>
                <a:tab algn="l" pos="2361960"/>
                <a:tab algn="l" pos="2720880"/>
                <a:tab algn="l" pos="3079440"/>
                <a:tab algn="l" pos="3438360"/>
                <a:tab algn="l" pos="3797280"/>
                <a:tab algn="l" pos="4155840"/>
                <a:tab algn="l" pos="4514760"/>
                <a:tab algn="l" pos="4873320"/>
                <a:tab algn="l" pos="5232240"/>
                <a:tab algn="l" pos="5591160"/>
                <a:tab algn="l" pos="5949720"/>
                <a:tab algn="l" pos="6308640"/>
                <a:tab algn="l" pos="6667200"/>
                <a:tab algn="l" pos="7026120"/>
                <a:tab algn="l" pos="738504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Add 2 and 3 (you can do this interactively)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5640" indent="-201600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210960"/>
                <a:tab algn="l" pos="568080"/>
                <a:tab algn="l" pos="927000"/>
                <a:tab algn="l" pos="1285560"/>
                <a:tab algn="l" pos="1644480"/>
                <a:tab algn="l" pos="2003400"/>
                <a:tab algn="l" pos="2361960"/>
                <a:tab algn="l" pos="2720880"/>
                <a:tab algn="l" pos="3079440"/>
                <a:tab algn="l" pos="3438360"/>
                <a:tab algn="l" pos="3797280"/>
                <a:tab algn="l" pos="4155840"/>
                <a:tab algn="l" pos="4514760"/>
                <a:tab algn="l" pos="4873320"/>
                <a:tab algn="l" pos="5232240"/>
                <a:tab algn="l" pos="5591160"/>
                <a:tab algn="l" pos="5949720"/>
                <a:tab algn="l" pos="6308640"/>
                <a:tab algn="l" pos="6667200"/>
                <a:tab algn="l" pos="7026120"/>
                <a:tab algn="l" pos="738504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600" cy="86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SOAP Request (2+3)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49360" y="1218960"/>
            <a:ext cx="8229600" cy="5273640"/>
          </a:xfrm>
          <a:prstGeom prst="rect">
            <a:avLst/>
          </a:prstGeom>
          <a:noFill/>
          <a:ln cap="sq" w="9360">
            <a:solidFill>
              <a:srgbClr val="333399"/>
            </a:solidFill>
            <a:miter/>
          </a:ln>
        </p:spPr>
        <p:txBody>
          <a:bodyPr lIns="90000" rIns="90000" tIns="46800" bIns="46800">
            <a:normAutofit fontScale="78000"/>
          </a:bodyPr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POST /glue/calculator HTTP/1.1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Host: ws1.parasoft.com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Content-Type: text/xml; charset=utf-8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Content-Length: </a:t>
            </a:r>
            <a:r>
              <a:rPr b="1" lang="en-US" sz="2000" spc="-1" strike="noStrike">
                <a:solidFill>
                  <a:srgbClr val="00008b"/>
                </a:solidFill>
                <a:latin typeface="Courier New"/>
                <a:ea typeface="Courier New"/>
              </a:rPr>
              <a:t>length</a:t>
            </a: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SOAPAction: "add"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&lt;?xml version="1.0" encoding="utf-8"?&gt;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&lt;soap:Envelope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xmlns:soap="http://schemas.xmlsoap..."&gt;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&lt;soap:Body&gt;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&lt;ns1:add xmlns:ns1="http://www.parasoft.com/wsdl/calculator/"&gt;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&lt;ns1:x&gt;2&lt;/ns1:x&gt;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&lt;ns1:y&gt;3&lt;/ns1:y&gt;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&lt;/ns1:add&gt;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&lt;/soap:Body&gt;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&lt;/soap:Envelope&gt;</a:t>
            </a:r>
            <a:r>
              <a:rPr b="1" lang="th-TH" sz="3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28560" y="4114800"/>
            <a:ext cx="8061480" cy="86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600" cy="86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SOAP Response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49360" y="1218960"/>
            <a:ext cx="8229600" cy="5273640"/>
          </a:xfrm>
          <a:prstGeom prst="rect">
            <a:avLst/>
          </a:prstGeom>
          <a:noFill/>
          <a:ln cap="sq" w="9360">
            <a:solidFill>
              <a:srgbClr val="333399"/>
            </a:solidFill>
            <a:miter/>
          </a:ln>
        </p:spPr>
        <p:txBody>
          <a:bodyPr lIns="90000" rIns="90000" tIns="46800" bIns="46800">
            <a:normAutofit fontScale="61000"/>
          </a:bodyPr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HTTP/1.1 200 OK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Content-Type: text/xml; charset=utf-8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Content-Length: </a:t>
            </a:r>
            <a:r>
              <a:rPr b="1" lang="en-US" sz="2000" spc="-1" strike="noStrike">
                <a:solidFill>
                  <a:srgbClr val="00008b"/>
                </a:solidFill>
                <a:latin typeface="Courier New"/>
                <a:ea typeface="Courier New"/>
              </a:rPr>
              <a:t>length</a:t>
            </a: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&lt;?xml version="1.0" encoding="utf-8"?&gt;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&lt;soap:Envelope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xmlns:xsi="http://www.w3.org/2001/XMLSchema-instance"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xmlns:xsd="http://www.w3.org/2001/XMLSchema"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xmlns:soap="http://schemas.xmlsoap.org/soap/envelope/"&gt;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&lt;soap:Body&gt;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&lt;n:addResponse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xmlns:n="http://www.parasoft.com/wsdl/calculator/"&gt;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&lt;n:Result xsi:type="xsd:float"&gt;5.0&lt;/n:Result&gt;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&lt;/n:addResponse&gt;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&lt;/soap:Body&gt;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&lt;/soap:Envelope&gt;</a:t>
            </a:r>
            <a:r>
              <a:rPr b="1" lang="th-TH" sz="3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17400" y="4297320"/>
            <a:ext cx="8061480" cy="86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9600" cy="868320"/>
          </a:xfrm>
          <a:custGeom>
            <a:avLst/>
            <a:gdLst/>
            <a:ahLst/>
            <a:rect l="l" t="t" r="r" b="b"/>
            <a:pathLst>
              <a:path w="22859" h="2411">
                <a:moveTo>
                  <a:pt x="0" y="0"/>
                </a:moveTo>
                <a:lnTo>
                  <a:pt x="22859" y="0"/>
                </a:lnTo>
                <a:lnTo>
                  <a:pt x="22859" y="2411"/>
                </a:lnTo>
                <a:lnTo>
                  <a:pt x="0" y="2411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marL="214200" indent="-200160" algn="ctr">
              <a:lnSpc>
                <a:spcPct val="100000"/>
              </a:lnSpc>
              <a:tabLst>
                <a:tab algn="l" pos="0"/>
                <a:tab algn="l" pos="209520"/>
                <a:tab algn="l" pos="566640"/>
                <a:tab algn="l" pos="925200"/>
                <a:tab algn="l" pos="1284120"/>
                <a:tab algn="l" pos="1643040"/>
                <a:tab algn="l" pos="2001600"/>
                <a:tab algn="l" pos="2360520"/>
                <a:tab algn="l" pos="2719080"/>
                <a:tab algn="l" pos="3078000"/>
                <a:tab algn="l" pos="3436920"/>
                <a:tab algn="l" pos="3795480"/>
                <a:tab algn="l" pos="4154400"/>
                <a:tab algn="l" pos="4512960"/>
                <a:tab algn="l" pos="4871880"/>
                <a:tab algn="l" pos="5230800"/>
                <a:tab algn="l" pos="5589360"/>
                <a:tab algn="l" pos="5948280"/>
                <a:tab algn="l" pos="6306840"/>
                <a:tab algn="l" pos="6665760"/>
                <a:tab algn="l" pos="7024680"/>
                <a:tab algn="l" pos="738324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WS-* : Beyond SOAP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57200" y="1279440"/>
            <a:ext cx="8229600" cy="4951440"/>
          </a:xfrm>
          <a:custGeom>
            <a:avLst/>
            <a:gdLst/>
            <a:ahLst/>
            <a:rect l="l" t="t" r="r" b="b"/>
            <a:pathLst>
              <a:path w="22859" h="13757">
                <a:moveTo>
                  <a:pt x="0" y="0"/>
                </a:moveTo>
                <a:lnTo>
                  <a:pt x="22859" y="0"/>
                </a:lnTo>
                <a:lnTo>
                  <a:pt x="22859" y="13757"/>
                </a:lnTo>
                <a:lnTo>
                  <a:pt x="0" y="13757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01600" indent="-20160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201600"/>
                <a:tab algn="l" pos="558720"/>
                <a:tab algn="l" pos="917280"/>
                <a:tab algn="l" pos="1276200"/>
                <a:tab algn="l" pos="1635120"/>
                <a:tab algn="l" pos="1993680"/>
                <a:tab algn="l" pos="2352600"/>
                <a:tab algn="l" pos="2711160"/>
                <a:tab algn="l" pos="3070080"/>
                <a:tab algn="l" pos="3429000"/>
                <a:tab algn="l" pos="3787560"/>
                <a:tab algn="l" pos="4146480"/>
                <a:tab algn="l" pos="4505040"/>
                <a:tab algn="l" pos="4863960"/>
                <a:tab algn="l" pos="5222520"/>
                <a:tab algn="l" pos="5581440"/>
                <a:tab algn="l" pos="5943600"/>
                <a:tab algn="l" pos="6298920"/>
                <a:tab algn="l" pos="6657840"/>
                <a:tab algn="l" pos="7016400"/>
                <a:tab algn="l" pos="7375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SOAP alone didn't solve needs for electronic enterprise.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01600" indent="-20160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201600"/>
                <a:tab algn="l" pos="558720"/>
                <a:tab algn="l" pos="917280"/>
                <a:tab algn="l" pos="1276200"/>
                <a:tab algn="l" pos="1635120"/>
                <a:tab algn="l" pos="1993680"/>
                <a:tab algn="l" pos="2352600"/>
                <a:tab algn="l" pos="2711160"/>
                <a:tab algn="l" pos="3070080"/>
                <a:tab algn="l" pos="3429000"/>
                <a:tab algn="l" pos="3787560"/>
                <a:tab algn="l" pos="4146480"/>
                <a:tab algn="l" pos="4505040"/>
                <a:tab algn="l" pos="4863960"/>
                <a:tab algn="l" pos="5222520"/>
                <a:tab algn="l" pos="5581440"/>
                <a:tab algn="l" pos="5943600"/>
                <a:tab algn="l" pos="6298920"/>
                <a:tab algn="l" pos="6657840"/>
                <a:tab algn="l" pos="7016400"/>
                <a:tab algn="l" pos="7375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Needed standards for …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201600"/>
                <a:tab algn="l" pos="558720"/>
                <a:tab algn="l" pos="917280"/>
                <a:tab algn="l" pos="1276200"/>
                <a:tab algn="l" pos="1635120"/>
                <a:tab algn="l" pos="1993680"/>
                <a:tab algn="l" pos="2352600"/>
                <a:tab algn="l" pos="2711160"/>
                <a:tab algn="l" pos="3070080"/>
                <a:tab algn="l" pos="3429000"/>
                <a:tab algn="l" pos="3787560"/>
                <a:tab algn="l" pos="4146480"/>
                <a:tab algn="l" pos="4505040"/>
                <a:tab algn="l" pos="4863960"/>
                <a:tab algn="l" pos="5222520"/>
                <a:tab algn="l" pos="5581440"/>
                <a:tab algn="l" pos="5943600"/>
                <a:tab algn="l" pos="6298920"/>
                <a:tab algn="l" pos="6657840"/>
                <a:tab algn="l" pos="7016400"/>
                <a:tab algn="l" pos="7375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WS-Addressing - routing, forwarding, transport via headers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201600"/>
                <a:tab algn="l" pos="558720"/>
                <a:tab algn="l" pos="917280"/>
                <a:tab algn="l" pos="1276200"/>
                <a:tab algn="l" pos="1635120"/>
                <a:tab algn="l" pos="1993680"/>
                <a:tab algn="l" pos="2352600"/>
                <a:tab algn="l" pos="2711160"/>
                <a:tab algn="l" pos="3070080"/>
                <a:tab algn="l" pos="3429000"/>
                <a:tab algn="l" pos="3787560"/>
                <a:tab algn="l" pos="4146480"/>
                <a:tab algn="l" pos="4505040"/>
                <a:tab algn="l" pos="4863960"/>
                <a:tab algn="l" pos="5222520"/>
                <a:tab algn="l" pos="5581440"/>
                <a:tab algn="l" pos="5943600"/>
                <a:tab algn="l" pos="6298920"/>
                <a:tab algn="l" pos="6657840"/>
                <a:tab algn="l" pos="7016400"/>
                <a:tab algn="l" pos="7375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WS-Discovery - beyond UDDI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201600"/>
                <a:tab algn="l" pos="558720"/>
                <a:tab algn="l" pos="917280"/>
                <a:tab algn="l" pos="1276200"/>
                <a:tab algn="l" pos="1635120"/>
                <a:tab algn="l" pos="1993680"/>
                <a:tab algn="l" pos="2352600"/>
                <a:tab algn="l" pos="2711160"/>
                <a:tab algn="l" pos="3070080"/>
                <a:tab algn="l" pos="3429000"/>
                <a:tab algn="l" pos="3787560"/>
                <a:tab algn="l" pos="4146480"/>
                <a:tab algn="l" pos="4505040"/>
                <a:tab algn="l" pos="4863960"/>
                <a:tab algn="l" pos="5222520"/>
                <a:tab algn="l" pos="5581440"/>
                <a:tab algn="l" pos="5943600"/>
                <a:tab algn="l" pos="6298920"/>
                <a:tab algn="l" pos="6657840"/>
                <a:tab algn="l" pos="7016400"/>
                <a:tab algn="l" pos="7375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WS-Security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201600"/>
                <a:tab algn="l" pos="558720"/>
                <a:tab algn="l" pos="917280"/>
                <a:tab algn="l" pos="1276200"/>
                <a:tab algn="l" pos="1635120"/>
                <a:tab algn="l" pos="1993680"/>
                <a:tab algn="l" pos="2352600"/>
                <a:tab algn="l" pos="2711160"/>
                <a:tab algn="l" pos="3070080"/>
                <a:tab algn="l" pos="3429000"/>
                <a:tab algn="l" pos="3787560"/>
                <a:tab algn="l" pos="4146480"/>
                <a:tab algn="l" pos="4505040"/>
                <a:tab algn="l" pos="4863960"/>
                <a:tab algn="l" pos="5222520"/>
                <a:tab algn="l" pos="5581440"/>
                <a:tab algn="l" pos="5943600"/>
                <a:tab algn="l" pos="6298920"/>
                <a:tab algn="l" pos="6657840"/>
                <a:tab algn="l" pos="7016400"/>
                <a:tab algn="l" pos="7375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WS-Trust (managing trust relationships like security tokens)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201600"/>
                <a:tab algn="l" pos="558720"/>
                <a:tab algn="l" pos="917280"/>
                <a:tab algn="l" pos="1276200"/>
                <a:tab algn="l" pos="1635120"/>
                <a:tab algn="l" pos="1993680"/>
                <a:tab algn="l" pos="2352600"/>
                <a:tab algn="l" pos="2711160"/>
                <a:tab algn="l" pos="3070080"/>
                <a:tab algn="l" pos="3429000"/>
                <a:tab algn="l" pos="3787560"/>
                <a:tab algn="l" pos="4146480"/>
                <a:tab algn="l" pos="4505040"/>
                <a:tab algn="l" pos="4863960"/>
                <a:tab algn="l" pos="5222520"/>
                <a:tab algn="l" pos="5581440"/>
                <a:tab algn="l" pos="5943600"/>
                <a:tab algn="l" pos="6298920"/>
                <a:tab algn="l" pos="6657840"/>
                <a:tab algn="l" pos="7016400"/>
                <a:tab algn="l" pos="7375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many, many more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201600"/>
                <a:tab algn="l" pos="558720"/>
                <a:tab algn="l" pos="917280"/>
                <a:tab algn="l" pos="1276200"/>
                <a:tab algn="l" pos="1635120"/>
                <a:tab algn="l" pos="1993680"/>
                <a:tab algn="l" pos="2352600"/>
                <a:tab algn="l" pos="2711160"/>
                <a:tab algn="l" pos="3070080"/>
                <a:tab algn="l" pos="3429000"/>
                <a:tab algn="l" pos="3787560"/>
                <a:tab algn="l" pos="4146480"/>
                <a:tab algn="l" pos="4505040"/>
                <a:tab algn="l" pos="4863960"/>
                <a:tab algn="l" pos="5222520"/>
                <a:tab algn="l" pos="5581440"/>
                <a:tab algn="l" pos="5943600"/>
                <a:tab algn="l" pos="6298920"/>
                <a:tab algn="l" pos="6657840"/>
                <a:tab algn="l" pos="7016400"/>
                <a:tab algn="l" pos="7375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201600"/>
                <a:tab algn="l" pos="558720"/>
                <a:tab algn="l" pos="917280"/>
                <a:tab algn="l" pos="1276200"/>
                <a:tab algn="l" pos="1635120"/>
                <a:tab algn="l" pos="1993680"/>
                <a:tab algn="l" pos="2352600"/>
                <a:tab algn="l" pos="2711160"/>
                <a:tab algn="l" pos="3070080"/>
                <a:tab algn="l" pos="3429000"/>
                <a:tab algn="l" pos="3787560"/>
                <a:tab algn="l" pos="4146480"/>
                <a:tab algn="l" pos="4505040"/>
                <a:tab algn="l" pos="4863960"/>
                <a:tab algn="l" pos="5222520"/>
                <a:tab algn="l" pos="5581440"/>
                <a:tab algn="l" pos="5943600"/>
                <a:tab algn="l" pos="6298920"/>
                <a:tab algn="l" pos="6657840"/>
                <a:tab algn="l" pos="7016400"/>
                <a:tab algn="l" pos="7375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0960" indent="-201600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201600"/>
                <a:tab algn="l" pos="558720"/>
                <a:tab algn="l" pos="917280"/>
                <a:tab algn="l" pos="1276200"/>
                <a:tab algn="l" pos="1635120"/>
                <a:tab algn="l" pos="1993680"/>
                <a:tab algn="l" pos="2352600"/>
                <a:tab algn="l" pos="2711160"/>
                <a:tab algn="l" pos="3070080"/>
                <a:tab algn="l" pos="3429000"/>
                <a:tab algn="l" pos="3787560"/>
                <a:tab algn="l" pos="4146480"/>
                <a:tab algn="l" pos="4505040"/>
                <a:tab algn="l" pos="4863960"/>
                <a:tab algn="l" pos="5222520"/>
                <a:tab algn="l" pos="5581440"/>
                <a:tab algn="l" pos="5943600"/>
                <a:tab algn="l" pos="6298920"/>
                <a:tab algn="l" pos="6657840"/>
                <a:tab algn="l" pos="7016400"/>
                <a:tab algn="l" pos="7375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5640" indent="-201600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201600"/>
                <a:tab algn="l" pos="558720"/>
                <a:tab algn="l" pos="917280"/>
                <a:tab algn="l" pos="1276200"/>
                <a:tab algn="l" pos="1635120"/>
                <a:tab algn="l" pos="1993680"/>
                <a:tab algn="l" pos="2352600"/>
                <a:tab algn="l" pos="2711160"/>
                <a:tab algn="l" pos="3070080"/>
                <a:tab algn="l" pos="3429000"/>
                <a:tab algn="l" pos="3787560"/>
                <a:tab algn="l" pos="4146480"/>
                <a:tab algn="l" pos="4505040"/>
                <a:tab algn="l" pos="4863960"/>
                <a:tab algn="l" pos="5222520"/>
                <a:tab algn="l" pos="5581440"/>
                <a:tab algn="l" pos="5943600"/>
                <a:tab algn="l" pos="6298920"/>
                <a:tab algn="l" pos="6657840"/>
                <a:tab algn="l" pos="7016400"/>
                <a:tab algn="l" pos="7375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0" y="822240"/>
            <a:ext cx="9144000" cy="571824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1736640" y="92160"/>
            <a:ext cx="5730840" cy="63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4200" indent="-200160" algn="ctr">
              <a:lnSpc>
                <a:spcPct val="100000"/>
              </a:lnSpc>
              <a:tabLst>
                <a:tab algn="l" pos="0"/>
                <a:tab algn="l" pos="209520"/>
                <a:tab algn="l" pos="566640"/>
                <a:tab algn="l" pos="925200"/>
                <a:tab algn="l" pos="1284120"/>
                <a:tab algn="l" pos="1643040"/>
                <a:tab algn="l" pos="2001600"/>
                <a:tab algn="l" pos="2360520"/>
                <a:tab algn="l" pos="2719080"/>
                <a:tab algn="l" pos="3078000"/>
                <a:tab algn="l" pos="3436920"/>
                <a:tab algn="l" pos="3795480"/>
                <a:tab algn="l" pos="4154400"/>
                <a:tab algn="l" pos="4512960"/>
                <a:tab algn="l" pos="4871880"/>
                <a:tab algn="l" pos="5230800"/>
                <a:tab algn="l" pos="5589360"/>
                <a:tab algn="l" pos="5948280"/>
                <a:tab algn="l" pos="6306840"/>
                <a:tab algn="l" pos="6665760"/>
                <a:tab algn="l" pos="7024680"/>
                <a:tab algn="l" pos="738324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Web Service Standards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274680" y="6400800"/>
            <a:ext cx="8651880" cy="60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https://www.innoq.com/soa/ws-standards/poster/innoQ WS-Standards Poster 2007-02.pdf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74680"/>
            <a:ext cx="8229600" cy="868320"/>
          </a:xfrm>
          <a:custGeom>
            <a:avLst/>
            <a:gdLst/>
            <a:ahLst/>
            <a:rect l="l" t="t" r="r" b="b"/>
            <a:pathLst>
              <a:path w="22859" h="2411">
                <a:moveTo>
                  <a:pt x="0" y="0"/>
                </a:moveTo>
                <a:lnTo>
                  <a:pt x="22859" y="0"/>
                </a:lnTo>
                <a:lnTo>
                  <a:pt x="22859" y="2411"/>
                </a:lnTo>
                <a:lnTo>
                  <a:pt x="0" y="2411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marL="214200" indent="-200160" algn="ctr">
              <a:lnSpc>
                <a:spcPct val="100000"/>
              </a:lnSpc>
              <a:tabLst>
                <a:tab algn="l" pos="0"/>
                <a:tab algn="l" pos="209520"/>
                <a:tab algn="l" pos="566640"/>
                <a:tab algn="l" pos="925200"/>
                <a:tab algn="l" pos="1284120"/>
                <a:tab algn="l" pos="1643040"/>
                <a:tab algn="l" pos="2001600"/>
                <a:tab algn="l" pos="2360520"/>
                <a:tab algn="l" pos="2719080"/>
                <a:tab algn="l" pos="3078000"/>
                <a:tab algn="l" pos="3436920"/>
                <a:tab algn="l" pos="3795480"/>
                <a:tab algn="l" pos="4154400"/>
                <a:tab algn="l" pos="4512960"/>
                <a:tab algn="l" pos="4871880"/>
                <a:tab algn="l" pos="5230800"/>
                <a:tab algn="l" pos="5589360"/>
                <a:tab algn="l" pos="5948280"/>
                <a:tab algn="l" pos="6306840"/>
                <a:tab algn="l" pos="6665760"/>
                <a:tab algn="l" pos="7024680"/>
                <a:tab algn="l" pos="738324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REST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1266840"/>
            <a:ext cx="8229600" cy="4951440"/>
          </a:xfrm>
          <a:custGeom>
            <a:avLst/>
            <a:gdLst/>
            <a:ahLst/>
            <a:rect l="l" t="t" r="r" b="b"/>
            <a:pathLst>
              <a:path w="22859" h="13757">
                <a:moveTo>
                  <a:pt x="0" y="0"/>
                </a:moveTo>
                <a:lnTo>
                  <a:pt x="22859" y="0"/>
                </a:lnTo>
                <a:lnTo>
                  <a:pt x="22859" y="13757"/>
                </a:lnTo>
                <a:lnTo>
                  <a:pt x="0" y="13757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199800" indent="-19980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9800"/>
                <a:tab algn="l" pos="556920"/>
                <a:tab algn="l" pos="915840"/>
                <a:tab algn="l" pos="1274760"/>
                <a:tab algn="l" pos="1633320"/>
                <a:tab algn="l" pos="1992240"/>
                <a:tab algn="l" pos="2350800"/>
                <a:tab algn="l" pos="2709720"/>
                <a:tab algn="l" pos="3068280"/>
                <a:tab algn="l" pos="3429000"/>
                <a:tab algn="l" pos="3786120"/>
                <a:tab algn="l" pos="4144680"/>
                <a:tab algn="l" pos="4503600"/>
                <a:tab algn="l" pos="4862160"/>
                <a:tab algn="l" pos="5221080"/>
                <a:tab algn="l" pos="5580000"/>
                <a:tab algn="l" pos="5943600"/>
                <a:tab algn="l" pos="6297480"/>
                <a:tab algn="l" pos="6656040"/>
                <a:tab algn="l" pos="7014960"/>
                <a:tab algn="l" pos="737388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Represental State Transfer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99800" indent="-19980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9800"/>
                <a:tab algn="l" pos="556920"/>
                <a:tab algn="l" pos="915840"/>
                <a:tab algn="l" pos="1274760"/>
                <a:tab algn="l" pos="1633320"/>
                <a:tab algn="l" pos="1992240"/>
                <a:tab algn="l" pos="2350800"/>
                <a:tab algn="l" pos="2709720"/>
                <a:tab algn="l" pos="3068280"/>
                <a:tab algn="l" pos="3429000"/>
                <a:tab algn="l" pos="3786120"/>
                <a:tab algn="l" pos="4144680"/>
                <a:tab algn="l" pos="4503600"/>
                <a:tab algn="l" pos="4862160"/>
                <a:tab algn="l" pos="5221080"/>
                <a:tab algn="l" pos="5580000"/>
                <a:tab algn="l" pos="5943600"/>
                <a:tab algn="l" pos="6297480"/>
                <a:tab algn="l" pos="6656040"/>
                <a:tab algn="l" pos="7014960"/>
                <a:tab algn="l" pos="737388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Motivation: SOAP messages are too large and complex. SOAP services don't scale well.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99800" indent="-19980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9800"/>
                <a:tab algn="l" pos="556920"/>
                <a:tab algn="l" pos="915840"/>
                <a:tab algn="l" pos="1274760"/>
                <a:tab algn="l" pos="1633320"/>
                <a:tab algn="l" pos="1992240"/>
                <a:tab algn="l" pos="2350800"/>
                <a:tab algn="l" pos="2709720"/>
                <a:tab algn="l" pos="3068280"/>
                <a:tab algn="l" pos="3429000"/>
                <a:tab algn="l" pos="3786120"/>
                <a:tab algn="l" pos="4144680"/>
                <a:tab algn="l" pos="4503600"/>
                <a:tab algn="l" pos="4862160"/>
                <a:tab algn="l" pos="5221080"/>
                <a:tab algn="l" pos="5580000"/>
                <a:tab algn="l" pos="5943600"/>
                <a:tab algn="l" pos="6297480"/>
                <a:tab algn="l" pos="6656040"/>
                <a:tab algn="l" pos="7014960"/>
                <a:tab algn="l" pos="737388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Most of SOAP's capabilities aren't used in typical apps (feature bloat).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99800" indent="-19980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9800"/>
                <a:tab algn="l" pos="556920"/>
                <a:tab algn="l" pos="915840"/>
                <a:tab algn="l" pos="1274760"/>
                <a:tab algn="l" pos="1633320"/>
                <a:tab algn="l" pos="1992240"/>
                <a:tab algn="l" pos="2350800"/>
                <a:tab algn="l" pos="2709720"/>
                <a:tab algn="l" pos="3068280"/>
                <a:tab algn="l" pos="3429000"/>
                <a:tab algn="l" pos="3786120"/>
                <a:tab algn="l" pos="4144680"/>
                <a:tab algn="l" pos="4503600"/>
                <a:tab algn="l" pos="4862160"/>
                <a:tab algn="l" pos="5221080"/>
                <a:tab algn="l" pos="5580000"/>
                <a:tab algn="l" pos="5943600"/>
                <a:tab algn="l" pos="6297480"/>
                <a:tab algn="l" pos="6656040"/>
                <a:tab algn="l" pos="7014960"/>
                <a:tab algn="l" pos="737388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Roy Fielding: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design stateless services that use the web's semantics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fluently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09520" indent="-200160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99800"/>
                <a:tab algn="l" pos="556920"/>
                <a:tab algn="l" pos="915840"/>
                <a:tab algn="l" pos="1274760"/>
                <a:tab algn="l" pos="1633320"/>
                <a:tab algn="l" pos="1992240"/>
                <a:tab algn="l" pos="2350800"/>
                <a:tab algn="l" pos="2709720"/>
                <a:tab algn="l" pos="3068280"/>
                <a:tab algn="l" pos="3429000"/>
                <a:tab algn="l" pos="3786120"/>
                <a:tab algn="l" pos="4144680"/>
                <a:tab algn="l" pos="4503600"/>
                <a:tab algn="l" pos="4862160"/>
                <a:tab algn="l" pos="5221080"/>
                <a:tab algn="l" pos="5580000"/>
                <a:tab algn="l" pos="5943600"/>
                <a:tab algn="l" pos="6297480"/>
                <a:tab algn="l" pos="6656040"/>
                <a:tab algn="l" pos="7014960"/>
                <a:tab algn="l" pos="737388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design web services as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resources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that support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requests (methods)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09520" indent="-200160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99800"/>
                <a:tab algn="l" pos="556920"/>
                <a:tab algn="l" pos="915840"/>
                <a:tab algn="l" pos="1274760"/>
                <a:tab algn="l" pos="1633320"/>
                <a:tab algn="l" pos="1992240"/>
                <a:tab algn="l" pos="2350800"/>
                <a:tab algn="l" pos="2709720"/>
                <a:tab algn="l" pos="3068280"/>
                <a:tab algn="l" pos="3429000"/>
                <a:tab algn="l" pos="3786120"/>
                <a:tab algn="l" pos="4144680"/>
                <a:tab algn="l" pos="4503600"/>
                <a:tab algn="l" pos="4862160"/>
                <a:tab algn="l" pos="5221080"/>
                <a:tab algn="l" pos="5580000"/>
                <a:tab algn="l" pos="5943600"/>
                <a:tab algn="l" pos="6297480"/>
                <a:tab algn="l" pos="6656040"/>
                <a:tab algn="l" pos="7014960"/>
                <a:tab algn="l" pos="737388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separate the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representation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from the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operations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99800"/>
                <a:tab algn="l" pos="556920"/>
                <a:tab algn="l" pos="915840"/>
                <a:tab algn="l" pos="1274760"/>
                <a:tab algn="l" pos="1633320"/>
                <a:tab algn="l" pos="1992240"/>
                <a:tab algn="l" pos="2350800"/>
                <a:tab algn="l" pos="2709720"/>
                <a:tab algn="l" pos="3068280"/>
                <a:tab algn="l" pos="3429000"/>
                <a:tab algn="l" pos="3786120"/>
                <a:tab algn="l" pos="4144680"/>
                <a:tab algn="l" pos="4503600"/>
                <a:tab algn="l" pos="4862160"/>
                <a:tab algn="l" pos="5221080"/>
                <a:tab algn="l" pos="5580000"/>
                <a:tab algn="l" pos="5943600"/>
                <a:tab algn="l" pos="6297480"/>
                <a:tab algn="l" pos="6656040"/>
                <a:tab algn="l" pos="7014960"/>
                <a:tab algn="l" pos="737388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74680"/>
            <a:ext cx="8229600" cy="868320"/>
          </a:xfrm>
          <a:custGeom>
            <a:avLst/>
            <a:gdLst/>
            <a:ahLst/>
            <a:rect l="l" t="t" r="r" b="b"/>
            <a:pathLst>
              <a:path w="22859" h="2411">
                <a:moveTo>
                  <a:pt x="0" y="0"/>
                </a:moveTo>
                <a:lnTo>
                  <a:pt x="22859" y="0"/>
                </a:lnTo>
                <a:lnTo>
                  <a:pt x="22859" y="2411"/>
                </a:lnTo>
                <a:lnTo>
                  <a:pt x="0" y="2411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marL="214200" indent="-200160" algn="ctr">
              <a:lnSpc>
                <a:spcPct val="100000"/>
              </a:lnSpc>
              <a:tabLst>
                <a:tab algn="l" pos="0"/>
                <a:tab algn="l" pos="209520"/>
                <a:tab algn="l" pos="566640"/>
                <a:tab algn="l" pos="925200"/>
                <a:tab algn="l" pos="1284120"/>
                <a:tab algn="l" pos="1643040"/>
                <a:tab algn="l" pos="2001600"/>
                <a:tab algn="l" pos="2360520"/>
                <a:tab algn="l" pos="2719080"/>
                <a:tab algn="l" pos="3078000"/>
                <a:tab algn="l" pos="3436920"/>
                <a:tab algn="l" pos="3795480"/>
                <a:tab algn="l" pos="4154400"/>
                <a:tab algn="l" pos="4512960"/>
                <a:tab algn="l" pos="4871880"/>
                <a:tab algn="l" pos="5230800"/>
                <a:tab algn="l" pos="5589360"/>
                <a:tab algn="l" pos="5948280"/>
                <a:tab algn="l" pos="6306840"/>
                <a:tab algn="l" pos="6665760"/>
                <a:tab algn="l" pos="7024680"/>
                <a:tab algn="l" pos="738324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REST example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57200" y="1266840"/>
            <a:ext cx="8229600" cy="4951440"/>
          </a:xfrm>
          <a:custGeom>
            <a:avLst/>
            <a:gdLst/>
            <a:ahLst/>
            <a:rect l="l" t="t" r="r" b="b"/>
            <a:pathLst>
              <a:path w="22859" h="13757">
                <a:moveTo>
                  <a:pt x="0" y="0"/>
                </a:moveTo>
                <a:lnTo>
                  <a:pt x="22859" y="0"/>
                </a:lnTo>
                <a:lnTo>
                  <a:pt x="22859" y="13757"/>
                </a:lnTo>
                <a:lnTo>
                  <a:pt x="0" y="13757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199800" indent="-19980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9800"/>
                <a:tab algn="l" pos="556920"/>
                <a:tab algn="l" pos="915840"/>
                <a:tab algn="l" pos="1274760"/>
                <a:tab algn="l" pos="1633320"/>
                <a:tab algn="l" pos="1992240"/>
                <a:tab algn="l" pos="2350800"/>
                <a:tab algn="l" pos="2709720"/>
                <a:tab algn="l" pos="3068280"/>
                <a:tab algn="l" pos="3429000"/>
                <a:tab algn="l" pos="3786120"/>
                <a:tab algn="l" pos="4144680"/>
                <a:tab algn="l" pos="4503600"/>
                <a:tab algn="l" pos="4862160"/>
                <a:tab algn="l" pos="5221080"/>
                <a:tab algn="l" pos="5580000"/>
                <a:tab algn="l" pos="5943600"/>
                <a:tab algn="l" pos="6297480"/>
                <a:tab algn="l" pos="6656040"/>
                <a:tab algn="l" pos="7014960"/>
                <a:tab algn="l" pos="737388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 calculator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99800" indent="-19980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9800"/>
                <a:tab algn="l" pos="556920"/>
                <a:tab algn="l" pos="915840"/>
                <a:tab algn="l" pos="1274760"/>
                <a:tab algn="l" pos="1633320"/>
                <a:tab algn="l" pos="1992240"/>
                <a:tab algn="l" pos="2350800"/>
                <a:tab algn="l" pos="2709720"/>
                <a:tab algn="l" pos="3068280"/>
                <a:tab algn="l" pos="3429000"/>
                <a:tab algn="l" pos="3786120"/>
                <a:tab algn="l" pos="4144680"/>
                <a:tab algn="l" pos="4503600"/>
                <a:tab algn="l" pos="4862160"/>
                <a:tab algn="l" pos="5221080"/>
                <a:tab algn="l" pos="5580000"/>
                <a:tab algn="l" pos="5943600"/>
                <a:tab algn="l" pos="6297480"/>
                <a:tab algn="l" pos="6656040"/>
                <a:tab algn="l" pos="7014960"/>
                <a:tab algn="l" pos="737388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API: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4200" indent="-200160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99800"/>
                <a:tab algn="l" pos="556920"/>
                <a:tab algn="l" pos="915840"/>
                <a:tab algn="l" pos="1274760"/>
                <a:tab algn="l" pos="1633320"/>
                <a:tab algn="l" pos="1992240"/>
                <a:tab algn="l" pos="2350800"/>
                <a:tab algn="l" pos="2709720"/>
                <a:tab algn="l" pos="3068280"/>
                <a:tab algn="l" pos="3429000"/>
                <a:tab algn="l" pos="3786120"/>
                <a:tab algn="l" pos="4144680"/>
                <a:tab algn="l" pos="4503600"/>
                <a:tab algn="l" pos="4862160"/>
                <a:tab algn="l" pos="5221080"/>
                <a:tab algn="l" pos="5580000"/>
                <a:tab algn="l" pos="5943600"/>
                <a:tab algn="l" pos="6297480"/>
                <a:tab algn="l" pos="6656040"/>
                <a:tab algn="l" pos="7014960"/>
                <a:tab algn="l" pos="737388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GET /host/calculator/add?a=2&amp;b=3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99800"/>
                <a:tab algn="l" pos="556920"/>
                <a:tab algn="l" pos="915840"/>
                <a:tab algn="l" pos="1274760"/>
                <a:tab algn="l" pos="1633320"/>
                <a:tab algn="l" pos="1992240"/>
                <a:tab algn="l" pos="2350800"/>
                <a:tab algn="l" pos="2709720"/>
                <a:tab algn="l" pos="3068280"/>
                <a:tab algn="l" pos="3429000"/>
                <a:tab algn="l" pos="3786120"/>
                <a:tab algn="l" pos="4144680"/>
                <a:tab algn="l" pos="4503600"/>
                <a:tab algn="l" pos="4862160"/>
                <a:tab algn="l" pos="5221080"/>
                <a:tab algn="l" pos="5580000"/>
                <a:tab algn="l" pos="5943600"/>
                <a:tab algn="l" pos="6297480"/>
                <a:tab algn="l" pos="6656040"/>
                <a:tab algn="l" pos="7014960"/>
                <a:tab algn="l" pos="737388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600" cy="86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HTTP Request (2+3)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549360" y="1218960"/>
            <a:ext cx="8229600" cy="1523880"/>
          </a:xfrm>
          <a:prstGeom prst="rect">
            <a:avLst/>
          </a:prstGeom>
          <a:noFill/>
          <a:ln cap="sq" w="9360">
            <a:solidFill>
              <a:srgbClr val="333399"/>
            </a:solidFill>
            <a:miter/>
          </a:ln>
        </p:spPr>
        <p:txBody>
          <a:bodyPr lIns="90000" rIns="90000" tIns="46800" bIns="46800">
            <a:normAutofit/>
          </a:bodyPr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th-TH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GET /calculator/add?a=2&amp;b=3</a:t>
            </a: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HTTP/1.1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Host: se.cpe.ku.ac.th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Accept: text/plain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549360" y="3292560"/>
            <a:ext cx="8229600" cy="179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HTTP/1.1 200 OK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Content-type: text/plain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Content-length: 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5.0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8229600" cy="86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HTTP Request for XML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549360" y="1218960"/>
            <a:ext cx="8229600" cy="1523880"/>
          </a:xfrm>
          <a:prstGeom prst="rect">
            <a:avLst/>
          </a:prstGeom>
          <a:noFill/>
          <a:ln cap="sq" w="9360">
            <a:solidFill>
              <a:srgbClr val="333399"/>
            </a:solidFill>
            <a:miter/>
          </a:ln>
        </p:spPr>
        <p:txBody>
          <a:bodyPr lIns="90000" rIns="90000" tIns="46800" bIns="46800">
            <a:normAutofit/>
          </a:bodyPr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GET /calculator/add?a=2&amp;b=3 HTTP/1.1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Host: se.cpe.ku.ac.th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th-TH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Accept: text/xml</a:t>
            </a: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549360" y="3292560"/>
            <a:ext cx="8229600" cy="182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HTTP/1.1 200 OK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Content-type: text/xml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Content-length: 21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&lt;result&gt;5.0&lt;/result&gt;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74680" y="274680"/>
            <a:ext cx="8229600" cy="868320"/>
          </a:xfrm>
          <a:custGeom>
            <a:avLst/>
            <a:gdLst/>
            <a:ahLst/>
            <a:rect l="l" t="t" r="r" b="b"/>
            <a:pathLst>
              <a:path w="22859" h="2411">
                <a:moveTo>
                  <a:pt x="0" y="0"/>
                </a:moveTo>
                <a:lnTo>
                  <a:pt x="22859" y="0"/>
                </a:lnTo>
                <a:lnTo>
                  <a:pt x="22859" y="2411"/>
                </a:lnTo>
                <a:lnTo>
                  <a:pt x="0" y="2411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marL="212400" indent="-199800" algn="ctr">
              <a:lnSpc>
                <a:spcPct val="100000"/>
              </a:lnSpc>
              <a:tabLst>
                <a:tab algn="l" pos="0"/>
                <a:tab algn="l" pos="207720"/>
                <a:tab algn="l" pos="564840"/>
                <a:tab algn="l" pos="923760"/>
                <a:tab algn="l" pos="1282680"/>
                <a:tab algn="l" pos="1641240"/>
                <a:tab algn="l" pos="2000160"/>
                <a:tab algn="l" pos="2358720"/>
                <a:tab algn="l" pos="2717640"/>
                <a:tab algn="l" pos="3076560"/>
                <a:tab algn="l" pos="3435120"/>
                <a:tab algn="l" pos="3794040"/>
                <a:tab algn="l" pos="4152600"/>
                <a:tab algn="l" pos="4511520"/>
                <a:tab algn="l" pos="4870440"/>
                <a:tab algn="l" pos="5229000"/>
                <a:tab algn="l" pos="5587920"/>
                <a:tab algn="l" pos="5946480"/>
                <a:tab algn="l" pos="6305400"/>
                <a:tab algn="l" pos="6664320"/>
                <a:tab algn="l" pos="7022880"/>
                <a:tab algn="l" pos="738180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Google Geolocation Service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57200" y="1279440"/>
            <a:ext cx="8229600" cy="4951440"/>
          </a:xfrm>
          <a:custGeom>
            <a:avLst/>
            <a:gdLst/>
            <a:ahLst/>
            <a:rect l="l" t="t" r="r" b="b"/>
            <a:pathLst>
              <a:path w="22859" h="13757">
                <a:moveTo>
                  <a:pt x="0" y="0"/>
                </a:moveTo>
                <a:lnTo>
                  <a:pt x="22859" y="0"/>
                </a:lnTo>
                <a:lnTo>
                  <a:pt x="22859" y="13757"/>
                </a:lnTo>
                <a:lnTo>
                  <a:pt x="0" y="13757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http://maps.googleapis.com/maps/api/geocode/xml?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address=Kasetsart University&amp;sensor=false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Try this in your browser.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1) browser automatically converts space to %20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2) sensor parameter is optional.  It indicates whether your client has GPS.  "sensor=false" for laptop computer.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3) change "/xml" to "/json" in path.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Try it in REST Console or DHC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9600" cy="86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Network Services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371600"/>
            <a:ext cx="8229600" cy="49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30120" indent="-316080">
              <a:spcBef>
                <a:spcPts val="2837"/>
              </a:spcBef>
              <a:tabLst>
                <a:tab algn="l" pos="0"/>
                <a:tab algn="l" pos="325080"/>
                <a:tab algn="l" pos="685800"/>
                <a:tab algn="l" pos="1041120"/>
                <a:tab algn="l" pos="1400040"/>
                <a:tab algn="l" pos="1758600"/>
                <a:tab algn="l" pos="2117520"/>
                <a:tab algn="l" pos="2476440"/>
                <a:tab algn="l" pos="2835000"/>
                <a:tab algn="l" pos="3193920"/>
                <a:tab algn="l" pos="3552480"/>
                <a:tab algn="l" pos="3911400"/>
                <a:tab algn="l" pos="4270320"/>
                <a:tab algn="l" pos="4628880"/>
                <a:tab algn="l" pos="4987800"/>
                <a:tab algn="l" pos="5346360"/>
                <a:tab algn="l" pos="5705280"/>
                <a:tab algn="l" pos="6064200"/>
                <a:tab algn="l" pos="6422760"/>
                <a:tab algn="l" pos="6781680"/>
                <a:tab algn="l" pos="7140240"/>
                <a:tab algn="l" pos="7499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conversation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between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software applications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over a network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303200" y="3200400"/>
            <a:ext cx="1440000" cy="122724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5913360" y="3108240"/>
            <a:ext cx="1079640" cy="136368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4603680" y="4557600"/>
            <a:ext cx="3533760" cy="49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spcBef>
                <a:spcPts val="11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listen *:80/TCP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Line 4"/>
          <p:cNvSpPr/>
          <p:nvPr/>
        </p:nvSpPr>
        <p:spPr>
          <a:xfrm>
            <a:off x="2651040" y="3475080"/>
            <a:ext cx="310824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5"/>
          <p:cNvSpPr/>
          <p:nvPr/>
        </p:nvSpPr>
        <p:spPr>
          <a:xfrm flipH="1">
            <a:off x="2549520" y="3932280"/>
            <a:ext cx="313056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74680"/>
            <a:ext cx="8229600" cy="868320"/>
          </a:xfrm>
          <a:custGeom>
            <a:avLst/>
            <a:gdLst/>
            <a:ahLst/>
            <a:rect l="l" t="t" r="r" b="b"/>
            <a:pathLst>
              <a:path w="22859" h="2411">
                <a:moveTo>
                  <a:pt x="0" y="0"/>
                </a:moveTo>
                <a:lnTo>
                  <a:pt x="22859" y="0"/>
                </a:lnTo>
                <a:lnTo>
                  <a:pt x="22859" y="2411"/>
                </a:lnTo>
                <a:lnTo>
                  <a:pt x="0" y="2411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marL="212400" indent="-199800" algn="ctr">
              <a:lnSpc>
                <a:spcPct val="100000"/>
              </a:lnSpc>
              <a:tabLst>
                <a:tab algn="l" pos="0"/>
                <a:tab algn="l" pos="207720"/>
                <a:tab algn="l" pos="564840"/>
                <a:tab algn="l" pos="923760"/>
                <a:tab algn="l" pos="1282680"/>
                <a:tab algn="l" pos="1641240"/>
                <a:tab algn="l" pos="2000160"/>
                <a:tab algn="l" pos="2358720"/>
                <a:tab algn="l" pos="2717640"/>
                <a:tab algn="l" pos="3076560"/>
                <a:tab algn="l" pos="3435120"/>
                <a:tab algn="l" pos="3794040"/>
                <a:tab algn="l" pos="4152600"/>
                <a:tab algn="l" pos="4511520"/>
                <a:tab algn="l" pos="4870440"/>
                <a:tab algn="l" pos="5229000"/>
                <a:tab algn="l" pos="5587920"/>
                <a:tab algn="l" pos="5946480"/>
                <a:tab algn="l" pos="6305400"/>
                <a:tab algn="l" pos="6664320"/>
                <a:tab algn="l" pos="7022880"/>
                <a:tab algn="l" pos="738180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Another Example: Google Calendar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57200" y="1279440"/>
            <a:ext cx="8229600" cy="4951440"/>
          </a:xfrm>
          <a:custGeom>
            <a:avLst/>
            <a:gdLst/>
            <a:ahLst/>
            <a:rect l="l" t="t" r="r" b="b"/>
            <a:pathLst>
              <a:path w="22859" h="13757">
                <a:moveTo>
                  <a:pt x="0" y="0"/>
                </a:moveTo>
                <a:lnTo>
                  <a:pt x="22859" y="0"/>
                </a:lnTo>
                <a:lnTo>
                  <a:pt x="22859" y="13757"/>
                </a:lnTo>
                <a:lnTo>
                  <a:pt x="0" y="13757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199800" indent="-1998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9800"/>
                <a:tab algn="l" pos="556920"/>
                <a:tab algn="l" pos="915840"/>
                <a:tab algn="l" pos="1274760"/>
                <a:tab algn="l" pos="1633320"/>
                <a:tab algn="l" pos="1992240"/>
                <a:tab algn="l" pos="2350800"/>
                <a:tab algn="l" pos="2709720"/>
                <a:tab algn="l" pos="3068280"/>
                <a:tab algn="l" pos="3429000"/>
                <a:tab algn="l" pos="3786120"/>
                <a:tab algn="l" pos="4144680"/>
                <a:tab algn="l" pos="4503600"/>
                <a:tab algn="l" pos="4862160"/>
                <a:tab algn="l" pos="5221080"/>
                <a:tab algn="l" pos="5580000"/>
                <a:tab algn="l" pos="5943600"/>
                <a:tab algn="l" pos="6297480"/>
                <a:tab algn="l" pos="6656040"/>
                <a:tab algn="l" pos="7014960"/>
                <a:tab algn="l" pos="737388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Google calendar v. 3 (v.2 to be deprecated in Nov 2014)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09520" indent="-200160">
              <a:lnSpc>
                <a:spcPct val="100000"/>
              </a:lnSpc>
              <a:tabLst>
                <a:tab algn="l" pos="0"/>
                <a:tab algn="l" pos="199800"/>
                <a:tab algn="l" pos="556920"/>
                <a:tab algn="l" pos="915840"/>
                <a:tab algn="l" pos="1274760"/>
                <a:tab algn="l" pos="1633320"/>
                <a:tab algn="l" pos="1992240"/>
                <a:tab algn="l" pos="2350800"/>
                <a:tab algn="l" pos="2709720"/>
                <a:tab algn="l" pos="3068280"/>
                <a:tab algn="l" pos="3429000"/>
                <a:tab algn="l" pos="3786120"/>
                <a:tab algn="l" pos="4144680"/>
                <a:tab algn="l" pos="4503600"/>
                <a:tab algn="l" pos="4862160"/>
                <a:tab algn="l" pos="5221080"/>
                <a:tab algn="l" pos="5580000"/>
                <a:tab algn="l" pos="5943600"/>
                <a:tab algn="l" pos="6297480"/>
                <a:tab algn="l" pos="6656040"/>
                <a:tab algn="l" pos="7014960"/>
                <a:tab algn="l" pos="737388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99800" indent="-1998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9800"/>
                <a:tab algn="l" pos="556920"/>
                <a:tab algn="l" pos="915840"/>
                <a:tab algn="l" pos="1274760"/>
                <a:tab algn="l" pos="1633320"/>
                <a:tab algn="l" pos="1992240"/>
                <a:tab algn="l" pos="2350800"/>
                <a:tab algn="l" pos="2709720"/>
                <a:tab algn="l" pos="3068280"/>
                <a:tab algn="l" pos="3429000"/>
                <a:tab algn="l" pos="3786120"/>
                <a:tab algn="l" pos="4144680"/>
                <a:tab algn="l" pos="4503600"/>
                <a:tab algn="l" pos="4862160"/>
                <a:tab algn="l" pos="5221080"/>
                <a:tab algn="l" pos="5580000"/>
                <a:tab algn="l" pos="5943600"/>
                <a:tab algn="l" pos="6297480"/>
                <a:tab algn="l" pos="6656040"/>
                <a:tab algn="l" pos="7014960"/>
                <a:tab algn="l" pos="737388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Requires a Google API key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74680"/>
            <a:ext cx="8229600" cy="868320"/>
          </a:xfrm>
          <a:custGeom>
            <a:avLst/>
            <a:gdLst/>
            <a:ahLst/>
            <a:rect l="l" t="t" r="r" b="b"/>
            <a:pathLst>
              <a:path w="22859" h="2411">
                <a:moveTo>
                  <a:pt x="0" y="0"/>
                </a:moveTo>
                <a:lnTo>
                  <a:pt x="22859" y="0"/>
                </a:lnTo>
                <a:lnTo>
                  <a:pt x="22859" y="2411"/>
                </a:lnTo>
                <a:lnTo>
                  <a:pt x="0" y="2411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marL="214200" indent="-200160" algn="ctr">
              <a:lnSpc>
                <a:spcPct val="100000"/>
              </a:lnSpc>
              <a:tabLst>
                <a:tab algn="l" pos="0"/>
                <a:tab algn="l" pos="209520"/>
                <a:tab algn="l" pos="566640"/>
                <a:tab algn="l" pos="925200"/>
                <a:tab algn="l" pos="1284120"/>
                <a:tab algn="l" pos="1643040"/>
                <a:tab algn="l" pos="2001600"/>
                <a:tab algn="l" pos="2360520"/>
                <a:tab algn="l" pos="2719080"/>
                <a:tab algn="l" pos="3078000"/>
                <a:tab algn="l" pos="3436920"/>
                <a:tab algn="l" pos="3795480"/>
                <a:tab algn="l" pos="4154400"/>
                <a:tab algn="l" pos="4512960"/>
                <a:tab algn="l" pos="4871880"/>
                <a:tab algn="l" pos="5230800"/>
                <a:tab algn="l" pos="5589360"/>
                <a:tab algn="l" pos="5948280"/>
                <a:tab algn="l" pos="6306840"/>
                <a:tab algn="l" pos="6665760"/>
                <a:tab algn="l" pos="7024680"/>
                <a:tab algn="l" pos="738324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Where to Find Services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1357200"/>
            <a:ext cx="8229600" cy="4951440"/>
          </a:xfrm>
          <a:custGeom>
            <a:avLst/>
            <a:gdLst/>
            <a:ahLst/>
            <a:rect l="l" t="t" r="r" b="b"/>
            <a:pathLst>
              <a:path w="22859" h="13757">
                <a:moveTo>
                  <a:pt x="0" y="0"/>
                </a:moveTo>
                <a:lnTo>
                  <a:pt x="22859" y="0"/>
                </a:lnTo>
                <a:lnTo>
                  <a:pt x="22859" y="13757"/>
                </a:lnTo>
                <a:lnTo>
                  <a:pt x="0" y="13757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www.programmableweb.com - services and mashups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service-repository.com (for SOAP services)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xmethods.com - not very active anymore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apihub.com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Google, Yahoo, Facebook publish their WS APIs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9600" cy="86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Software as Services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371600"/>
            <a:ext cx="8229600" cy="49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1280" indent="-309600">
              <a:spcBef>
                <a:spcPts val="598"/>
              </a:spcBef>
              <a:tabLst>
                <a:tab algn="l" pos="0"/>
                <a:tab algn="l" pos="336240"/>
                <a:tab algn="l" pos="693720"/>
                <a:tab algn="l" pos="1052280"/>
                <a:tab algn="l" pos="1411200"/>
                <a:tab algn="l" pos="1769760"/>
                <a:tab algn="l" pos="2128680"/>
                <a:tab algn="l" pos="2487600"/>
                <a:tab algn="l" pos="2846160"/>
                <a:tab algn="l" pos="3205080"/>
                <a:tab algn="l" pos="3563640"/>
                <a:tab algn="l" pos="3922560"/>
                <a:tab algn="l" pos="4281480"/>
                <a:tab algn="l" pos="4640040"/>
                <a:tab algn="l" pos="4998960"/>
                <a:tab algn="l" pos="5357520"/>
                <a:tab algn="l" pos="5716440"/>
                <a:tab algn="l" pos="6075360"/>
                <a:tab algn="l" pos="6433920"/>
                <a:tab algn="l" pos="6792840"/>
                <a:tab algn="l" pos="7151400"/>
                <a:tab algn="l" pos="7510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Motivation: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20400" indent="-320400"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0"/>
                <a:tab algn="l" pos="336240"/>
                <a:tab algn="l" pos="693720"/>
                <a:tab algn="l" pos="1052280"/>
                <a:tab algn="l" pos="1411200"/>
                <a:tab algn="l" pos="1769760"/>
                <a:tab algn="l" pos="2128680"/>
                <a:tab algn="l" pos="2487600"/>
                <a:tab algn="l" pos="2846160"/>
                <a:tab algn="l" pos="3205080"/>
                <a:tab algn="l" pos="3563640"/>
                <a:tab algn="l" pos="3922560"/>
                <a:tab algn="l" pos="4281480"/>
                <a:tab algn="l" pos="4640040"/>
                <a:tab algn="l" pos="4998960"/>
                <a:tab algn="l" pos="5357520"/>
                <a:tab algn="l" pos="5716440"/>
                <a:tab algn="l" pos="6075360"/>
                <a:tab algn="l" pos="6433920"/>
                <a:tab algn="l" pos="6792840"/>
                <a:tab algn="l" pos="7151400"/>
                <a:tab algn="l" pos="7510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have an application that needs data from a remote source, like a remote database.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20400" indent="-320400"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0"/>
                <a:tab algn="l" pos="336240"/>
                <a:tab algn="l" pos="693720"/>
                <a:tab algn="l" pos="1052280"/>
                <a:tab algn="l" pos="1411200"/>
                <a:tab algn="l" pos="1769760"/>
                <a:tab algn="l" pos="2128680"/>
                <a:tab algn="l" pos="2487600"/>
                <a:tab algn="l" pos="2846160"/>
                <a:tab algn="l" pos="3205080"/>
                <a:tab algn="l" pos="3563640"/>
                <a:tab algn="l" pos="3922560"/>
                <a:tab algn="l" pos="4281480"/>
                <a:tab algn="l" pos="4640040"/>
                <a:tab algn="l" pos="4998960"/>
                <a:tab algn="l" pos="5357520"/>
                <a:tab algn="l" pos="5716440"/>
                <a:tab algn="l" pos="6075360"/>
                <a:tab algn="l" pos="6433920"/>
                <a:tab algn="l" pos="6792840"/>
                <a:tab algn="l" pos="7151400"/>
                <a:tab algn="l" pos="7510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Or, your application needs to store data remotely.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309600">
              <a:spcBef>
                <a:spcPts val="598"/>
              </a:spcBef>
              <a:tabLst>
                <a:tab algn="l" pos="0"/>
                <a:tab algn="l" pos="336240"/>
                <a:tab algn="l" pos="693720"/>
                <a:tab algn="l" pos="1052280"/>
                <a:tab algn="l" pos="1411200"/>
                <a:tab algn="l" pos="1769760"/>
                <a:tab algn="l" pos="2128680"/>
                <a:tab algn="l" pos="2487600"/>
                <a:tab algn="l" pos="2846160"/>
                <a:tab algn="l" pos="3205080"/>
                <a:tab algn="l" pos="3563640"/>
                <a:tab algn="l" pos="3922560"/>
                <a:tab algn="l" pos="4281480"/>
                <a:tab algn="l" pos="4640040"/>
                <a:tab algn="l" pos="4998960"/>
                <a:tab algn="l" pos="5357520"/>
                <a:tab algn="l" pos="5716440"/>
                <a:tab algn="l" pos="6075360"/>
                <a:tab algn="l" pos="6433920"/>
                <a:tab algn="l" pos="6792840"/>
                <a:tab algn="l" pos="7151400"/>
                <a:tab algn="l" pos="7510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309600">
              <a:spcBef>
                <a:spcPts val="598"/>
              </a:spcBef>
              <a:tabLst>
                <a:tab algn="l" pos="0"/>
                <a:tab algn="l" pos="336240"/>
                <a:tab algn="l" pos="693720"/>
                <a:tab algn="l" pos="1052280"/>
                <a:tab algn="l" pos="1411200"/>
                <a:tab algn="l" pos="1769760"/>
                <a:tab algn="l" pos="2128680"/>
                <a:tab algn="l" pos="2487600"/>
                <a:tab algn="l" pos="2846160"/>
                <a:tab algn="l" pos="3205080"/>
                <a:tab algn="l" pos="3563640"/>
                <a:tab algn="l" pos="3922560"/>
                <a:tab algn="l" pos="4281480"/>
                <a:tab algn="l" pos="4640040"/>
                <a:tab algn="l" pos="4998960"/>
                <a:tab algn="l" pos="5357520"/>
                <a:tab algn="l" pos="5716440"/>
                <a:tab algn="l" pos="6075360"/>
                <a:tab algn="l" pos="6433920"/>
                <a:tab algn="l" pos="6792840"/>
                <a:tab algn="l" pos="7151400"/>
                <a:tab algn="l" pos="7510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Forces: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20400" indent="-320400"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0"/>
                <a:tab algn="l" pos="336240"/>
                <a:tab algn="l" pos="693720"/>
                <a:tab algn="l" pos="1052280"/>
                <a:tab algn="l" pos="1411200"/>
                <a:tab algn="l" pos="1769760"/>
                <a:tab algn="l" pos="2128680"/>
                <a:tab algn="l" pos="2487600"/>
                <a:tab algn="l" pos="2846160"/>
                <a:tab algn="l" pos="3205080"/>
                <a:tab algn="l" pos="3563640"/>
                <a:tab algn="l" pos="3922560"/>
                <a:tab algn="l" pos="4281480"/>
                <a:tab algn="l" pos="4640040"/>
                <a:tab algn="l" pos="4998960"/>
                <a:tab algn="l" pos="5357520"/>
                <a:tab algn="l" pos="5716440"/>
                <a:tab algn="l" pos="6075360"/>
                <a:tab algn="l" pos="6433920"/>
                <a:tab algn="l" pos="6792840"/>
                <a:tab algn="l" pos="7151400"/>
                <a:tab algn="l" pos="7510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service you need is not available locally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20400" indent="-320400"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0"/>
                <a:tab algn="l" pos="336240"/>
                <a:tab algn="l" pos="693720"/>
                <a:tab algn="l" pos="1052280"/>
                <a:tab algn="l" pos="1411200"/>
                <a:tab algn="l" pos="1769760"/>
                <a:tab algn="l" pos="2128680"/>
                <a:tab algn="l" pos="2487600"/>
                <a:tab algn="l" pos="2846160"/>
                <a:tab algn="l" pos="3205080"/>
                <a:tab algn="l" pos="3563640"/>
                <a:tab algn="l" pos="3922560"/>
                <a:tab algn="l" pos="4281480"/>
                <a:tab algn="l" pos="4640040"/>
                <a:tab algn="l" pos="4998960"/>
                <a:tab algn="l" pos="5357520"/>
                <a:tab algn="l" pos="5716440"/>
                <a:tab algn="l" pos="6075360"/>
                <a:tab algn="l" pos="6433920"/>
                <a:tab algn="l" pos="6792840"/>
                <a:tab algn="l" pos="7151400"/>
                <a:tab algn="l" pos="7510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want to support many platforms with same back-end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20400" indent="-320400"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0"/>
                <a:tab algn="l" pos="336240"/>
                <a:tab algn="l" pos="693720"/>
                <a:tab algn="l" pos="1052280"/>
                <a:tab algn="l" pos="1411200"/>
                <a:tab algn="l" pos="1769760"/>
                <a:tab algn="l" pos="2128680"/>
                <a:tab algn="l" pos="2487600"/>
                <a:tab algn="l" pos="2846160"/>
                <a:tab algn="l" pos="3205080"/>
                <a:tab algn="l" pos="3563640"/>
                <a:tab algn="l" pos="3922560"/>
                <a:tab algn="l" pos="4281480"/>
                <a:tab algn="l" pos="4640040"/>
                <a:tab algn="l" pos="4998960"/>
                <a:tab algn="l" pos="5357520"/>
                <a:tab algn="l" pos="5716440"/>
                <a:tab algn="l" pos="6075360"/>
                <a:tab algn="l" pos="6433920"/>
                <a:tab algn="l" pos="6792840"/>
                <a:tab algn="l" pos="7151400"/>
                <a:tab algn="l" pos="7510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want to let other developers write apps that use your service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9600" cy="86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Software as Services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371600"/>
            <a:ext cx="8229600" cy="49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1280" indent="-309600">
              <a:spcBef>
                <a:spcPts val="598"/>
              </a:spcBef>
              <a:tabLst>
                <a:tab algn="l" pos="0"/>
                <a:tab algn="l" pos="336240"/>
                <a:tab algn="l" pos="693720"/>
                <a:tab algn="l" pos="1052280"/>
                <a:tab algn="l" pos="1411200"/>
                <a:tab algn="l" pos="1769760"/>
                <a:tab algn="l" pos="2128680"/>
                <a:tab algn="l" pos="2487600"/>
                <a:tab algn="l" pos="2846160"/>
                <a:tab algn="l" pos="3205080"/>
                <a:tab algn="l" pos="3563640"/>
                <a:tab algn="l" pos="3922560"/>
                <a:tab algn="l" pos="4281480"/>
                <a:tab algn="l" pos="4640040"/>
                <a:tab algn="l" pos="4998960"/>
                <a:tab algn="l" pos="5357520"/>
                <a:tab algn="l" pos="5716440"/>
                <a:tab algn="l" pos="6075360"/>
                <a:tab algn="l" pos="6433920"/>
                <a:tab algn="l" pos="6792840"/>
                <a:tab algn="l" pos="7151400"/>
                <a:tab algn="l" pos="7510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Solution: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20400" indent="-320400">
              <a:spcBef>
                <a:spcPts val="283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0"/>
                <a:tab algn="l" pos="336240"/>
                <a:tab algn="l" pos="693720"/>
                <a:tab algn="l" pos="1052280"/>
                <a:tab algn="l" pos="1411200"/>
                <a:tab algn="l" pos="1769760"/>
                <a:tab algn="l" pos="2128680"/>
                <a:tab algn="l" pos="2487600"/>
                <a:tab algn="l" pos="2846160"/>
                <a:tab algn="l" pos="3205080"/>
                <a:tab algn="l" pos="3563640"/>
                <a:tab algn="l" pos="3922560"/>
                <a:tab algn="l" pos="4281480"/>
                <a:tab algn="l" pos="4640040"/>
                <a:tab algn="l" pos="4998960"/>
                <a:tab algn="l" pos="5357520"/>
                <a:tab algn="l" pos="5716440"/>
                <a:tab algn="l" pos="6075360"/>
                <a:tab algn="l" pos="6433920"/>
                <a:tab algn="l" pos="6792840"/>
                <a:tab algn="l" pos="7151400"/>
                <a:tab algn="l" pos="7510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Separate the service from the applications that use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20400" indent="-320400">
              <a:spcBef>
                <a:spcPts val="283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0"/>
                <a:tab algn="l" pos="336240"/>
                <a:tab algn="l" pos="693720"/>
                <a:tab algn="l" pos="1052280"/>
                <a:tab algn="l" pos="1411200"/>
                <a:tab algn="l" pos="1769760"/>
                <a:tab algn="l" pos="2128680"/>
                <a:tab algn="l" pos="2487600"/>
                <a:tab algn="l" pos="2846160"/>
                <a:tab algn="l" pos="3205080"/>
                <a:tab algn="l" pos="3563640"/>
                <a:tab algn="l" pos="3922560"/>
                <a:tab algn="l" pos="4281480"/>
                <a:tab algn="l" pos="4640040"/>
                <a:tab algn="l" pos="4998960"/>
                <a:tab algn="l" pos="5357520"/>
                <a:tab algn="l" pos="5716440"/>
                <a:tab algn="l" pos="6075360"/>
                <a:tab algn="l" pos="6433920"/>
                <a:tab algn="l" pos="6792840"/>
                <a:tab algn="l" pos="7151400"/>
                <a:tab algn="l" pos="7510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Provide a network interface so apps can submit requests to your service.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20400" indent="-320400">
              <a:spcBef>
                <a:spcPts val="283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0"/>
                <a:tab algn="l" pos="336240"/>
                <a:tab algn="l" pos="693720"/>
                <a:tab algn="l" pos="1052280"/>
                <a:tab algn="l" pos="1411200"/>
                <a:tab algn="l" pos="1769760"/>
                <a:tab algn="l" pos="2128680"/>
                <a:tab algn="l" pos="2487600"/>
                <a:tab algn="l" pos="2846160"/>
                <a:tab algn="l" pos="3205080"/>
                <a:tab algn="l" pos="3563640"/>
                <a:tab algn="l" pos="3922560"/>
                <a:tab algn="l" pos="4281480"/>
                <a:tab algn="l" pos="4640040"/>
                <a:tab algn="l" pos="4998960"/>
                <a:tab algn="l" pos="5357520"/>
                <a:tab algn="l" pos="5716440"/>
                <a:tab algn="l" pos="6075360"/>
                <a:tab algn="l" pos="6433920"/>
                <a:tab algn="l" pos="6792840"/>
                <a:tab algn="l" pos="7151400"/>
                <a:tab algn="l" pos="7510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Define an API for your service interface.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20400" indent="-320400">
              <a:spcBef>
                <a:spcPts val="283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0"/>
                <a:tab algn="l" pos="336240"/>
                <a:tab algn="l" pos="693720"/>
                <a:tab algn="l" pos="1052280"/>
                <a:tab algn="l" pos="1411200"/>
                <a:tab algn="l" pos="1769760"/>
                <a:tab algn="l" pos="2128680"/>
                <a:tab algn="l" pos="2487600"/>
                <a:tab algn="l" pos="2846160"/>
                <a:tab algn="l" pos="3205080"/>
                <a:tab algn="l" pos="3563640"/>
                <a:tab algn="l" pos="3922560"/>
                <a:tab algn="l" pos="4281480"/>
                <a:tab algn="l" pos="4640040"/>
                <a:tab algn="l" pos="4998960"/>
                <a:tab algn="l" pos="5357520"/>
                <a:tab algn="l" pos="5716440"/>
                <a:tab algn="l" pos="6075360"/>
                <a:tab algn="l" pos="6433920"/>
                <a:tab algn="l" pos="6792840"/>
                <a:tab algn="l" pos="7151400"/>
                <a:tab algn="l" pos="7510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 standard data formats (platform independent).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9600" cy="86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Why </a:t>
            </a:r>
            <a:r>
              <a:rPr b="0" i="1" lang="en-US" sz="3600" spc="-1" strike="noStrike" u="sng">
                <a:solidFill>
                  <a:srgbClr val="333399"/>
                </a:solidFill>
                <a:uFillTx/>
                <a:latin typeface="Arial"/>
              </a:rPr>
              <a:t>Web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Services?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57200" y="1371600"/>
            <a:ext cx="8229600" cy="50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18960" indent="-309600">
              <a:spcBef>
                <a:spcPts val="598"/>
              </a:spcBef>
              <a:tabLst>
                <a:tab algn="l" pos="0"/>
                <a:tab algn="l" pos="314280"/>
                <a:tab algn="l" pos="671400"/>
                <a:tab algn="l" pos="1029960"/>
                <a:tab algn="l" pos="1388880"/>
                <a:tab algn="l" pos="1747800"/>
                <a:tab algn="l" pos="2106360"/>
                <a:tab algn="l" pos="2465280"/>
                <a:tab algn="l" pos="2823840"/>
                <a:tab algn="l" pos="3182760"/>
                <a:tab algn="l" pos="3541680"/>
                <a:tab algn="l" pos="3900240"/>
                <a:tab algn="l" pos="4259160"/>
                <a:tab algn="l" pos="4617720"/>
                <a:tab algn="l" pos="4976640"/>
                <a:tab algn="l" pos="5335560"/>
                <a:tab algn="l" pos="5694120"/>
                <a:tab algn="l" pos="6053040"/>
                <a:tab algn="l" pos="6411600"/>
                <a:tab algn="l" pos="6770520"/>
                <a:tab algn="l" pos="7129440"/>
                <a:tab algn="l" pos="748800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i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web service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a network service using World Wide Web protocols, principly, HTTP.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18960" indent="-309600">
              <a:spcBef>
                <a:spcPts val="598"/>
              </a:spcBef>
              <a:tabLst>
                <a:tab algn="l" pos="0"/>
                <a:tab algn="l" pos="314280"/>
                <a:tab algn="l" pos="671400"/>
                <a:tab algn="l" pos="1029960"/>
                <a:tab algn="l" pos="1388880"/>
                <a:tab algn="l" pos="1747800"/>
                <a:tab algn="l" pos="2106360"/>
                <a:tab algn="l" pos="2465280"/>
                <a:tab algn="l" pos="2823840"/>
                <a:tab algn="l" pos="3182760"/>
                <a:tab algn="l" pos="3541680"/>
                <a:tab algn="l" pos="3900240"/>
                <a:tab algn="l" pos="4259160"/>
                <a:tab algn="l" pos="4617720"/>
                <a:tab algn="l" pos="4976640"/>
                <a:tab algn="l" pos="5335560"/>
                <a:tab algn="l" pos="5694120"/>
                <a:tab algn="l" pos="6053040"/>
                <a:tab algn="l" pos="6411600"/>
                <a:tab algn="l" pos="6770520"/>
                <a:tab algn="l" pos="7129440"/>
                <a:tab algn="l" pos="748800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  <a:tabLst>
                <a:tab algn="l" pos="0"/>
                <a:tab algn="l" pos="314280"/>
                <a:tab algn="l" pos="671400"/>
                <a:tab algn="l" pos="1029960"/>
                <a:tab algn="l" pos="1388880"/>
                <a:tab algn="l" pos="1747800"/>
                <a:tab algn="l" pos="2106360"/>
                <a:tab algn="l" pos="2465280"/>
                <a:tab algn="l" pos="2823840"/>
                <a:tab algn="l" pos="3182760"/>
                <a:tab algn="l" pos="3541680"/>
                <a:tab algn="l" pos="3900240"/>
                <a:tab algn="l" pos="4259160"/>
                <a:tab algn="l" pos="4617720"/>
                <a:tab algn="l" pos="4976640"/>
                <a:tab algn="l" pos="5335560"/>
                <a:tab algn="l" pos="5694120"/>
                <a:tab algn="l" pos="6053040"/>
                <a:tab algn="l" pos="6411600"/>
                <a:tab algn="l" pos="6770520"/>
                <a:tab algn="l" pos="7129440"/>
                <a:tab algn="l" pos="748800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Why Not Some Other Protocol?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09240" indent="-309240"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0"/>
                <a:tab algn="l" pos="314280"/>
                <a:tab algn="l" pos="671400"/>
                <a:tab algn="l" pos="1029960"/>
                <a:tab algn="l" pos="1388880"/>
                <a:tab algn="l" pos="1747800"/>
                <a:tab algn="l" pos="2106360"/>
                <a:tab algn="l" pos="2465280"/>
                <a:tab algn="l" pos="2823840"/>
                <a:tab algn="l" pos="3182760"/>
                <a:tab algn="l" pos="3541680"/>
                <a:tab algn="l" pos="3900240"/>
                <a:tab algn="l" pos="4259160"/>
                <a:tab algn="l" pos="4617720"/>
                <a:tab algn="l" pos="4976640"/>
                <a:tab algn="l" pos="5335560"/>
                <a:tab algn="l" pos="5694120"/>
                <a:tab algn="l" pos="6053040"/>
                <a:tab algn="l" pos="6411600"/>
                <a:tab algn="l" pos="6770520"/>
                <a:tab algn="l" pos="7129440"/>
                <a:tab algn="l" pos="748800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There are many standards for remote services: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31520" indent="-274320">
              <a:lnSpc>
                <a:spcPct val="94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14280"/>
                <a:tab algn="l" pos="671400"/>
                <a:tab algn="l" pos="1029960"/>
                <a:tab algn="l" pos="1388880"/>
                <a:tab algn="l" pos="1747800"/>
                <a:tab algn="l" pos="2106360"/>
                <a:tab algn="l" pos="2465280"/>
                <a:tab algn="l" pos="2823840"/>
                <a:tab algn="l" pos="3182760"/>
                <a:tab algn="l" pos="3541680"/>
                <a:tab algn="l" pos="3900240"/>
                <a:tab algn="l" pos="4259160"/>
                <a:tab algn="l" pos="4617720"/>
                <a:tab algn="l" pos="4976640"/>
                <a:tab algn="l" pos="5335560"/>
                <a:tab algn="l" pos="5694120"/>
                <a:tab algn="l" pos="6053040"/>
                <a:tab algn="l" pos="6411600"/>
                <a:tab algn="l" pos="6770520"/>
                <a:tab algn="l" pos="7129440"/>
                <a:tab algn="l" pos="748800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roid Sans Fallback"/>
              </a:rPr>
              <a:t>Corba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31520" indent="-274320">
              <a:lnSpc>
                <a:spcPct val="94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14280"/>
                <a:tab algn="l" pos="671400"/>
                <a:tab algn="l" pos="1029960"/>
                <a:tab algn="l" pos="1388880"/>
                <a:tab algn="l" pos="1747800"/>
                <a:tab algn="l" pos="2106360"/>
                <a:tab algn="l" pos="2465280"/>
                <a:tab algn="l" pos="2823840"/>
                <a:tab algn="l" pos="3182760"/>
                <a:tab algn="l" pos="3541680"/>
                <a:tab algn="l" pos="3900240"/>
                <a:tab algn="l" pos="4259160"/>
                <a:tab algn="l" pos="4617720"/>
                <a:tab algn="l" pos="4976640"/>
                <a:tab algn="l" pos="5335560"/>
                <a:tab algn="l" pos="5694120"/>
                <a:tab algn="l" pos="6053040"/>
                <a:tab algn="l" pos="6411600"/>
                <a:tab algn="l" pos="6770520"/>
                <a:tab algn="l" pos="7129440"/>
                <a:tab algn="l" pos="748800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roid Sans Fallback"/>
              </a:rPr>
              <a:t>Remote Procedure Call (RPC)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31520" indent="-274320">
              <a:lnSpc>
                <a:spcPct val="94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14280"/>
                <a:tab algn="l" pos="671400"/>
                <a:tab algn="l" pos="1029960"/>
                <a:tab algn="l" pos="1388880"/>
                <a:tab algn="l" pos="1747800"/>
                <a:tab algn="l" pos="2106360"/>
                <a:tab algn="l" pos="2465280"/>
                <a:tab algn="l" pos="2823840"/>
                <a:tab algn="l" pos="3182760"/>
                <a:tab algn="l" pos="3541680"/>
                <a:tab algn="l" pos="3900240"/>
                <a:tab algn="l" pos="4259160"/>
                <a:tab algn="l" pos="4617720"/>
                <a:tab algn="l" pos="4976640"/>
                <a:tab algn="l" pos="5335560"/>
                <a:tab algn="l" pos="5694120"/>
                <a:tab algn="l" pos="6053040"/>
                <a:tab algn="l" pos="6411600"/>
                <a:tab algn="l" pos="6770520"/>
                <a:tab algn="l" pos="7129440"/>
                <a:tab algn="l" pos="748800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roid Sans Fallback"/>
              </a:rPr>
              <a:t>Microsoft DCOM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55640" indent="-74484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14280"/>
                <a:tab algn="l" pos="671400"/>
                <a:tab algn="l" pos="1029960"/>
                <a:tab algn="l" pos="1388880"/>
                <a:tab algn="l" pos="1747800"/>
                <a:tab algn="l" pos="2106360"/>
                <a:tab algn="l" pos="2465280"/>
                <a:tab algn="l" pos="2823840"/>
                <a:tab algn="l" pos="3182760"/>
                <a:tab algn="l" pos="3541680"/>
                <a:tab algn="l" pos="3900240"/>
                <a:tab algn="l" pos="4259160"/>
                <a:tab algn="l" pos="4617720"/>
                <a:tab algn="l" pos="4976640"/>
                <a:tab algn="l" pos="5335560"/>
                <a:tab algn="l" pos="5694120"/>
                <a:tab algn="l" pos="6053040"/>
                <a:tab algn="l" pos="6411600"/>
                <a:tab algn="l" pos="6770520"/>
                <a:tab algn="l" pos="7129440"/>
                <a:tab algn="l" pos="748800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ngsana New"/>
              </a:rPr>
              <a:t>Issues: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ngsana New"/>
              </a:rPr>
              <a:t>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ngsana New"/>
              </a:rPr>
              <a:t>language or platform dependent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ngsana New"/>
              </a:rPr>
              <a:t>need to configure firewalls to allow access (port)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30120" indent="-30960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14280"/>
                <a:tab algn="l" pos="671400"/>
                <a:tab algn="l" pos="1029960"/>
                <a:tab algn="l" pos="1388880"/>
                <a:tab algn="l" pos="1747800"/>
                <a:tab algn="l" pos="2106360"/>
                <a:tab algn="l" pos="2465280"/>
                <a:tab algn="l" pos="2823840"/>
                <a:tab algn="l" pos="3182760"/>
                <a:tab algn="l" pos="3541680"/>
                <a:tab algn="l" pos="3900240"/>
                <a:tab algn="l" pos="4259160"/>
                <a:tab algn="l" pos="4617720"/>
                <a:tab algn="l" pos="4976640"/>
                <a:tab algn="l" pos="5335560"/>
                <a:tab algn="l" pos="5694120"/>
                <a:tab algn="l" pos="6053040"/>
                <a:tab algn="l" pos="6411600"/>
                <a:tab algn="l" pos="6770520"/>
                <a:tab algn="l" pos="7129440"/>
                <a:tab algn="l" pos="748800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30120" indent="-30960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14280"/>
                <a:tab algn="l" pos="671400"/>
                <a:tab algn="l" pos="1029960"/>
                <a:tab algn="l" pos="1388880"/>
                <a:tab algn="l" pos="1747800"/>
                <a:tab algn="l" pos="2106360"/>
                <a:tab algn="l" pos="2465280"/>
                <a:tab algn="l" pos="2823840"/>
                <a:tab algn="l" pos="3182760"/>
                <a:tab algn="l" pos="3541680"/>
                <a:tab algn="l" pos="3900240"/>
                <a:tab algn="l" pos="4259160"/>
                <a:tab algn="l" pos="4617720"/>
                <a:tab algn="l" pos="4976640"/>
                <a:tab algn="l" pos="5335560"/>
                <a:tab algn="l" pos="5694120"/>
                <a:tab algn="l" pos="6053040"/>
                <a:tab algn="l" pos="6411600"/>
                <a:tab algn="l" pos="6770520"/>
                <a:tab algn="l" pos="7129440"/>
                <a:tab algn="l" pos="748800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274680"/>
            <a:ext cx="8229600" cy="86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Web Service Advantage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57200" y="1371600"/>
            <a:ext cx="8229600" cy="50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18960" indent="-309600">
              <a:spcBef>
                <a:spcPts val="598"/>
              </a:spcBef>
              <a:tabLst>
                <a:tab algn="l" pos="0"/>
                <a:tab algn="l" pos="314280"/>
                <a:tab algn="l" pos="671400"/>
                <a:tab algn="l" pos="1029960"/>
                <a:tab algn="l" pos="1388880"/>
                <a:tab algn="l" pos="1747800"/>
                <a:tab algn="l" pos="2106360"/>
                <a:tab algn="l" pos="2465280"/>
                <a:tab algn="l" pos="2823840"/>
                <a:tab algn="l" pos="3182760"/>
                <a:tab algn="l" pos="3541680"/>
                <a:tab algn="l" pos="3900240"/>
                <a:tab algn="l" pos="4259160"/>
                <a:tab algn="l" pos="4617720"/>
                <a:tab algn="l" pos="4976640"/>
                <a:tab algn="l" pos="5335560"/>
                <a:tab algn="l" pos="5694120"/>
                <a:tab algn="l" pos="6053040"/>
                <a:tab algn="l" pos="6411600"/>
                <a:tab algn="l" pos="6770520"/>
                <a:tab algn="l" pos="7129440"/>
                <a:tab algn="l" pos="748800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09240" indent="-309240">
              <a:lnSpc>
                <a:spcPct val="100000"/>
              </a:lnSpc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0"/>
                <a:tab algn="l" pos="314280"/>
                <a:tab algn="l" pos="671400"/>
                <a:tab algn="l" pos="1029960"/>
                <a:tab algn="l" pos="1388880"/>
                <a:tab algn="l" pos="1747800"/>
                <a:tab algn="l" pos="2106360"/>
                <a:tab algn="l" pos="2465280"/>
                <a:tab algn="l" pos="2823840"/>
                <a:tab algn="l" pos="3182760"/>
                <a:tab algn="l" pos="3541680"/>
                <a:tab algn="l" pos="3900240"/>
                <a:tab algn="l" pos="4259160"/>
                <a:tab algn="l" pos="4617720"/>
                <a:tab algn="l" pos="4976640"/>
                <a:tab algn="l" pos="5335560"/>
                <a:tab algn="l" pos="5694120"/>
                <a:tab algn="l" pos="6053040"/>
                <a:tab algn="l" pos="6411600"/>
                <a:tab algn="l" pos="6770520"/>
                <a:tab algn="l" pos="7129440"/>
                <a:tab algn="l" pos="748800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Web protocol is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already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accessible through firewalls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09240" indent="-309240">
              <a:lnSpc>
                <a:spcPct val="100000"/>
              </a:lnSpc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0"/>
                <a:tab algn="l" pos="314280"/>
                <a:tab algn="l" pos="671400"/>
                <a:tab algn="l" pos="1029960"/>
                <a:tab algn="l" pos="1388880"/>
                <a:tab algn="l" pos="1747800"/>
                <a:tab algn="l" pos="2106360"/>
                <a:tab algn="l" pos="2465280"/>
                <a:tab algn="l" pos="2823840"/>
                <a:tab algn="l" pos="3182760"/>
                <a:tab algn="l" pos="3541680"/>
                <a:tab algn="l" pos="3900240"/>
                <a:tab algn="l" pos="4259160"/>
                <a:tab algn="l" pos="4617720"/>
                <a:tab algn="l" pos="4976640"/>
                <a:tab algn="l" pos="5335560"/>
                <a:tab algn="l" pos="5694120"/>
                <a:tab algn="l" pos="6053040"/>
                <a:tab algn="l" pos="6411600"/>
                <a:tab algn="l" pos="6770520"/>
                <a:tab algn="l" pos="7129440"/>
                <a:tab algn="l" pos="748800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Many web server apps already exist (reuse)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09240" indent="-309240">
              <a:lnSpc>
                <a:spcPct val="100000"/>
              </a:lnSpc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0"/>
                <a:tab algn="l" pos="314280"/>
                <a:tab algn="l" pos="671400"/>
                <a:tab algn="l" pos="1029960"/>
                <a:tab algn="l" pos="1388880"/>
                <a:tab algn="l" pos="1747800"/>
                <a:tab algn="l" pos="2106360"/>
                <a:tab algn="l" pos="2465280"/>
                <a:tab algn="l" pos="2823840"/>
                <a:tab algn="l" pos="3182760"/>
                <a:tab algn="l" pos="3541680"/>
                <a:tab algn="l" pos="3900240"/>
                <a:tab algn="l" pos="4259160"/>
                <a:tab algn="l" pos="4617720"/>
                <a:tab algn="l" pos="4976640"/>
                <a:tab algn="l" pos="5335560"/>
                <a:tab algn="l" pos="5694120"/>
                <a:tab algn="l" pos="6053040"/>
                <a:tab algn="l" pos="6411600"/>
                <a:tab algn="l" pos="6770520"/>
                <a:tab algn="l" pos="7129440"/>
                <a:tab algn="l" pos="748800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Web protocol is language &amp; platform independent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09240" indent="-309240">
              <a:lnSpc>
                <a:spcPct val="100000"/>
              </a:lnSpc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0"/>
                <a:tab algn="l" pos="314280"/>
                <a:tab algn="l" pos="671400"/>
                <a:tab algn="l" pos="1029960"/>
                <a:tab algn="l" pos="1388880"/>
                <a:tab algn="l" pos="1747800"/>
                <a:tab algn="l" pos="2106360"/>
                <a:tab algn="l" pos="2465280"/>
                <a:tab algn="l" pos="2823840"/>
                <a:tab algn="l" pos="3182760"/>
                <a:tab algn="l" pos="3541680"/>
                <a:tab algn="l" pos="3900240"/>
                <a:tab algn="l" pos="4259160"/>
                <a:tab algn="l" pos="4617720"/>
                <a:tab algn="l" pos="4976640"/>
                <a:tab algn="l" pos="5335560"/>
                <a:tab algn="l" pos="5694120"/>
                <a:tab algn="l" pos="6053040"/>
                <a:tab algn="l" pos="6411600"/>
                <a:tab algn="l" pos="6770520"/>
                <a:tab algn="l" pos="7129440"/>
                <a:tab algn="l" pos="748800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resources we'd like to access are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already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web resources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680"/>
            <a:ext cx="8229600" cy="86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Software as a Service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57200" y="1371600"/>
            <a:ext cx="8229600" cy="49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1280" indent="-309600">
              <a:spcBef>
                <a:spcPts val="598"/>
              </a:spcBef>
              <a:tabLst>
                <a:tab algn="l" pos="0"/>
                <a:tab algn="l" pos="336240"/>
                <a:tab algn="l" pos="693720"/>
                <a:tab algn="l" pos="1052280"/>
                <a:tab algn="l" pos="1411200"/>
                <a:tab algn="l" pos="1769760"/>
                <a:tab algn="l" pos="2128680"/>
                <a:tab algn="l" pos="2487600"/>
                <a:tab algn="l" pos="2846160"/>
                <a:tab algn="l" pos="3205080"/>
                <a:tab algn="l" pos="3563640"/>
                <a:tab algn="l" pos="3922560"/>
                <a:tab algn="l" pos="4281480"/>
                <a:tab algn="l" pos="4640040"/>
                <a:tab algn="l" pos="4998960"/>
                <a:tab algn="l" pos="5357520"/>
                <a:tab algn="l" pos="5716440"/>
                <a:tab algn="l" pos="6075360"/>
                <a:tab algn="l" pos="6433920"/>
                <a:tab algn="l" pos="6792840"/>
                <a:tab algn="l" pos="7151400"/>
                <a:tab algn="l" pos="7510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Principles for services: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20400" indent="-320400">
              <a:spcBef>
                <a:spcPts val="283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0"/>
                <a:tab algn="l" pos="336240"/>
                <a:tab algn="l" pos="693720"/>
                <a:tab algn="l" pos="1052280"/>
                <a:tab algn="l" pos="1411200"/>
                <a:tab algn="l" pos="1769760"/>
                <a:tab algn="l" pos="2128680"/>
                <a:tab algn="l" pos="2487600"/>
                <a:tab algn="l" pos="2846160"/>
                <a:tab algn="l" pos="3205080"/>
                <a:tab algn="l" pos="3563640"/>
                <a:tab algn="l" pos="3922560"/>
                <a:tab algn="l" pos="4281480"/>
                <a:tab algn="l" pos="4640040"/>
                <a:tab algn="l" pos="4998960"/>
                <a:tab algn="l" pos="5357520"/>
                <a:tab algn="l" pos="5716440"/>
                <a:tab algn="l" pos="6075360"/>
                <a:tab algn="l" pos="6433920"/>
                <a:tab algn="l" pos="6792840"/>
                <a:tab algn="l" pos="7151400"/>
                <a:tab algn="l" pos="7510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Loosely coupled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20400" indent="-320400">
              <a:spcBef>
                <a:spcPts val="283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0"/>
                <a:tab algn="l" pos="336240"/>
                <a:tab algn="l" pos="693720"/>
                <a:tab algn="l" pos="1052280"/>
                <a:tab algn="l" pos="1411200"/>
                <a:tab algn="l" pos="1769760"/>
                <a:tab algn="l" pos="2128680"/>
                <a:tab algn="l" pos="2487600"/>
                <a:tab algn="l" pos="2846160"/>
                <a:tab algn="l" pos="3205080"/>
                <a:tab algn="l" pos="3563640"/>
                <a:tab algn="l" pos="3922560"/>
                <a:tab algn="l" pos="4281480"/>
                <a:tab algn="l" pos="4640040"/>
                <a:tab algn="l" pos="4998960"/>
                <a:tab algn="l" pos="5357520"/>
                <a:tab algn="l" pos="5716440"/>
                <a:tab algn="l" pos="6075360"/>
                <a:tab algn="l" pos="6433920"/>
                <a:tab algn="l" pos="6792840"/>
                <a:tab algn="l" pos="7151400"/>
                <a:tab algn="l" pos="7510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Independent of programming language and platform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20400" indent="-320400">
              <a:spcBef>
                <a:spcPts val="283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0"/>
                <a:tab algn="l" pos="336240"/>
                <a:tab algn="l" pos="693720"/>
                <a:tab algn="l" pos="1052280"/>
                <a:tab algn="l" pos="1411200"/>
                <a:tab algn="l" pos="1769760"/>
                <a:tab algn="l" pos="2128680"/>
                <a:tab algn="l" pos="2487600"/>
                <a:tab algn="l" pos="2846160"/>
                <a:tab algn="l" pos="3205080"/>
                <a:tab algn="l" pos="3563640"/>
                <a:tab algn="l" pos="3922560"/>
                <a:tab algn="l" pos="4281480"/>
                <a:tab algn="l" pos="4640040"/>
                <a:tab algn="l" pos="4998960"/>
                <a:tab algn="l" pos="5357520"/>
                <a:tab algn="l" pos="5716440"/>
                <a:tab algn="l" pos="6075360"/>
                <a:tab algn="l" pos="6433920"/>
                <a:tab algn="l" pos="6792840"/>
                <a:tab algn="l" pos="7151400"/>
                <a:tab algn="l" pos="7510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Standard format(s) for requests and responses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20400" indent="-320400">
              <a:spcBef>
                <a:spcPts val="283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0"/>
                <a:tab algn="l" pos="336240"/>
                <a:tab algn="l" pos="693720"/>
                <a:tab algn="l" pos="1052280"/>
                <a:tab algn="l" pos="1411200"/>
                <a:tab algn="l" pos="1769760"/>
                <a:tab algn="l" pos="2128680"/>
                <a:tab algn="l" pos="2487600"/>
                <a:tab algn="l" pos="2846160"/>
                <a:tab algn="l" pos="3205080"/>
                <a:tab algn="l" pos="3563640"/>
                <a:tab algn="l" pos="3922560"/>
                <a:tab algn="l" pos="4281480"/>
                <a:tab algn="l" pos="4640040"/>
                <a:tab algn="l" pos="4998960"/>
                <a:tab algn="l" pos="5357520"/>
                <a:tab algn="l" pos="5716440"/>
                <a:tab algn="l" pos="6075360"/>
                <a:tab algn="l" pos="6433920"/>
                <a:tab algn="l" pos="6792840"/>
                <a:tab algn="l" pos="7151400"/>
                <a:tab algn="l" pos="7510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Self-describing: there is a way to discover what service is offered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274680"/>
            <a:ext cx="8229600" cy="86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World Wide Web </a:t>
            </a: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for computers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57200" y="1371600"/>
            <a:ext cx="8229600" cy="49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09240" indent="-309240"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309240"/>
                <a:tab algn="l" pos="666720"/>
                <a:tab algn="l" pos="1025280"/>
                <a:tab algn="l" pos="1384200"/>
                <a:tab algn="l" pos="1742760"/>
                <a:tab algn="l" pos="2101680"/>
                <a:tab algn="l" pos="2460600"/>
                <a:tab algn="l" pos="2819160"/>
                <a:tab algn="l" pos="3178080"/>
                <a:tab algn="l" pos="3536640"/>
                <a:tab algn="l" pos="3895560"/>
                <a:tab algn="l" pos="4254480"/>
                <a:tab algn="l" pos="4613040"/>
                <a:tab algn="l" pos="4971960"/>
                <a:tab algn="l" pos="5330520"/>
                <a:tab algn="l" pos="5689440"/>
                <a:tab algn="l" pos="6048360"/>
                <a:tab algn="l" pos="6406920"/>
                <a:tab algn="l" pos="6765840"/>
                <a:tab algn="l" pos="7124400"/>
                <a:tab algn="l" pos="7483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web is intended for humans.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09240" indent="-309240"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309240"/>
                <a:tab algn="l" pos="666720"/>
                <a:tab algn="l" pos="1025280"/>
                <a:tab algn="l" pos="1384200"/>
                <a:tab algn="l" pos="1742760"/>
                <a:tab algn="l" pos="2101680"/>
                <a:tab algn="l" pos="2460600"/>
                <a:tab algn="l" pos="2819160"/>
                <a:tab algn="l" pos="3178080"/>
                <a:tab algn="l" pos="3536640"/>
                <a:tab algn="l" pos="3895560"/>
                <a:tab algn="l" pos="4254480"/>
                <a:tab algn="l" pos="4613040"/>
                <a:tab algn="l" pos="4971960"/>
                <a:tab algn="l" pos="5330520"/>
                <a:tab algn="l" pos="5689440"/>
                <a:tab algn="l" pos="6048360"/>
                <a:tab algn="l" pos="6406920"/>
                <a:tab algn="l" pos="6765840"/>
                <a:tab algn="l" pos="7124400"/>
                <a:tab algn="l" pos="7483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Web services are intended for computers.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30120" indent="-309600">
              <a:spcBef>
                <a:spcPts val="598"/>
              </a:spcBef>
              <a:tabLst>
                <a:tab algn="l" pos="0"/>
                <a:tab algn="l" pos="309240"/>
                <a:tab algn="l" pos="666720"/>
                <a:tab algn="l" pos="1025280"/>
                <a:tab algn="l" pos="1384200"/>
                <a:tab algn="l" pos="1742760"/>
                <a:tab algn="l" pos="2101680"/>
                <a:tab algn="l" pos="2460600"/>
                <a:tab algn="l" pos="2819160"/>
                <a:tab algn="l" pos="3178080"/>
                <a:tab algn="l" pos="3536640"/>
                <a:tab algn="l" pos="3895560"/>
                <a:tab algn="l" pos="4254480"/>
                <a:tab algn="l" pos="4613040"/>
                <a:tab algn="l" pos="4971960"/>
                <a:tab algn="l" pos="5330520"/>
                <a:tab algn="l" pos="5689440"/>
                <a:tab algn="l" pos="6048360"/>
                <a:tab algn="l" pos="6406920"/>
                <a:tab algn="l" pos="6765840"/>
                <a:tab algn="l" pos="7124400"/>
                <a:tab algn="l" pos="7483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30120" indent="-309600">
              <a:spcBef>
                <a:spcPts val="598"/>
              </a:spcBef>
              <a:tabLst>
                <a:tab algn="l" pos="0"/>
                <a:tab algn="l" pos="309240"/>
                <a:tab algn="l" pos="666720"/>
                <a:tab algn="l" pos="1025280"/>
                <a:tab algn="l" pos="1384200"/>
                <a:tab algn="l" pos="1742760"/>
                <a:tab algn="l" pos="2101680"/>
                <a:tab algn="l" pos="2460600"/>
                <a:tab algn="l" pos="2819160"/>
                <a:tab algn="l" pos="3178080"/>
                <a:tab algn="l" pos="3536640"/>
                <a:tab algn="l" pos="3895560"/>
                <a:tab algn="l" pos="4254480"/>
                <a:tab algn="l" pos="4613040"/>
                <a:tab algn="l" pos="4971960"/>
                <a:tab algn="l" pos="5330520"/>
                <a:tab algn="l" pos="5689440"/>
                <a:tab algn="l" pos="6048360"/>
                <a:tab algn="l" pos="6406920"/>
                <a:tab algn="l" pos="6765840"/>
                <a:tab algn="l" pos="7124400"/>
                <a:tab algn="l" pos="7483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09240" indent="-309240"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309240"/>
                <a:tab algn="l" pos="666720"/>
                <a:tab algn="l" pos="1025280"/>
                <a:tab algn="l" pos="1384200"/>
                <a:tab algn="l" pos="1742760"/>
                <a:tab algn="l" pos="2101680"/>
                <a:tab algn="l" pos="2460600"/>
                <a:tab algn="l" pos="2819160"/>
                <a:tab algn="l" pos="3178080"/>
                <a:tab algn="l" pos="3536640"/>
                <a:tab algn="l" pos="3895560"/>
                <a:tab algn="l" pos="4254480"/>
                <a:tab algn="l" pos="4613040"/>
                <a:tab algn="l" pos="4971960"/>
                <a:tab algn="l" pos="5330520"/>
                <a:tab algn="l" pos="5689440"/>
                <a:tab algn="l" pos="6048360"/>
                <a:tab algn="l" pos="6406920"/>
                <a:tab algn="l" pos="6765840"/>
                <a:tab algn="l" pos="7124400"/>
                <a:tab algn="l" pos="7483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 u="sng">
                <a:solidFill>
                  <a:srgbClr val="ccccff"/>
                </a:solidFill>
                <a:uFillTx/>
                <a:latin typeface="Arial"/>
                <a:hlinkClick r:id="rId1"/>
              </a:rPr>
              <a:t>http://finance.yahoo.com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provides stock information for 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people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access.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09240" indent="-309240"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309240"/>
                <a:tab algn="l" pos="666720"/>
                <a:tab algn="l" pos="1025280"/>
                <a:tab algn="l" pos="1384200"/>
                <a:tab algn="l" pos="1742760"/>
                <a:tab algn="l" pos="2101680"/>
                <a:tab algn="l" pos="2460600"/>
                <a:tab algn="l" pos="2819160"/>
                <a:tab algn="l" pos="3178080"/>
                <a:tab algn="l" pos="3536640"/>
                <a:tab algn="l" pos="3895560"/>
                <a:tab algn="l" pos="4254480"/>
                <a:tab algn="l" pos="4613040"/>
                <a:tab algn="l" pos="4971960"/>
                <a:tab algn="l" pos="5330520"/>
                <a:tab algn="l" pos="5689440"/>
                <a:tab algn="l" pos="6048360"/>
                <a:tab algn="l" pos="6406920"/>
                <a:tab algn="l" pos="6765840"/>
                <a:tab algn="l" pos="7124400"/>
                <a:tab algn="l" pos="7483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 u="sng">
                <a:solidFill>
                  <a:srgbClr val="ccccff"/>
                </a:solidFill>
                <a:uFillTx/>
                <a:latin typeface="Arial"/>
                <a:hlinkClick r:id="rId2"/>
              </a:rPr>
              <a:t>http://ichart.finance.yahoo.com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provides web services for 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computer software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access.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09240" indent="-309240"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309240"/>
                <a:tab algn="l" pos="666720"/>
                <a:tab algn="l" pos="1025280"/>
                <a:tab algn="l" pos="1384200"/>
                <a:tab algn="l" pos="1742760"/>
                <a:tab algn="l" pos="2101680"/>
                <a:tab algn="l" pos="2460600"/>
                <a:tab algn="l" pos="2819160"/>
                <a:tab algn="l" pos="3178080"/>
                <a:tab algn="l" pos="3536640"/>
                <a:tab algn="l" pos="3895560"/>
                <a:tab algn="l" pos="4254480"/>
                <a:tab algn="l" pos="4613040"/>
                <a:tab algn="l" pos="4971960"/>
                <a:tab algn="l" pos="5330520"/>
                <a:tab algn="l" pos="5689440"/>
                <a:tab algn="l" pos="6048360"/>
                <a:tab algn="l" pos="6406920"/>
                <a:tab algn="l" pos="6765840"/>
                <a:tab algn="l" pos="7124400"/>
                <a:tab algn="l" pos="7483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Yahoo service call:</a:t>
            </a:r>
            <a:br/>
            <a:r>
              <a:rPr b="0" lang="en-US" sz="2000" spc="-1" strike="noStrike" u="sng">
                <a:solidFill>
                  <a:srgbClr val="ccccff"/>
                </a:solidFill>
                <a:uFillTx/>
                <a:latin typeface="Arial"/>
                <a:hlinkClick r:id="rId3"/>
              </a:rPr>
              <a:t>http://ichart.finance.yahoo.com/table.csv?s=MSFT&amp;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...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get daily price data for Microsoft, in CSV format. (many optional parameters not shown)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274680"/>
            <a:ext cx="8229600" cy="86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Bots Rule the Web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57200" y="1371600"/>
            <a:ext cx="8229600" cy="49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09240" indent="-309240">
              <a:spcBef>
                <a:spcPts val="283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309240"/>
                <a:tab algn="l" pos="666720"/>
                <a:tab algn="l" pos="1025280"/>
                <a:tab algn="l" pos="1384200"/>
                <a:tab algn="l" pos="1742760"/>
                <a:tab algn="l" pos="2101680"/>
                <a:tab algn="l" pos="2460600"/>
                <a:tab algn="l" pos="2819160"/>
                <a:tab algn="l" pos="3178080"/>
                <a:tab algn="l" pos="3536640"/>
                <a:tab algn="l" pos="3895560"/>
                <a:tab algn="l" pos="4254480"/>
                <a:tab algn="l" pos="4613040"/>
                <a:tab algn="l" pos="4971960"/>
                <a:tab algn="l" pos="5330520"/>
                <a:tab algn="l" pos="5689440"/>
                <a:tab algn="l" pos="6048360"/>
                <a:tab algn="l" pos="6406920"/>
                <a:tab algn="l" pos="6765840"/>
                <a:tab algn="l" pos="7124400"/>
                <a:tab algn="l" pos="7483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61% of all web traffic is bots, not people.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09240" indent="-309240">
              <a:spcBef>
                <a:spcPts val="283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309240"/>
                <a:tab algn="l" pos="666720"/>
                <a:tab algn="l" pos="1025280"/>
                <a:tab algn="l" pos="1384200"/>
                <a:tab algn="l" pos="1742760"/>
                <a:tab algn="l" pos="2101680"/>
                <a:tab algn="l" pos="2460600"/>
                <a:tab algn="l" pos="2819160"/>
                <a:tab algn="l" pos="3178080"/>
                <a:tab algn="l" pos="3536640"/>
                <a:tab algn="l" pos="3895560"/>
                <a:tab algn="l" pos="4254480"/>
                <a:tab algn="l" pos="4613040"/>
                <a:tab algn="l" pos="4971960"/>
                <a:tab algn="l" pos="5330520"/>
                <a:tab algn="l" pos="5689440"/>
                <a:tab algn="l" pos="6048360"/>
                <a:tab algn="l" pos="6406920"/>
                <a:tab algn="l" pos="6765840"/>
                <a:tab algn="l" pos="7124400"/>
                <a:tab algn="l" pos="7483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bots communicate using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web services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09240" indent="-309240">
              <a:spcBef>
                <a:spcPts val="283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309240"/>
                <a:tab algn="l" pos="666720"/>
                <a:tab algn="l" pos="1025280"/>
                <a:tab algn="l" pos="1384200"/>
                <a:tab algn="l" pos="1742760"/>
                <a:tab algn="l" pos="2101680"/>
                <a:tab algn="l" pos="2460600"/>
                <a:tab algn="l" pos="2819160"/>
                <a:tab algn="l" pos="3178080"/>
                <a:tab algn="l" pos="3536640"/>
                <a:tab algn="l" pos="3895560"/>
                <a:tab algn="l" pos="4254480"/>
                <a:tab algn="l" pos="4613040"/>
                <a:tab algn="l" pos="4971960"/>
                <a:tab algn="l" pos="5330520"/>
                <a:tab algn="l" pos="5689440"/>
                <a:tab algn="l" pos="6048360"/>
                <a:tab algn="l" pos="6406920"/>
                <a:tab algn="l" pos="6765840"/>
                <a:tab algn="l" pos="7124400"/>
                <a:tab algn="l" pos="7483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Most bots are benign (harmless) but about 30% have unknown purpose.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74680"/>
            <a:ext cx="8229600" cy="86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Page Scraping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57200" y="1371600"/>
            <a:ext cx="8229600" cy="49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09240" indent="-309240"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309240"/>
                <a:tab algn="l" pos="666720"/>
                <a:tab algn="l" pos="1025280"/>
                <a:tab algn="l" pos="1384200"/>
                <a:tab algn="l" pos="1742760"/>
                <a:tab algn="l" pos="2101680"/>
                <a:tab algn="l" pos="2460600"/>
                <a:tab algn="l" pos="2819160"/>
                <a:tab algn="l" pos="3178080"/>
                <a:tab algn="l" pos="3536640"/>
                <a:tab algn="l" pos="3895560"/>
                <a:tab algn="l" pos="4254480"/>
                <a:tab algn="l" pos="4613040"/>
                <a:tab algn="l" pos="4971960"/>
                <a:tab algn="l" pos="5330520"/>
                <a:tab algn="l" pos="5689440"/>
                <a:tab algn="l" pos="6048360"/>
                <a:tab algn="l" pos="6406920"/>
                <a:tab algn="l" pos="6765840"/>
                <a:tab algn="l" pos="7124400"/>
                <a:tab algn="l" pos="7483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Before web services, an application that wants a stock price would invoke a URL at finance.yahoo.com,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30120" indent="-309600">
              <a:spcBef>
                <a:spcPts val="598"/>
              </a:spcBef>
              <a:tabLst>
                <a:tab algn="l" pos="0"/>
                <a:tab algn="l" pos="309240"/>
                <a:tab algn="l" pos="666720"/>
                <a:tab algn="l" pos="1025280"/>
                <a:tab algn="l" pos="1384200"/>
                <a:tab algn="l" pos="1742760"/>
                <a:tab algn="l" pos="2101680"/>
                <a:tab algn="l" pos="2460600"/>
                <a:tab algn="l" pos="2819160"/>
                <a:tab algn="l" pos="3178080"/>
                <a:tab algn="l" pos="3536640"/>
                <a:tab algn="l" pos="3895560"/>
                <a:tab algn="l" pos="4254480"/>
                <a:tab algn="l" pos="4613040"/>
                <a:tab algn="l" pos="4971960"/>
                <a:tab algn="l" pos="5330520"/>
                <a:tab algn="l" pos="5689440"/>
                <a:tab algn="l" pos="6048360"/>
                <a:tab algn="l" pos="6406920"/>
                <a:tab algn="l" pos="6765840"/>
                <a:tab algn="l" pos="7124400"/>
                <a:tab algn="l" pos="7483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09240" indent="-309240"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309240"/>
                <a:tab algn="l" pos="666720"/>
                <a:tab algn="l" pos="1025280"/>
                <a:tab algn="l" pos="1384200"/>
                <a:tab algn="l" pos="1742760"/>
                <a:tab algn="l" pos="2101680"/>
                <a:tab algn="l" pos="2460600"/>
                <a:tab algn="l" pos="2819160"/>
                <a:tab algn="l" pos="3178080"/>
                <a:tab algn="l" pos="3536640"/>
                <a:tab algn="l" pos="3895560"/>
                <a:tab algn="l" pos="4254480"/>
                <a:tab algn="l" pos="4613040"/>
                <a:tab algn="l" pos="4971960"/>
                <a:tab algn="l" pos="5330520"/>
                <a:tab algn="l" pos="5689440"/>
                <a:tab algn="l" pos="6048360"/>
                <a:tab algn="l" pos="6406920"/>
                <a:tab algn="l" pos="6765840"/>
                <a:tab algn="l" pos="7124400"/>
                <a:tab algn="l" pos="7483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then </a:t>
            </a:r>
            <a:r>
              <a:rPr b="0" i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parse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HTML to get the stock price.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25080" indent="-309240">
              <a:spcBef>
                <a:spcPts val="598"/>
              </a:spcBef>
              <a:tabLst>
                <a:tab algn="l" pos="0"/>
                <a:tab algn="l" pos="309240"/>
                <a:tab algn="l" pos="666720"/>
                <a:tab algn="l" pos="1025280"/>
                <a:tab algn="l" pos="1384200"/>
                <a:tab algn="l" pos="1742760"/>
                <a:tab algn="l" pos="2101680"/>
                <a:tab algn="l" pos="2460600"/>
                <a:tab algn="l" pos="2819160"/>
                <a:tab algn="l" pos="3178080"/>
                <a:tab algn="l" pos="3536640"/>
                <a:tab algn="l" pos="3895560"/>
                <a:tab algn="l" pos="4254480"/>
                <a:tab algn="l" pos="4613040"/>
                <a:tab algn="l" pos="4971960"/>
                <a:tab algn="l" pos="5330520"/>
                <a:tab algn="l" pos="5689440"/>
                <a:tab algn="l" pos="6048360"/>
                <a:tab algn="l" pos="6406920"/>
                <a:tab algn="l" pos="6765840"/>
                <a:tab algn="l" pos="7124400"/>
                <a:tab algn="l" pos="7483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09240" indent="-309240"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309240"/>
                <a:tab algn="l" pos="666720"/>
                <a:tab algn="l" pos="1025280"/>
                <a:tab algn="l" pos="1384200"/>
                <a:tab algn="l" pos="1742760"/>
                <a:tab algn="l" pos="2101680"/>
                <a:tab algn="l" pos="2460600"/>
                <a:tab algn="l" pos="2819160"/>
                <a:tab algn="l" pos="3178080"/>
                <a:tab algn="l" pos="3536640"/>
                <a:tab algn="l" pos="3895560"/>
                <a:tab algn="l" pos="4254480"/>
                <a:tab algn="l" pos="4613040"/>
                <a:tab algn="l" pos="4971960"/>
                <a:tab algn="l" pos="5330520"/>
                <a:tab algn="l" pos="5689440"/>
                <a:tab algn="l" pos="6048360"/>
                <a:tab algn="l" pos="6406920"/>
                <a:tab algn="l" pos="6765840"/>
                <a:tab algn="l" pos="7124400"/>
                <a:tab algn="l" pos="7483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This is called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page scraping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9600" cy="86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Example: Domain Name Service (DNS)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014480" y="1328760"/>
            <a:ext cx="1439640" cy="122724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7059600" y="1260360"/>
            <a:ext cx="1079640" cy="136368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4603680" y="2685960"/>
            <a:ext cx="3533760" cy="49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3"/>
          <p:cNvSpPr/>
          <p:nvPr/>
        </p:nvSpPr>
        <p:spPr>
          <a:xfrm>
            <a:off x="2651040" y="1554120"/>
            <a:ext cx="393228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4"/>
          <p:cNvSpPr/>
          <p:nvPr/>
        </p:nvSpPr>
        <p:spPr>
          <a:xfrm flipH="1">
            <a:off x="2549520" y="2011320"/>
            <a:ext cx="403560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5"/>
          <p:cNvSpPr/>
          <p:nvPr/>
        </p:nvSpPr>
        <p:spPr>
          <a:xfrm>
            <a:off x="549360" y="2835360"/>
            <a:ext cx="8412120" cy="352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8504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Command line utility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8504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&gt;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nslookup ku.ac.th        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8504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                      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158.108.216.5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8504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8504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</a:rPr>
              <a:t>#!python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8504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import socket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8504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socket.gethostbyname("ku.ac.th")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8504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'158.108.216.5'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8504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8504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8504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   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Line 6"/>
          <p:cNvSpPr/>
          <p:nvPr/>
        </p:nvSpPr>
        <p:spPr>
          <a:xfrm>
            <a:off x="4297320" y="3382920"/>
            <a:ext cx="173844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7"/>
          <p:cNvSpPr/>
          <p:nvPr/>
        </p:nvSpPr>
        <p:spPr>
          <a:xfrm>
            <a:off x="6583320" y="5114880"/>
            <a:ext cx="155412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8"/>
          <p:cNvSpPr/>
          <p:nvPr/>
        </p:nvSpPr>
        <p:spPr>
          <a:xfrm>
            <a:off x="5851440" y="2560680"/>
            <a:ext cx="2743200" cy="77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4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8504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named port 53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Line 9"/>
          <p:cNvSpPr/>
          <p:nvPr/>
        </p:nvSpPr>
        <p:spPr>
          <a:xfrm flipH="1">
            <a:off x="4204800" y="3749760"/>
            <a:ext cx="183204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10"/>
          <p:cNvSpPr/>
          <p:nvPr/>
        </p:nvSpPr>
        <p:spPr>
          <a:xfrm flipH="1">
            <a:off x="6306840" y="5483160"/>
            <a:ext cx="183204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274680"/>
            <a:ext cx="8226360" cy="86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57200" y="1371600"/>
            <a:ext cx="8226360" cy="495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Name some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other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400" spc="-1" strike="noStrike" u="sng">
                <a:solidFill>
                  <a:srgbClr val="0000ff"/>
                </a:solidFill>
                <a:uFillTx/>
                <a:latin typeface="Arial"/>
              </a:rPr>
              <a:t>standard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 network service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its protocol.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What is  the standard TCP or UDP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port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for each of these services?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Service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Protocol Name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Port(s) tcp/udp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web                    HTTP and HTTPS        tcp 80 and 443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274680"/>
            <a:ext cx="8226360" cy="86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Answers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57200" y="1371600"/>
            <a:ext cx="8226360" cy="495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Name some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other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400" spc="-1" strike="noStrike" u="sng">
                <a:solidFill>
                  <a:srgbClr val="0000ff"/>
                </a:solidFill>
                <a:uFillTx/>
                <a:latin typeface="Arial"/>
              </a:rPr>
              <a:t>standard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 network service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its protocol.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What is  the standard TCP or UDP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port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for each of these services?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Service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Protocol Name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Port(s) tcp/udp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web                    HTTP and HTTPS        tcp 80 and 443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mail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smtp                             tcp 25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file transfer         ftp                                 tcp 21 (also 20)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secure shell        ssh                               tcp 22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9600" cy="86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SMTP server-to-server Email transport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7058160" y="1189080"/>
            <a:ext cx="1079280" cy="136368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4603680" y="2685960"/>
            <a:ext cx="3533760" cy="49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3"/>
          <p:cNvSpPr/>
          <p:nvPr/>
        </p:nvSpPr>
        <p:spPr>
          <a:xfrm>
            <a:off x="2651040" y="1603440"/>
            <a:ext cx="374976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4"/>
          <p:cNvSpPr/>
          <p:nvPr/>
        </p:nvSpPr>
        <p:spPr>
          <a:xfrm flipH="1">
            <a:off x="2649600" y="2011320"/>
            <a:ext cx="375264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5"/>
          <p:cNvSpPr/>
          <p:nvPr/>
        </p:nvSpPr>
        <p:spPr>
          <a:xfrm>
            <a:off x="549360" y="2835360"/>
            <a:ext cx="8412120" cy="352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8504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8504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8504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HELO smtp.mail.yahoo.com     250 Hello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8504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MAIL FROM &lt;santa@yahoo.com&gt;  250 OK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8504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RCPT TO &lt;joe@gmail.com&gt;      250 OK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8504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8504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(sends email message)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8504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8504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Server-to-client services:  POP3,  IMAP4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8504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8504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SMTP Ref: https://www.ionos.com/digitalguide/e-mail/technical-matters/smtp/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8504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   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5486400" y="2560680"/>
            <a:ext cx="3475080" cy="112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4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8504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smtp.gmail.com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smtpd tcp/25 &amp; 465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731880" y="1279440"/>
            <a:ext cx="1079280" cy="1363680"/>
          </a:xfrm>
          <a:prstGeom prst="rect">
            <a:avLst/>
          </a:prstGeom>
          <a:ln>
            <a:noFill/>
          </a:ln>
        </p:spPr>
      </p:pic>
      <p:sp>
        <p:nvSpPr>
          <p:cNvPr id="122" name="CustomShape 7"/>
          <p:cNvSpPr/>
          <p:nvPr/>
        </p:nvSpPr>
        <p:spPr>
          <a:xfrm>
            <a:off x="457200" y="2651040"/>
            <a:ext cx="3932280" cy="77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4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8504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smtp.mail.yahoo.com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9600" cy="868320"/>
          </a:xfrm>
          <a:custGeom>
            <a:avLst/>
            <a:gdLst/>
            <a:ahLst/>
            <a:rect l="l" t="t" r="r" b="b"/>
            <a:pathLst>
              <a:path w="22859" h="2411">
                <a:moveTo>
                  <a:pt x="0" y="0"/>
                </a:moveTo>
                <a:lnTo>
                  <a:pt x="22859" y="0"/>
                </a:lnTo>
                <a:lnTo>
                  <a:pt x="22859" y="2411"/>
                </a:lnTo>
                <a:lnTo>
                  <a:pt x="0" y="2411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marL="215640" indent="-199800" algn="ctr">
              <a:lnSpc>
                <a:spcPct val="100000"/>
              </a:lnSpc>
              <a:tabLst>
                <a:tab algn="l" pos="0"/>
                <a:tab algn="l" pos="210960"/>
                <a:tab algn="l" pos="568080"/>
                <a:tab algn="l" pos="927000"/>
                <a:tab algn="l" pos="1285560"/>
                <a:tab algn="l" pos="1644480"/>
                <a:tab algn="l" pos="2003400"/>
                <a:tab algn="l" pos="2361960"/>
                <a:tab algn="l" pos="2720880"/>
                <a:tab algn="l" pos="3079440"/>
                <a:tab algn="l" pos="3438360"/>
                <a:tab algn="l" pos="3797280"/>
                <a:tab algn="l" pos="4155840"/>
                <a:tab algn="l" pos="4514760"/>
                <a:tab algn="l" pos="4873320"/>
                <a:tab algn="l" pos="5232240"/>
                <a:tab algn="l" pos="5591160"/>
                <a:tab algn="l" pos="5949720"/>
                <a:tab algn="l" pos="6308640"/>
                <a:tab algn="l" pos="6667200"/>
                <a:tab algn="l" pos="7026120"/>
                <a:tab algn="l" pos="738504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Web Services Use Web Protocols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357200"/>
            <a:ext cx="8229600" cy="4951440"/>
          </a:xfrm>
          <a:custGeom>
            <a:avLst/>
            <a:gdLst/>
            <a:ahLst/>
            <a:rect l="l" t="t" r="r" b="b"/>
            <a:pathLst>
              <a:path w="22859" h="13757">
                <a:moveTo>
                  <a:pt x="0" y="0"/>
                </a:moveTo>
                <a:lnTo>
                  <a:pt x="22859" y="0"/>
                </a:lnTo>
                <a:lnTo>
                  <a:pt x="22859" y="13757"/>
                </a:lnTo>
                <a:lnTo>
                  <a:pt x="0" y="13757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199800" indent="-19980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199800"/>
                <a:tab algn="l" pos="556920"/>
                <a:tab algn="l" pos="915840"/>
                <a:tab algn="l" pos="1274760"/>
                <a:tab algn="l" pos="1633320"/>
                <a:tab algn="l" pos="1992240"/>
                <a:tab algn="l" pos="2350800"/>
                <a:tab algn="l" pos="2709720"/>
                <a:tab algn="l" pos="3068280"/>
                <a:tab algn="l" pos="3429000"/>
                <a:tab algn="l" pos="3786120"/>
                <a:tab algn="l" pos="4144680"/>
                <a:tab algn="l" pos="4503600"/>
                <a:tab algn="l" pos="4862160"/>
                <a:tab algn="l" pos="5221080"/>
                <a:tab algn="l" pos="5580000"/>
                <a:tab algn="l" pos="5943600"/>
                <a:tab algn="l" pos="6297480"/>
                <a:tab algn="l" pos="6656040"/>
                <a:tab algn="l" pos="7014960"/>
                <a:tab algn="l" pos="737388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DNS, SMTP, IMAP ... use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service-specific protocols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99800" indent="-19980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199800"/>
                <a:tab algn="l" pos="556920"/>
                <a:tab algn="l" pos="915840"/>
                <a:tab algn="l" pos="1274760"/>
                <a:tab algn="l" pos="1633320"/>
                <a:tab algn="l" pos="1992240"/>
                <a:tab algn="l" pos="2350800"/>
                <a:tab algn="l" pos="2709720"/>
                <a:tab algn="l" pos="3068280"/>
                <a:tab algn="l" pos="3429000"/>
                <a:tab algn="l" pos="3786120"/>
                <a:tab algn="l" pos="4144680"/>
                <a:tab algn="l" pos="4503600"/>
                <a:tab algn="l" pos="4862160"/>
                <a:tab algn="l" pos="5221080"/>
                <a:tab algn="l" pos="5580000"/>
                <a:tab algn="l" pos="5943600"/>
                <a:tab algn="l" pos="6297480"/>
                <a:tab algn="l" pos="6656040"/>
                <a:tab algn="l" pos="7014960"/>
                <a:tab algn="l" pos="737388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 is everywhere, so let's use HTTP as the protocol for software-to-software communication!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99800"/>
                <a:tab algn="l" pos="556920"/>
                <a:tab algn="l" pos="915840"/>
                <a:tab algn="l" pos="1274760"/>
                <a:tab algn="l" pos="1633320"/>
                <a:tab algn="l" pos="1992240"/>
                <a:tab algn="l" pos="2350800"/>
                <a:tab algn="l" pos="2709720"/>
                <a:tab algn="l" pos="3068280"/>
                <a:tab algn="l" pos="3429000"/>
                <a:tab algn="l" pos="3786120"/>
                <a:tab algn="l" pos="4144680"/>
                <a:tab algn="l" pos="4503600"/>
                <a:tab algn="l" pos="4862160"/>
                <a:tab algn="l" pos="5221080"/>
                <a:tab algn="l" pos="5580000"/>
                <a:tab algn="l" pos="5943600"/>
                <a:tab algn="l" pos="6297480"/>
                <a:tab algn="l" pos="6656040"/>
                <a:tab algn="l" pos="7014960"/>
                <a:tab algn="l" pos="737388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99800"/>
                <a:tab algn="l" pos="556920"/>
                <a:tab algn="l" pos="915840"/>
                <a:tab algn="l" pos="1274760"/>
                <a:tab algn="l" pos="1633320"/>
                <a:tab algn="l" pos="1992240"/>
                <a:tab algn="l" pos="2350800"/>
                <a:tab algn="l" pos="2709720"/>
                <a:tab algn="l" pos="3068280"/>
                <a:tab algn="l" pos="3429000"/>
                <a:tab algn="l" pos="3786120"/>
                <a:tab algn="l" pos="4144680"/>
                <a:tab algn="l" pos="4503600"/>
                <a:tab algn="l" pos="4862160"/>
                <a:tab algn="l" pos="5221080"/>
                <a:tab algn="l" pos="5580000"/>
                <a:tab algn="l" pos="5943600"/>
                <a:tab algn="l" pos="6297480"/>
                <a:tab algn="l" pos="6656040"/>
                <a:tab algn="l" pos="7014960"/>
                <a:tab algn="l" pos="737388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Advantages of using HTTP(S) Protocol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99800" indent="-19980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199800"/>
                <a:tab algn="l" pos="556920"/>
                <a:tab algn="l" pos="915840"/>
                <a:tab algn="l" pos="1274760"/>
                <a:tab algn="l" pos="1633320"/>
                <a:tab algn="l" pos="1992240"/>
                <a:tab algn="l" pos="2350800"/>
                <a:tab algn="l" pos="2709720"/>
                <a:tab algn="l" pos="3068280"/>
                <a:tab algn="l" pos="3429000"/>
                <a:tab algn="l" pos="3786120"/>
                <a:tab algn="l" pos="4144680"/>
                <a:tab algn="l" pos="4503600"/>
                <a:tab algn="l" pos="4862160"/>
                <a:tab algn="l" pos="5221080"/>
                <a:tab algn="l" pos="5580000"/>
                <a:tab algn="l" pos="5943600"/>
                <a:tab algn="l" pos="6297480"/>
                <a:tab algn="l" pos="6656040"/>
                <a:tab algn="l" pos="7014960"/>
                <a:tab algn="l" pos="737388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Standard protocol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-- no need to invent a new 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99800" indent="-19980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199800"/>
                <a:tab algn="l" pos="556920"/>
                <a:tab algn="l" pos="915840"/>
                <a:tab algn="l" pos="1274760"/>
                <a:tab algn="l" pos="1633320"/>
                <a:tab algn="l" pos="1992240"/>
                <a:tab algn="l" pos="2350800"/>
                <a:tab algn="l" pos="2709720"/>
                <a:tab algn="l" pos="3068280"/>
                <a:tab algn="l" pos="3429000"/>
                <a:tab algn="l" pos="3786120"/>
                <a:tab algn="l" pos="4144680"/>
                <a:tab algn="l" pos="4503600"/>
                <a:tab algn="l" pos="4862160"/>
                <a:tab algn="l" pos="5221080"/>
                <a:tab algn="l" pos="5580000"/>
                <a:tab algn="l" pos="5943600"/>
                <a:tab algn="l" pos="6297480"/>
                <a:tab algn="l" pos="6656040"/>
                <a:tab algn="l" pos="7014960"/>
                <a:tab algn="l" pos="737388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Many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existing servers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code libraries, resources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99800" indent="-19980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199800"/>
                <a:tab algn="l" pos="556920"/>
                <a:tab algn="l" pos="915840"/>
                <a:tab algn="l" pos="1274760"/>
                <a:tab algn="l" pos="1633320"/>
                <a:tab algn="l" pos="1992240"/>
                <a:tab algn="l" pos="2350800"/>
                <a:tab algn="l" pos="2709720"/>
                <a:tab algn="l" pos="3068280"/>
                <a:tab algn="l" pos="3429000"/>
                <a:tab algn="l" pos="3786120"/>
                <a:tab algn="l" pos="4144680"/>
                <a:tab algn="l" pos="4503600"/>
                <a:tab algn="l" pos="4862160"/>
                <a:tab algn="l" pos="5221080"/>
                <a:tab algn="l" pos="5580000"/>
                <a:tab algn="l" pos="5943600"/>
                <a:tab algn="l" pos="6297480"/>
                <a:tab algn="l" pos="6656040"/>
                <a:tab algn="l" pos="7014960"/>
                <a:tab algn="l" pos="737388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Existing infrastructure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such as web caches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99800" indent="-19980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199800"/>
                <a:tab algn="l" pos="556920"/>
                <a:tab algn="l" pos="915840"/>
                <a:tab algn="l" pos="1274760"/>
                <a:tab algn="l" pos="1633320"/>
                <a:tab algn="l" pos="1992240"/>
                <a:tab algn="l" pos="2350800"/>
                <a:tab algn="l" pos="2709720"/>
                <a:tab algn="l" pos="3068280"/>
                <a:tab algn="l" pos="3429000"/>
                <a:tab algn="l" pos="3786120"/>
                <a:tab algn="l" pos="4144680"/>
                <a:tab algn="l" pos="4503600"/>
                <a:tab algn="l" pos="4862160"/>
                <a:tab algn="l" pos="5221080"/>
                <a:tab algn="l" pos="5580000"/>
                <a:tab algn="l" pos="5943600"/>
                <a:tab algn="l" pos="6297480"/>
                <a:tab algn="l" pos="6656040"/>
                <a:tab algn="l" pos="7014960"/>
                <a:tab algn="l" pos="737388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Firewalls already allow HTTP(S) packets to pass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9600" cy="868320"/>
          </a:xfrm>
          <a:custGeom>
            <a:avLst/>
            <a:gdLst/>
            <a:ahLst/>
            <a:rect l="l" t="t" r="r" b="b"/>
            <a:pathLst>
              <a:path w="22859" h="2411">
                <a:moveTo>
                  <a:pt x="0" y="0"/>
                </a:moveTo>
                <a:lnTo>
                  <a:pt x="22859" y="0"/>
                </a:lnTo>
                <a:lnTo>
                  <a:pt x="22859" y="2411"/>
                </a:lnTo>
                <a:lnTo>
                  <a:pt x="0" y="2411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marL="215640" indent="-199800" algn="ctr">
              <a:lnSpc>
                <a:spcPct val="100000"/>
              </a:lnSpc>
              <a:tabLst>
                <a:tab algn="l" pos="0"/>
                <a:tab algn="l" pos="210960"/>
                <a:tab algn="l" pos="568080"/>
                <a:tab algn="l" pos="927000"/>
                <a:tab algn="l" pos="1285560"/>
                <a:tab algn="l" pos="1644480"/>
                <a:tab algn="l" pos="2003400"/>
                <a:tab algn="l" pos="2361960"/>
                <a:tab algn="l" pos="2720880"/>
                <a:tab algn="l" pos="3079440"/>
                <a:tab algn="l" pos="3438360"/>
                <a:tab algn="l" pos="3797280"/>
                <a:tab algn="l" pos="4155840"/>
                <a:tab algn="l" pos="4514760"/>
                <a:tab algn="l" pos="4873320"/>
                <a:tab algn="l" pos="5232240"/>
                <a:tab algn="l" pos="5591160"/>
                <a:tab algn="l" pos="5949720"/>
                <a:tab algn="l" pos="6308640"/>
                <a:tab algn="l" pos="6667200"/>
                <a:tab algn="l" pos="7026120"/>
                <a:tab algn="l" pos="738504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Some History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371600"/>
            <a:ext cx="8229600" cy="4951440"/>
          </a:xfrm>
          <a:custGeom>
            <a:avLst/>
            <a:gdLst/>
            <a:ahLst/>
            <a:rect l="l" t="t" r="r" b="b"/>
            <a:pathLst>
              <a:path w="22859" h="13757">
                <a:moveTo>
                  <a:pt x="0" y="0"/>
                </a:moveTo>
                <a:lnTo>
                  <a:pt x="22859" y="0"/>
                </a:lnTo>
                <a:lnTo>
                  <a:pt x="22859" y="13757"/>
                </a:lnTo>
                <a:lnTo>
                  <a:pt x="0" y="13757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199800" indent="-19980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199800"/>
                <a:tab algn="l" pos="556920"/>
                <a:tab algn="l" pos="915840"/>
                <a:tab algn="l" pos="1274760"/>
                <a:tab algn="l" pos="1633320"/>
                <a:tab algn="l" pos="1992240"/>
                <a:tab algn="l" pos="2350800"/>
                <a:tab algn="l" pos="2709720"/>
                <a:tab algn="l" pos="3068280"/>
                <a:tab algn="l" pos="3429000"/>
                <a:tab algn="l" pos="3786120"/>
                <a:tab algn="l" pos="4144680"/>
                <a:tab algn="l" pos="4503600"/>
                <a:tab algn="l" pos="4862160"/>
                <a:tab algn="l" pos="5221080"/>
                <a:tab algn="l" pos="5580000"/>
                <a:tab algn="l" pos="5943600"/>
                <a:tab algn="l" pos="6297480"/>
                <a:tab algn="l" pos="6656040"/>
                <a:tab algn="l" pos="7014960"/>
                <a:tab algn="l" pos="737388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Companies and government agencies have used machine-to-machine communication since 1960s.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99800" indent="-19980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199800"/>
                <a:tab algn="l" pos="556920"/>
                <a:tab algn="l" pos="915840"/>
                <a:tab algn="l" pos="1274760"/>
                <a:tab algn="l" pos="1633320"/>
                <a:tab algn="l" pos="1992240"/>
                <a:tab algn="l" pos="2350800"/>
                <a:tab algn="l" pos="2709720"/>
                <a:tab algn="l" pos="3068280"/>
                <a:tab algn="l" pos="3429000"/>
                <a:tab algn="l" pos="3786120"/>
                <a:tab algn="l" pos="4144680"/>
                <a:tab algn="l" pos="4503600"/>
                <a:tab algn="l" pos="4862160"/>
                <a:tab algn="l" pos="5221080"/>
                <a:tab algn="l" pos="5580000"/>
                <a:tab algn="l" pos="5943600"/>
                <a:tab algn="l" pos="6297480"/>
                <a:tab algn="l" pos="6656040"/>
                <a:tab algn="l" pos="7014960"/>
                <a:tab algn="l" pos="737388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Stores: Upload sales data, orders, shipping.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31520" indent="-27432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  <a:tabLst>
                <a:tab algn="l" pos="199800"/>
                <a:tab algn="l" pos="556920"/>
                <a:tab algn="l" pos="915840"/>
                <a:tab algn="l" pos="1274760"/>
                <a:tab algn="l" pos="1633320"/>
                <a:tab algn="l" pos="1992240"/>
                <a:tab algn="l" pos="2350800"/>
                <a:tab algn="l" pos="2709720"/>
                <a:tab algn="l" pos="3068280"/>
                <a:tab algn="l" pos="3429000"/>
                <a:tab algn="l" pos="3786120"/>
                <a:tab algn="l" pos="4144680"/>
                <a:tab algn="l" pos="4503600"/>
                <a:tab algn="l" pos="4862160"/>
                <a:tab algn="l" pos="5221080"/>
                <a:tab algn="l" pos="5580000"/>
                <a:tab algn="l" pos="5943600"/>
                <a:tab algn="l" pos="6297480"/>
                <a:tab algn="l" pos="6656040"/>
                <a:tab algn="l" pos="7014960"/>
                <a:tab algn="l" pos="737388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roid Sans Fallback"/>
              </a:rPr>
              <a:t>"Nightly upload"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99800" indent="-19980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199800"/>
                <a:tab algn="l" pos="556920"/>
                <a:tab algn="l" pos="915840"/>
                <a:tab algn="l" pos="1274760"/>
                <a:tab algn="l" pos="1633320"/>
                <a:tab algn="l" pos="1992240"/>
                <a:tab algn="l" pos="2350800"/>
                <a:tab algn="l" pos="2709720"/>
                <a:tab algn="l" pos="3068280"/>
                <a:tab algn="l" pos="3429000"/>
                <a:tab algn="l" pos="3786120"/>
                <a:tab algn="l" pos="4144680"/>
                <a:tab algn="l" pos="4503600"/>
                <a:tab algn="l" pos="4862160"/>
                <a:tab algn="l" pos="5221080"/>
                <a:tab algn="l" pos="5580000"/>
                <a:tab algn="l" pos="5943600"/>
                <a:tab algn="l" pos="6297480"/>
                <a:tab algn="l" pos="6656040"/>
                <a:tab algn="l" pos="7014960"/>
                <a:tab algn="l" pos="737388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Customs (import/export) data: communicated between machines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99800" indent="-19980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199800"/>
                <a:tab algn="l" pos="556920"/>
                <a:tab algn="l" pos="915840"/>
                <a:tab algn="l" pos="1274760"/>
                <a:tab algn="l" pos="1633320"/>
                <a:tab algn="l" pos="1992240"/>
                <a:tab algn="l" pos="2350800"/>
                <a:tab algn="l" pos="2709720"/>
                <a:tab algn="l" pos="3068280"/>
                <a:tab algn="l" pos="3429000"/>
                <a:tab algn="l" pos="3786120"/>
                <a:tab algn="l" pos="4144680"/>
                <a:tab algn="l" pos="4503600"/>
                <a:tab algn="l" pos="4862160"/>
                <a:tab algn="l" pos="5221080"/>
                <a:tab algn="l" pos="5580000"/>
                <a:tab algn="l" pos="5943600"/>
                <a:tab algn="l" pos="6297480"/>
                <a:tab algn="l" pos="6656040"/>
                <a:tab algn="l" pos="7014960"/>
                <a:tab algn="l" pos="737388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Aviation: communicate routes and schedule between airports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9600" cy="868320"/>
          </a:xfrm>
          <a:custGeom>
            <a:avLst/>
            <a:gdLst/>
            <a:ahLst/>
            <a:rect l="l" t="t" r="r" b="b"/>
            <a:pathLst>
              <a:path w="22859" h="2411">
                <a:moveTo>
                  <a:pt x="0" y="0"/>
                </a:moveTo>
                <a:lnTo>
                  <a:pt x="22859" y="0"/>
                </a:lnTo>
                <a:lnTo>
                  <a:pt x="22859" y="2411"/>
                </a:lnTo>
                <a:lnTo>
                  <a:pt x="0" y="2411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marL="215640" indent="-199800" algn="ctr">
              <a:lnSpc>
                <a:spcPct val="100000"/>
              </a:lnSpc>
              <a:tabLst>
                <a:tab algn="l" pos="0"/>
                <a:tab algn="l" pos="210960"/>
                <a:tab algn="l" pos="568080"/>
                <a:tab algn="l" pos="927000"/>
                <a:tab algn="l" pos="1285560"/>
                <a:tab algn="l" pos="1644480"/>
                <a:tab algn="l" pos="2003400"/>
                <a:tab algn="l" pos="2361960"/>
                <a:tab algn="l" pos="2720880"/>
                <a:tab algn="l" pos="3079440"/>
                <a:tab algn="l" pos="3438360"/>
                <a:tab algn="l" pos="3797280"/>
                <a:tab algn="l" pos="4155840"/>
                <a:tab algn="l" pos="4514760"/>
                <a:tab algn="l" pos="4873320"/>
                <a:tab algn="l" pos="5232240"/>
                <a:tab algn="l" pos="5591160"/>
                <a:tab algn="l" pos="5949720"/>
                <a:tab algn="l" pos="6308640"/>
                <a:tab algn="l" pos="6667200"/>
                <a:tab algn="l" pos="7026120"/>
                <a:tab algn="l" pos="738504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Hardware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279440"/>
            <a:ext cx="8229600" cy="4951440"/>
          </a:xfrm>
          <a:custGeom>
            <a:avLst/>
            <a:gdLst/>
            <a:ahLst/>
            <a:rect l="l" t="t" r="r" b="b"/>
            <a:pathLst>
              <a:path w="22859" h="13757">
                <a:moveTo>
                  <a:pt x="0" y="0"/>
                </a:moveTo>
                <a:lnTo>
                  <a:pt x="22859" y="0"/>
                </a:lnTo>
                <a:lnTo>
                  <a:pt x="22859" y="13757"/>
                </a:lnTo>
                <a:lnTo>
                  <a:pt x="0" y="13757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1960s - telex machines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1970s - modems.  "Nightly upload".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1980s - value-added networks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1990s - public computer networks become available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9600" cy="868320"/>
          </a:xfrm>
          <a:custGeom>
            <a:avLst/>
            <a:gdLst/>
            <a:ahLst/>
            <a:rect l="l" t="t" r="r" b="b"/>
            <a:pathLst>
              <a:path w="22859" h="2411">
                <a:moveTo>
                  <a:pt x="0" y="0"/>
                </a:moveTo>
                <a:lnTo>
                  <a:pt x="22859" y="0"/>
                </a:lnTo>
                <a:lnTo>
                  <a:pt x="22859" y="2411"/>
                </a:lnTo>
                <a:lnTo>
                  <a:pt x="0" y="2411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marL="215640" indent="-199800" algn="ctr">
              <a:lnSpc>
                <a:spcPct val="100000"/>
              </a:lnSpc>
              <a:tabLst>
                <a:tab algn="l" pos="0"/>
                <a:tab algn="l" pos="210960"/>
                <a:tab algn="l" pos="568080"/>
                <a:tab algn="l" pos="927000"/>
                <a:tab algn="l" pos="1285560"/>
                <a:tab algn="l" pos="1644480"/>
                <a:tab algn="l" pos="2003400"/>
                <a:tab algn="l" pos="2361960"/>
                <a:tab algn="l" pos="2720880"/>
                <a:tab algn="l" pos="3079440"/>
                <a:tab algn="l" pos="3438360"/>
                <a:tab algn="l" pos="3797280"/>
                <a:tab algn="l" pos="4155840"/>
                <a:tab algn="l" pos="4514760"/>
                <a:tab algn="l" pos="4873320"/>
                <a:tab algn="l" pos="5232240"/>
                <a:tab algn="l" pos="5591160"/>
                <a:tab algn="l" pos="5949720"/>
                <a:tab algn="l" pos="6308640"/>
                <a:tab algn="l" pos="6667200"/>
                <a:tab algn="l" pos="7026120"/>
                <a:tab algn="l" pos="738504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Protocols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955440"/>
            <a:ext cx="8229600" cy="4951440"/>
          </a:xfrm>
          <a:custGeom>
            <a:avLst/>
            <a:gdLst/>
            <a:ahLst/>
            <a:rect l="l" t="t" r="r" b="b"/>
            <a:pathLst>
              <a:path w="22859" h="13757">
                <a:moveTo>
                  <a:pt x="0" y="0"/>
                </a:moveTo>
                <a:lnTo>
                  <a:pt x="22859" y="0"/>
                </a:lnTo>
                <a:lnTo>
                  <a:pt x="22859" y="13757"/>
                </a:lnTo>
                <a:lnTo>
                  <a:pt x="0" y="13757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134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1975: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Electronic Data Interchange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(EDI) - standard protocol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and format for business transactions.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1991: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Common Object Request Broker Architecture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(CORBA) - distributed objects with a standard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Interface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Definition Language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(IDL) and mappings to C/C++, Java,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COBOL, etc. Object-references (URLs) for remote objects.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1993: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DCOM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Microsoft's answer to CORBA, for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communication between software components (IPC) on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different machines.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Remote Procedure Call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(RPC) -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concept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invoking process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 remote computer as if it was a local function. RPC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appears in many protocols like CORBA, DCOM, RMI (Java),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and XML-RPC (SOAP web services).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9600" cy="868320"/>
          </a:xfrm>
          <a:custGeom>
            <a:avLst/>
            <a:gdLst/>
            <a:ahLst/>
            <a:rect l="l" t="t" r="r" b="b"/>
            <a:pathLst>
              <a:path w="22859" h="2411">
                <a:moveTo>
                  <a:pt x="0" y="0"/>
                </a:moveTo>
                <a:lnTo>
                  <a:pt x="22859" y="0"/>
                </a:lnTo>
                <a:lnTo>
                  <a:pt x="22859" y="2411"/>
                </a:lnTo>
                <a:lnTo>
                  <a:pt x="0" y="2411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marL="214200" indent="-200160" algn="ctr">
              <a:lnSpc>
                <a:spcPct val="100000"/>
              </a:lnSpc>
              <a:tabLst>
                <a:tab algn="l" pos="0"/>
                <a:tab algn="l" pos="209520"/>
                <a:tab algn="l" pos="566640"/>
                <a:tab algn="l" pos="925200"/>
                <a:tab algn="l" pos="1284120"/>
                <a:tab algn="l" pos="1643040"/>
                <a:tab algn="l" pos="2001600"/>
                <a:tab algn="l" pos="2360520"/>
                <a:tab algn="l" pos="2719080"/>
                <a:tab algn="l" pos="3078000"/>
                <a:tab algn="l" pos="3436920"/>
                <a:tab algn="l" pos="3795480"/>
                <a:tab algn="l" pos="4154400"/>
                <a:tab algn="l" pos="4512960"/>
                <a:tab algn="l" pos="4871880"/>
                <a:tab algn="l" pos="5230800"/>
                <a:tab algn="l" pos="5589360"/>
                <a:tab algn="l" pos="5948280"/>
                <a:tab algn="l" pos="6306840"/>
                <a:tab algn="l" pos="6665760"/>
                <a:tab algn="l" pos="7024680"/>
                <a:tab algn="l" pos="738324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SOAP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1279440"/>
            <a:ext cx="8229600" cy="4951440"/>
          </a:xfrm>
          <a:custGeom>
            <a:avLst/>
            <a:gdLst/>
            <a:ahLst/>
            <a:rect l="l" t="t" r="r" b="b"/>
            <a:pathLst>
              <a:path w="22859" h="13757">
                <a:moveTo>
                  <a:pt x="0" y="0"/>
                </a:moveTo>
                <a:lnTo>
                  <a:pt x="22859" y="0"/>
                </a:lnTo>
                <a:lnTo>
                  <a:pt x="22859" y="13757"/>
                </a:lnTo>
                <a:lnTo>
                  <a:pt x="0" y="13757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01600" indent="-20160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201600"/>
                <a:tab algn="l" pos="558720"/>
                <a:tab algn="l" pos="917280"/>
                <a:tab algn="l" pos="1276200"/>
                <a:tab algn="l" pos="1635120"/>
                <a:tab algn="l" pos="1993680"/>
                <a:tab algn="l" pos="2352600"/>
                <a:tab algn="l" pos="2711160"/>
                <a:tab algn="l" pos="3070080"/>
                <a:tab algn="l" pos="3429000"/>
                <a:tab algn="l" pos="3787560"/>
                <a:tab algn="l" pos="4146480"/>
                <a:tab algn="l" pos="4505040"/>
                <a:tab algn="l" pos="4863960"/>
                <a:tab algn="l" pos="5222520"/>
                <a:tab algn="l" pos="5581440"/>
                <a:tab algn="l" pos="5943600"/>
                <a:tab algn="l" pos="6298920"/>
                <a:tab algn="l" pos="6657840"/>
                <a:tab algn="l" pos="7016400"/>
                <a:tab algn="l" pos="7375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XML based, simple standard for data services and messaging.  Services on known end-points handle multiple messages, similar to RPC.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01600" indent="-20160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201600"/>
                <a:tab algn="l" pos="558720"/>
                <a:tab algn="l" pos="917280"/>
                <a:tab algn="l" pos="1276200"/>
                <a:tab algn="l" pos="1635120"/>
                <a:tab algn="l" pos="1993680"/>
                <a:tab algn="l" pos="2352600"/>
                <a:tab algn="l" pos="2711160"/>
                <a:tab algn="l" pos="3070080"/>
                <a:tab algn="l" pos="3429000"/>
                <a:tab algn="l" pos="3787560"/>
                <a:tab algn="l" pos="4146480"/>
                <a:tab algn="l" pos="4505040"/>
                <a:tab algn="l" pos="4863960"/>
                <a:tab algn="l" pos="5222520"/>
                <a:tab algn="l" pos="5581440"/>
                <a:tab algn="l" pos="5943600"/>
                <a:tab algn="l" pos="6298920"/>
                <a:tab algn="l" pos="6657840"/>
                <a:tab algn="l" pos="7016400"/>
                <a:tab algn="l" pos="7375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Microsoft developed SOAP 1.0 around 1998-1999 as message-passing protocol using XML, but reluctant to release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01600" indent="-20160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201600"/>
                <a:tab algn="l" pos="558720"/>
                <a:tab algn="l" pos="917280"/>
                <a:tab algn="l" pos="1276200"/>
                <a:tab algn="l" pos="1635120"/>
                <a:tab algn="l" pos="1993680"/>
                <a:tab algn="l" pos="2352600"/>
                <a:tab algn="l" pos="2711160"/>
                <a:tab algn="l" pos="3070080"/>
                <a:tab algn="l" pos="3429000"/>
                <a:tab algn="l" pos="3787560"/>
                <a:tab algn="l" pos="4146480"/>
                <a:tab algn="l" pos="4505040"/>
                <a:tab algn="l" pos="4863960"/>
                <a:tab algn="l" pos="5222520"/>
                <a:tab algn="l" pos="5581440"/>
                <a:tab algn="l" pos="5943600"/>
                <a:tab algn="l" pos="6298920"/>
                <a:tab algn="l" pos="6657840"/>
                <a:tab algn="l" pos="7016400"/>
                <a:tab algn="l" pos="7375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So, they started dialog with IBM and other companies.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01600" indent="-20160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201600"/>
                <a:tab algn="l" pos="558720"/>
                <a:tab algn="l" pos="917280"/>
                <a:tab algn="l" pos="1276200"/>
                <a:tab algn="l" pos="1635120"/>
                <a:tab algn="l" pos="1993680"/>
                <a:tab algn="l" pos="2352600"/>
                <a:tab algn="l" pos="2711160"/>
                <a:tab algn="l" pos="3070080"/>
                <a:tab algn="l" pos="3429000"/>
                <a:tab algn="l" pos="3787560"/>
                <a:tab algn="l" pos="4146480"/>
                <a:tab algn="l" pos="4505040"/>
                <a:tab algn="l" pos="4863960"/>
                <a:tab algn="l" pos="5222520"/>
                <a:tab algn="l" pos="5581440"/>
                <a:tab algn="l" pos="5943600"/>
                <a:tab algn="l" pos="6298920"/>
                <a:tab algn="l" pos="6657840"/>
                <a:tab algn="l" pos="7016400"/>
                <a:tab algn="l" pos="7375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Backed by IBM, SOAP became a standard in 2000.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01600" indent="-20160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201600"/>
                <a:tab algn="l" pos="558720"/>
                <a:tab algn="l" pos="917280"/>
                <a:tab algn="l" pos="1276200"/>
                <a:tab algn="l" pos="1635120"/>
                <a:tab algn="l" pos="1993680"/>
                <a:tab algn="l" pos="2352600"/>
                <a:tab algn="l" pos="2711160"/>
                <a:tab algn="l" pos="3070080"/>
                <a:tab algn="l" pos="3429000"/>
                <a:tab algn="l" pos="3787560"/>
                <a:tab algn="l" pos="4146480"/>
                <a:tab algn="l" pos="4505040"/>
                <a:tab algn="l" pos="4863960"/>
                <a:tab algn="l" pos="5222520"/>
                <a:tab algn="l" pos="5581440"/>
                <a:tab algn="l" pos="5943600"/>
                <a:tab algn="l" pos="6298920"/>
                <a:tab algn="l" pos="6657840"/>
                <a:tab algn="l" pos="7016400"/>
                <a:tab algn="l" pos="7375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Soon added UDDI as a way to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discover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SOAP services.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5640" indent="-201600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201600"/>
                <a:tab algn="l" pos="558720"/>
                <a:tab algn="l" pos="917280"/>
                <a:tab algn="l" pos="1276200"/>
                <a:tab algn="l" pos="1635120"/>
                <a:tab algn="l" pos="1993680"/>
                <a:tab algn="l" pos="2352600"/>
                <a:tab algn="l" pos="2711160"/>
                <a:tab algn="l" pos="3070080"/>
                <a:tab algn="l" pos="3429000"/>
                <a:tab algn="l" pos="3787560"/>
                <a:tab algn="l" pos="4146480"/>
                <a:tab algn="l" pos="4505040"/>
                <a:tab algn="l" pos="4863960"/>
                <a:tab algn="l" pos="5222520"/>
                <a:tab algn="l" pos="5581440"/>
                <a:tab algn="l" pos="5943600"/>
                <a:tab algn="l" pos="6298920"/>
                <a:tab algn="l" pos="6657840"/>
                <a:tab algn="l" pos="7016400"/>
                <a:tab algn="l" pos="73753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16887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2022-04-27T10:50:36Z</dcterms:modified>
  <cp:revision>14</cp:revision>
  <dc:subject/>
  <dc:title/>
</cp:coreProperties>
</file>