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6" r:id="rId2"/>
    <p:sldMasterId id="2147483665" r:id="rId3"/>
    <p:sldMasterId id="214748366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73" r:id="rId6"/>
    <p:sldId id="271" r:id="rId7"/>
    <p:sldId id="275" r:id="rId8"/>
    <p:sldId id="277" r:id="rId9"/>
    <p:sldId id="298" r:id="rId10"/>
    <p:sldId id="301" r:id="rId11"/>
    <p:sldId id="300" r:id="rId12"/>
    <p:sldId id="303" r:id="rId13"/>
    <p:sldId id="280" r:id="rId14"/>
    <p:sldId id="281" r:id="rId15"/>
    <p:sldId id="282" r:id="rId16"/>
    <p:sldId id="283" r:id="rId17"/>
    <p:sldId id="284" r:id="rId18"/>
    <p:sldId id="292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E95822"/>
    <a:srgbClr val="E66000"/>
    <a:srgbClr val="FF9500"/>
    <a:srgbClr val="00188F"/>
    <a:srgbClr val="00539F"/>
    <a:srgbClr val="009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0" autoAdjust="0"/>
    <p:restoredTop sz="99664" autoAdjust="0"/>
  </p:normalViewPr>
  <p:slideViewPr>
    <p:cSldViewPr snapToGrid="0">
      <p:cViewPr>
        <p:scale>
          <a:sx n="76" d="100"/>
          <a:sy n="76" d="100"/>
        </p:scale>
        <p:origin x="-4304" y="-1296"/>
      </p:cViewPr>
      <p:guideLst>
        <p:guide orient="horz" pos="3771"/>
        <p:guide orient="horz" pos="286"/>
        <p:guide orient="horz" pos="863"/>
        <p:guide orient="horz" pos="4031"/>
        <p:guide orient="horz" pos="1498"/>
        <p:guide orient="horz" pos="2162"/>
        <p:guide orient="horz" pos="4032"/>
        <p:guide orient="horz" pos="1364"/>
        <p:guide orient="horz" pos="719"/>
        <p:guide pos="5471"/>
        <p:guide pos="288"/>
        <p:guide pos="1524"/>
        <p:guide pos="4116"/>
        <p:guide pos="1641"/>
        <p:guide pos="2937"/>
        <p:guide pos="4231"/>
        <p:guide pos="2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5AB70-1133-B64C-9521-9552791B5CF1}" type="datetimeFigureOut">
              <a:rPr lang="en-US" smtClean="0"/>
              <a:t>7/3/13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64F4-7DB1-9541-B922-DEB5A53D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0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84328-2092-354C-8A39-0C8F90C411FD}" type="datetimeFigureOut">
              <a:rPr lang="en-US" smtClean="0"/>
              <a:t>7/3/13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E7A7-BBA9-D947-AC87-2D7A3662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8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5"/>
            <a:ext cx="8245642" cy="1470025"/>
          </a:xfrm>
        </p:spPr>
        <p:txBody>
          <a:bodyPr lIns="0" tIns="0" rIns="0" bIns="0" anchor="t" anchorCtr="0"/>
          <a:lstStyle>
            <a:lvl1pPr algn="l">
              <a:defRPr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190451"/>
            <a:ext cx="2743200" cy="231668"/>
          </a:xfrm>
        </p:spPr>
        <p:txBody>
          <a:bodyPr lIns="0" tIns="0" rIns="0" bIns="0"/>
          <a:lstStyle/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191933"/>
            <a:ext cx="1966911" cy="231668"/>
          </a:xfrm>
        </p:spPr>
        <p:txBody>
          <a:bodyPr lIns="0" tIns="0" rIns="0" bIns="0"/>
          <a:lstStyle/>
          <a:p>
            <a:fld id="{49E24615-E792-A843-8084-2ABE149A65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2824"/>
            <a:ext cx="8245642" cy="914400"/>
          </a:xfr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Presentation Subtitle</a:t>
            </a:r>
            <a:endParaRPr lang="en-US" dirty="0"/>
          </a:p>
        </p:txBody>
      </p:sp>
      <p:pic>
        <p:nvPicPr>
          <p:cNvPr id="3" name="Picture 2" descr="firefoxOS_logo and wordmark_Bla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1972" b="-1"/>
          <a:stretch/>
        </p:blipFill>
        <p:spPr>
          <a:xfrm>
            <a:off x="961432" y="6053140"/>
            <a:ext cx="1198643" cy="511112"/>
          </a:xfrm>
          <a:prstGeom prst="rect">
            <a:avLst/>
          </a:prstGeom>
        </p:spPr>
      </p:pic>
      <p:pic>
        <p:nvPicPr>
          <p:cNvPr id="9" name="Picture 8" descr="Firefox-Logo-v04-102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3" y="6080820"/>
            <a:ext cx="470814" cy="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Title+Text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64688" cy="681037"/>
          </a:xfrm>
        </p:spPr>
        <p:txBody>
          <a:bodyPr lIns="0" tIns="0" rIns="0" bIns="0" anchor="t" anchorCtr="0"/>
          <a:lstStyle>
            <a:lvl1pPr algn="l">
              <a:lnSpc>
                <a:spcPct val="70000"/>
              </a:lnSpc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57199" y="1374774"/>
            <a:ext cx="8218905" cy="4707857"/>
          </a:xfrm>
        </p:spPr>
        <p:txBody>
          <a:bodyPr lIns="0" tIns="0" rIns="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Statement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2" y="460375"/>
            <a:ext cx="8285746" cy="5635625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BOLD STATEMENT SLIDE THAT HAS SEVERAL LINES OF TEXT HERE.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4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Statement+Text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52062" cy="1197308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 OF SEVERAL LINES OF TEXT </a:t>
            </a:r>
            <a:br>
              <a:rPr lang="en-US" dirty="0" smtClean="0"/>
            </a:br>
            <a:r>
              <a:rPr lang="en-US" dirty="0" smtClean="0"/>
              <a:t>PLACED HERE: IF THE TITLE IS VERY</a:t>
            </a:r>
            <a:br>
              <a:rPr lang="en-US" dirty="0" smtClean="0"/>
            </a:br>
            <a:r>
              <a:rPr lang="en-US" dirty="0" smtClean="0"/>
              <a:t>LONG, START THE TEXT LOWER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2972" y="2294371"/>
            <a:ext cx="8173027" cy="3788261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9F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5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Subtitle+Text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59171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3106" y="1370013"/>
            <a:ext cx="8153265" cy="915987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rgbClr val="00539F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SUBTITLE/ LONG TITLE/ STATEMENT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2974" y="2294371"/>
            <a:ext cx="8186394" cy="389520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00539F"/>
                </a:solidFill>
                <a:latin typeface="Open Sans"/>
                <a:cs typeface="Open Sans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0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Text_2 Col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65396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429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8429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3106" y="1370014"/>
            <a:ext cx="3950917" cy="608512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2400" i="1" baseline="0">
                <a:solidFill>
                  <a:srgbClr val="00539F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662488" y="1370013"/>
            <a:ext cx="3960110" cy="621881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2400" i="1" baseline="0">
                <a:solidFill>
                  <a:srgbClr val="00539F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179053"/>
            <a:ext cx="3956824" cy="3807409"/>
          </a:xfrm>
        </p:spPr>
        <p:txBody>
          <a:bodyPr lIns="0" tIns="0" rIns="0" bIns="0"/>
          <a:lstStyle>
            <a:lvl1pPr marL="2889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1pPr>
            <a:lvl2pPr marL="288925" indent="-288925">
              <a:buSzPct val="60000"/>
              <a:buFont typeface="Lucida Grande"/>
              <a:buChar char="—"/>
              <a:defRPr>
                <a:solidFill>
                  <a:srgbClr val="00539F"/>
                </a:solidFill>
              </a:defRPr>
            </a:lvl2pPr>
            <a:lvl3pPr marL="288925" indent="-288925">
              <a:buSzPct val="60000"/>
              <a:buFont typeface="Lucida Grande"/>
              <a:buChar char="—"/>
              <a:defRPr>
                <a:solidFill>
                  <a:srgbClr val="00539F"/>
                </a:solidFill>
              </a:defRPr>
            </a:lvl3pPr>
            <a:lvl4pPr marL="8604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4pPr>
            <a:lvl5pPr marL="14319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5pPr>
          </a:lstStyle>
          <a:p>
            <a:pPr lvl="0"/>
            <a:r>
              <a:rPr lang="en-US" dirty="0" smtClean="0"/>
              <a:t>Bullet 01</a:t>
            </a:r>
          </a:p>
          <a:p>
            <a:pPr lvl="3"/>
            <a:r>
              <a:rPr lang="en-US" dirty="0" smtClean="0"/>
              <a:t>Bullet 02</a:t>
            </a:r>
          </a:p>
          <a:p>
            <a:pPr lvl="4"/>
            <a:r>
              <a:rPr lang="en-US" dirty="0" smtClean="0"/>
              <a:t>Bullet 03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671293" y="2165684"/>
            <a:ext cx="3951306" cy="3820779"/>
          </a:xfrm>
        </p:spPr>
        <p:txBody>
          <a:bodyPr lIns="0" tIns="0" rIns="0" bIns="0"/>
          <a:lstStyle>
            <a:lvl1pPr marL="2889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1pPr>
            <a:lvl2pPr marL="288925" indent="-288925">
              <a:buSzPct val="60000"/>
              <a:buFont typeface="Lucida Grande"/>
              <a:buChar char="—"/>
              <a:defRPr>
                <a:solidFill>
                  <a:srgbClr val="00539F"/>
                </a:solidFill>
              </a:defRPr>
            </a:lvl2pPr>
            <a:lvl3pPr marL="288925" indent="-288925">
              <a:buSzPct val="60000"/>
              <a:buFont typeface="Lucida Grande"/>
              <a:buChar char="—"/>
              <a:defRPr>
                <a:solidFill>
                  <a:srgbClr val="00539F"/>
                </a:solidFill>
              </a:defRPr>
            </a:lvl3pPr>
            <a:lvl4pPr marL="8604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4pPr>
            <a:lvl5pPr marL="1431925" indent="-288925">
              <a:spcBef>
                <a:spcPts val="0"/>
              </a:spcBef>
              <a:buSzPct val="76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5pPr>
          </a:lstStyle>
          <a:p>
            <a:pPr lvl="0"/>
            <a:r>
              <a:rPr lang="en-US" dirty="0" smtClean="0"/>
              <a:t>Bullet 01</a:t>
            </a:r>
          </a:p>
          <a:p>
            <a:pPr lvl="3"/>
            <a:r>
              <a:rPr lang="en-US" dirty="0" smtClean="0"/>
              <a:t>Bullet 02</a:t>
            </a:r>
          </a:p>
          <a:p>
            <a:pPr lvl="4"/>
            <a:r>
              <a:rPr lang="en-US" dirty="0" smtClean="0"/>
              <a:t>Bullet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2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Image+Text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71622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911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911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62488" y="1370013"/>
            <a:ext cx="3966335" cy="595145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rgbClr val="00539F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3"/>
            <a:ext cx="4025900" cy="4616450"/>
          </a:xfrm>
          <a:solidFill>
            <a:schemeClr val="bg1">
              <a:lumMod val="50000"/>
              <a:alpha val="20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2147888" cy="411966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62488" y="2125579"/>
            <a:ext cx="3966335" cy="3860884"/>
          </a:xfr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rgbClr val="00539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Bullets+Image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662489" y="1370013"/>
            <a:ext cx="4025900" cy="4616450"/>
          </a:xfrm>
          <a:solidFill>
            <a:srgbClr val="505050">
              <a:alpha val="15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62488" y="5986462"/>
            <a:ext cx="2057399" cy="411967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64688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911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911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1370013"/>
            <a:ext cx="3969273" cy="608513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rgbClr val="00539F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2" y="2165684"/>
            <a:ext cx="3969272" cy="3820777"/>
          </a:xfrm>
        </p:spPr>
        <p:txBody>
          <a:bodyPr lIns="0" tIns="0" rIns="0" bIns="0"/>
          <a:lstStyle>
            <a:lvl1pPr marL="288925" indent="-288925">
              <a:buSzPct val="75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1pPr>
            <a:lvl2pPr marL="288925" indent="-288925">
              <a:buSzPct val="75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2pPr>
            <a:lvl3pPr marL="288925" indent="-288925">
              <a:buSzPct val="75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3pPr>
            <a:lvl4pPr marL="801688" indent="-287338">
              <a:buSzPct val="75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4pPr>
            <a:lvl5pPr marL="1316038" indent="-288925">
              <a:buSzPct val="75000"/>
              <a:buFont typeface="Lucida Grande"/>
              <a:buChar char="—"/>
              <a:defRPr sz="2000">
                <a:solidFill>
                  <a:srgbClr val="00539F"/>
                </a:solidFill>
              </a:defRPr>
            </a:lvl5pPr>
          </a:lstStyle>
          <a:p>
            <a:pPr lvl="0"/>
            <a:r>
              <a:rPr lang="en-US" dirty="0" smtClean="0"/>
              <a:t>Bullet 01</a:t>
            </a:r>
          </a:p>
          <a:p>
            <a:pPr lvl="3"/>
            <a:r>
              <a:rPr lang="en-US" dirty="0" smtClean="0"/>
              <a:t>Bullet 02</a:t>
            </a:r>
          </a:p>
          <a:p>
            <a:pPr lvl="4"/>
            <a:r>
              <a:rPr lang="en-US" dirty="0" smtClean="0"/>
              <a:t>Bullet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Statement+Image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2738966" cy="914400"/>
          </a:xfrm>
        </p:spPr>
        <p:txBody>
          <a:bodyPr lIns="0" tIns="0" rIns="0" bIns="0" anchor="t" anchorCtr="0"/>
          <a:lstStyle>
            <a:lvl1pPr algn="l">
              <a:defRPr sz="2400" baseline="0"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SUBTITLE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438675" y="453511"/>
            <a:ext cx="5248123" cy="5457747"/>
          </a:xfrm>
          <a:solidFill>
            <a:srgbClr val="505050">
              <a:alpha val="15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62947" y="1537368"/>
            <a:ext cx="2733220" cy="4358107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2000" b="0" i="0">
                <a:solidFill>
                  <a:srgbClr val="00539F"/>
                </a:solidFill>
                <a:latin typeface="Open Sans"/>
                <a:cs typeface="Open San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438674" y="5911258"/>
            <a:ext cx="3095475" cy="487955"/>
          </a:xfrm>
        </p:spPr>
        <p:txBody>
          <a:bodyPr lIns="0" tIns="45720" rIns="0" bIns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17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1 Image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6"/>
            <a:ext cx="8165397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0013"/>
            <a:ext cx="8229599" cy="4616450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2147888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2 Images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5"/>
            <a:ext cx="8165396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3"/>
            <a:ext cx="4025900" cy="4616449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2"/>
            <a:ext cx="1962150" cy="410737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62488" y="1370014"/>
            <a:ext cx="4022961" cy="4616448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62488" y="5986461"/>
            <a:ext cx="1871662" cy="410739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">
    <p:bg>
      <p:bgPr>
        <a:gradFill flip="none" rotWithShape="1">
          <a:gsLst>
            <a:gs pos="0">
              <a:srgbClr val="0096DD"/>
            </a:gs>
            <a:gs pos="100000">
              <a:srgbClr val="00188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082842"/>
            <a:ext cx="8245642" cy="847558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190451"/>
            <a:ext cx="2743200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191933"/>
            <a:ext cx="1966911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2824"/>
            <a:ext cx="8245642" cy="965491"/>
          </a:xfrm>
        </p:spPr>
        <p:txBody>
          <a:bodyPr lIns="0" bIns="0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Presentation Subtitle</a:t>
            </a:r>
            <a:endParaRPr lang="en-US" dirty="0"/>
          </a:p>
        </p:txBody>
      </p:sp>
      <p:pic>
        <p:nvPicPr>
          <p:cNvPr id="10" name="Picture 9" descr="firefoxOS_logo and wordmark_White_01282013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7" t="866"/>
          <a:stretch/>
        </p:blipFill>
        <p:spPr>
          <a:xfrm>
            <a:off x="955498" y="6053140"/>
            <a:ext cx="1195434" cy="514243"/>
          </a:xfrm>
          <a:prstGeom prst="rect">
            <a:avLst/>
          </a:prstGeom>
        </p:spPr>
      </p:pic>
      <p:pic>
        <p:nvPicPr>
          <p:cNvPr id="7" name="Picture 6" descr="FF_Presentation_MOZ Strip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  <p:pic>
        <p:nvPicPr>
          <p:cNvPr id="11" name="Picture 10" descr="Firefox-Logo-v04-102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3" y="6080820"/>
            <a:ext cx="470814" cy="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6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3 Images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46719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7225" y="6398266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266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973" y="6398266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0012"/>
            <a:ext cx="2620963" cy="4616451"/>
          </a:xfrm>
          <a:solidFill>
            <a:srgbClr val="505050">
              <a:alpha val="15000"/>
            </a:srgbClr>
          </a:solidFill>
        </p:spPr>
        <p:txBody>
          <a:bodyPr t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67425" y="1370012"/>
            <a:ext cx="2619374" cy="4616452"/>
          </a:xfrm>
          <a:solidFill>
            <a:srgbClr val="505050">
              <a:alpha val="15000"/>
            </a:srgbClr>
          </a:solidFill>
        </p:spPr>
        <p:txBody>
          <a:bodyPr tIns="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317875" y="1370012"/>
            <a:ext cx="2501900" cy="4616451"/>
          </a:xfrm>
          <a:solidFill>
            <a:srgbClr val="505050">
              <a:alpha val="15000"/>
            </a:srgbClr>
          </a:solidFill>
        </p:spPr>
        <p:txBody>
          <a:bodyPr t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7011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7135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5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4 Images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40494" cy="681038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4"/>
            <a:ext cx="1962150" cy="4616988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1962150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68262" y="1370013"/>
            <a:ext cx="1871661" cy="4616449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2605088" y="1370014"/>
            <a:ext cx="1878012" cy="4616988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725180" y="1370014"/>
            <a:ext cx="1967970" cy="4622928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05088" y="5986463"/>
            <a:ext cx="1878012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62490" y="5986463"/>
            <a:ext cx="1871661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725180" y="5986463"/>
            <a:ext cx="1966911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9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4up Images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5"/>
            <a:ext cx="8146719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12225" y="6398266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266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200" y="6398266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3815773"/>
            <a:ext cx="4025900" cy="2062162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877935"/>
            <a:ext cx="1962150" cy="40344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662488" y="3815773"/>
            <a:ext cx="4017961" cy="2062162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71292" y="5877935"/>
            <a:ext cx="1962150" cy="40344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" y="1371600"/>
            <a:ext cx="4025900" cy="2062162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33761"/>
            <a:ext cx="1962150" cy="382011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662488" y="1371600"/>
            <a:ext cx="4017961" cy="2062162"/>
          </a:xfrm>
          <a:solidFill>
            <a:srgbClr val="505050">
              <a:alpha val="15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671292" y="3433761"/>
            <a:ext cx="1962150" cy="382011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6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_6up Images"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52945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7225" y="6399812"/>
            <a:ext cx="2743200" cy="23166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812"/>
            <a:ext cx="1966911" cy="23166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812"/>
            <a:ext cx="2738967" cy="23018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8672"/>
            <a:ext cx="2620963" cy="2054224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67425" y="1378671"/>
            <a:ext cx="2619374" cy="2054225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317875" y="1378671"/>
            <a:ext cx="2501900" cy="2053503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30" hasCustomPrompt="1"/>
          </p:nvPr>
        </p:nvSpPr>
        <p:spPr>
          <a:xfrm>
            <a:off x="457199" y="3886201"/>
            <a:ext cx="2620963" cy="2101000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987201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6067425" y="3886200"/>
            <a:ext cx="2619374" cy="2101001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317875" y="3886200"/>
            <a:ext cx="2501900" cy="2100263"/>
          </a:xfrm>
          <a:solidFill>
            <a:srgbClr val="505050">
              <a:alpha val="15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317800" y="5987201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066346" y="5987201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3429000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3317800" y="3429000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066346" y="3429000"/>
            <a:ext cx="1662858" cy="412012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3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_Subtitl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1" y="453511"/>
            <a:ext cx="8134268" cy="687902"/>
          </a:xfrm>
        </p:spPr>
        <p:txBody>
          <a:bodyPr lIns="0" tIns="0" rIns="0" bIns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106" y="1370013"/>
            <a:ext cx="8128363" cy="915987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36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73" y="2294371"/>
            <a:ext cx="6161174" cy="2735711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3203575" y="6403975"/>
            <a:ext cx="2743200" cy="231775"/>
          </a:xfrm>
        </p:spPr>
        <p:txBody>
          <a:bodyPr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pPr>
              <a:defRPr/>
            </a:pPr>
            <a:fld id="{4919FEB4-4C1A-1748-AF85-511ECA94BEFC}" type="datetime1">
              <a:rPr lang="en-US"/>
              <a:pPr>
                <a:defRPr/>
              </a:pPr>
              <a:t>7/3/13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6719888" y="6403975"/>
            <a:ext cx="1966912" cy="231775"/>
          </a:xfrm>
        </p:spPr>
        <p:txBody>
          <a:bodyPr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pPr>
              <a:defRPr/>
            </a:pPr>
            <a:fld id="{F7147B64-7741-424C-8D5F-6B83195479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200" y="6403975"/>
            <a:ext cx="2738438" cy="230188"/>
          </a:xfrm>
        </p:spPr>
        <p:txBody>
          <a:bodyPr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pPr>
              <a:defRPr/>
            </a:pPr>
            <a:r>
              <a:rPr lang="en-US"/>
              <a:t>Firefox OS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4554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Title+Text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64688" cy="681037"/>
          </a:xfrm>
        </p:spPr>
        <p:txBody>
          <a:bodyPr lIns="0" tIns="0" rIns="0" bIns="0" anchor="t" anchorCtr="0"/>
          <a:lstStyle>
            <a:lvl1pPr algn="l">
              <a:lnSpc>
                <a:spcPct val="70000"/>
              </a:lnSpc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74775"/>
            <a:ext cx="8245642" cy="4801435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Clr>
                <a:schemeClr val="bg1"/>
              </a:buClr>
              <a:buSzPct val="80000"/>
              <a:buFont typeface="Lucida Grande"/>
              <a:buNone/>
              <a:defRPr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1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Statement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232273" cy="5648992"/>
          </a:xfrm>
        </p:spPr>
        <p:txBody>
          <a:bodyPr lIns="0" tIns="0" rIns="0" bIns="0" anchor="t" anchorCtr="0"/>
          <a:lstStyle>
            <a:lvl1pPr algn="l">
              <a:defRPr sz="60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BOLD STATEMENT SLIDE THAT HAS SEVERAL LINES OF TEXT HERE.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40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Statement+Text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5"/>
            <a:ext cx="8164688" cy="129088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OF SEVERAL LINES OF TEXT </a:t>
            </a:r>
            <a:br>
              <a:rPr lang="en-US" dirty="0" smtClean="0"/>
            </a:br>
            <a:r>
              <a:rPr lang="en-US" dirty="0" smtClean="0"/>
              <a:t>PLACED HERE: IF THE TITLE IS VERY</a:t>
            </a:r>
            <a:br>
              <a:rPr lang="en-US" dirty="0" smtClean="0"/>
            </a:br>
            <a:r>
              <a:rPr lang="en-US" dirty="0" smtClean="0"/>
              <a:t>LONG, START THE TEXT LOWER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2972" y="2294371"/>
            <a:ext cx="8239869" cy="372141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7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Subtitle+Text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259010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3107" y="1370013"/>
            <a:ext cx="8239736" cy="915987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24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SUBTITLE/ LONG TITLE/ STATEMENT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2972" y="2294371"/>
            <a:ext cx="8239869" cy="3641208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6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Text_2 Col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77849" cy="687902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2998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429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8429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3107" y="1370014"/>
            <a:ext cx="3963368" cy="688724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20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662488" y="1370014"/>
            <a:ext cx="3972562" cy="702092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buNone/>
              <a:defRPr sz="20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662488" y="2259263"/>
            <a:ext cx="3959401" cy="3727200"/>
          </a:xfrm>
        </p:spPr>
        <p:txBody>
          <a:bodyPr lIns="0" tIns="0"/>
          <a:lstStyle>
            <a:lvl1pPr marL="0" indent="0">
              <a:spcBef>
                <a:spcPts val="600"/>
              </a:spcBef>
              <a:buSzPct val="80000"/>
              <a:buNone/>
              <a:defRPr sz="2400">
                <a:solidFill>
                  <a:schemeClr val="bg1"/>
                </a:solidFill>
              </a:defRPr>
            </a:lvl1pPr>
            <a:lvl2pPr indent="0">
              <a:spcBef>
                <a:spcPts val="0"/>
              </a:spcBef>
              <a:buSzPct val="80000"/>
              <a:defRPr sz="2000">
                <a:solidFill>
                  <a:schemeClr val="bg1"/>
                </a:solidFill>
              </a:defRPr>
            </a:lvl2pPr>
            <a:lvl3pPr indent="0">
              <a:spcBef>
                <a:spcPts val="0"/>
              </a:spcBef>
              <a:buSzPct val="80000"/>
              <a:defRPr sz="2000">
                <a:solidFill>
                  <a:schemeClr val="bg1"/>
                </a:solidFill>
              </a:defRPr>
            </a:lvl3pPr>
          </a:lstStyle>
          <a:p>
            <a:pPr marL="284163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01</a:t>
            </a:r>
          </a:p>
          <a:p>
            <a:pPr marL="684213" lvl="1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02</a:t>
            </a:r>
          </a:p>
          <a:p>
            <a:pPr marL="1084263" lvl="2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53249" y="2272632"/>
            <a:ext cx="3959401" cy="3713831"/>
          </a:xfrm>
        </p:spPr>
        <p:txBody>
          <a:bodyPr lIns="0" tIns="0"/>
          <a:lstStyle>
            <a:lvl1pPr marL="0" indent="0">
              <a:spcBef>
                <a:spcPts val="600"/>
              </a:spcBef>
              <a:buSzPct val="80000"/>
              <a:buNone/>
              <a:defRPr sz="2400">
                <a:solidFill>
                  <a:schemeClr val="bg1"/>
                </a:solidFill>
              </a:defRPr>
            </a:lvl1pPr>
            <a:lvl2pPr indent="0">
              <a:spcBef>
                <a:spcPts val="0"/>
              </a:spcBef>
              <a:buSzPct val="80000"/>
              <a:defRPr sz="2000">
                <a:solidFill>
                  <a:schemeClr val="bg1"/>
                </a:solidFill>
              </a:defRPr>
            </a:lvl2pPr>
            <a:lvl3pPr indent="0">
              <a:spcBef>
                <a:spcPts val="0"/>
              </a:spcBef>
              <a:buSzPct val="80000"/>
              <a:defRPr sz="2000">
                <a:solidFill>
                  <a:schemeClr val="bg1"/>
                </a:solidFill>
              </a:defRPr>
            </a:lvl3pPr>
          </a:lstStyle>
          <a:p>
            <a:pPr marL="284163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01</a:t>
            </a:r>
          </a:p>
          <a:p>
            <a:pPr marL="684213" lvl="1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02</a:t>
            </a:r>
          </a:p>
          <a:p>
            <a:pPr marL="1084263" lvl="2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_Tab">
    <p:bg>
      <p:bgPr>
        <a:gradFill flip="none" rotWithShape="1">
          <a:gsLst>
            <a:gs pos="0">
              <a:srgbClr val="0096DD"/>
            </a:gs>
            <a:gs pos="100000">
              <a:srgbClr val="00188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1069474"/>
            <a:ext cx="8047109" cy="860926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196499"/>
            <a:ext cx="2743200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197981"/>
            <a:ext cx="1966911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2824"/>
            <a:ext cx="8045116" cy="914400"/>
          </a:xfr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Presentation Subtitle</a:t>
            </a:r>
            <a:endParaRPr lang="en-US" dirty="0"/>
          </a:p>
        </p:txBody>
      </p:sp>
      <p:pic>
        <p:nvPicPr>
          <p:cNvPr id="8" name="Picture 7" descr="firefoxOS_logo and wordmark_White_01282013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 t="-3711"/>
          <a:stretch/>
        </p:blipFill>
        <p:spPr>
          <a:xfrm>
            <a:off x="949564" y="6029402"/>
            <a:ext cx="1201368" cy="537981"/>
          </a:xfrm>
          <a:prstGeom prst="rect">
            <a:avLst/>
          </a:prstGeom>
        </p:spPr>
      </p:pic>
      <p:pic>
        <p:nvPicPr>
          <p:cNvPr id="9" name="Picture 8" descr="FF_Presentation_MOZ Strip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  <p:pic>
        <p:nvPicPr>
          <p:cNvPr id="10" name="Picture 9" descr="Firefox-Logo-v04-102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3" y="6080820"/>
            <a:ext cx="470814" cy="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5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Image+Text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64688" cy="914400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911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911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68714" y="1370014"/>
            <a:ext cx="3959401" cy="795336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3"/>
            <a:ext cx="4025900" cy="4616450"/>
          </a:xfrm>
          <a:solidFill>
            <a:srgbClr val="0096DD">
              <a:alpha val="30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4025900" cy="411966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68714" y="2378075"/>
            <a:ext cx="3952999" cy="36083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26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Image+Bullet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64688" cy="914400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911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911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62488" y="1370013"/>
            <a:ext cx="3959401" cy="795671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3"/>
            <a:ext cx="4025900" cy="4616450"/>
          </a:xfrm>
          <a:solidFill>
            <a:srgbClr val="0096DD">
              <a:alpha val="30000"/>
            </a:srgbClr>
          </a:solidFill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2147888" cy="411966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662488" y="2392947"/>
            <a:ext cx="3959401" cy="3599741"/>
          </a:xfrm>
        </p:spPr>
        <p:txBody>
          <a:bodyPr lIns="0" tIns="0"/>
          <a:lstStyle>
            <a:lvl1pPr marL="0" indent="0">
              <a:spcBef>
                <a:spcPts val="600"/>
              </a:spcBef>
              <a:buNone/>
              <a:defRPr sz="2400"/>
            </a:lvl1pPr>
            <a:lvl2pPr indent="0">
              <a:spcBef>
                <a:spcPts val="0"/>
              </a:spcBef>
              <a:defRPr sz="2000"/>
            </a:lvl2pPr>
            <a:lvl3pPr indent="0">
              <a:spcBef>
                <a:spcPts val="0"/>
              </a:spcBef>
              <a:defRPr sz="2000"/>
            </a:lvl3pPr>
          </a:lstStyle>
          <a:p>
            <a:pPr marL="284163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01</a:t>
            </a:r>
          </a:p>
          <a:p>
            <a:pPr marL="684213" lvl="1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02</a:t>
            </a:r>
          </a:p>
          <a:p>
            <a:pPr marL="1084263" lvl="2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95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Bullets+Image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665086" y="1370013"/>
            <a:ext cx="4025900" cy="4616450"/>
          </a:xfrm>
          <a:solidFill>
            <a:srgbClr val="0096DD">
              <a:alpha val="30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65086" y="5986463"/>
            <a:ext cx="2054802" cy="411966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8164688" cy="914400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8429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911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911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1370013"/>
            <a:ext cx="3956822" cy="915987"/>
          </a:xfr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i="1" baseline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1pPr>
            <a:lvl2pPr marL="0" indent="0">
              <a:buNone/>
              <a:defRPr sz="2400" b="0">
                <a:latin typeface="MetaPlusBold"/>
                <a:cs typeface="MetaPlusBold"/>
              </a:defRPr>
            </a:lvl2pPr>
            <a:lvl3pPr marL="0" indent="0">
              <a:buFont typeface="Lucida Grande"/>
              <a:buNone/>
              <a:defRPr sz="2400">
                <a:latin typeface="MetaPlusBook"/>
                <a:cs typeface="MetaPlusBook"/>
              </a:defRPr>
            </a:lvl3pPr>
            <a:lvl4pPr marL="171450" indent="-171450">
              <a:buFont typeface="Lucida Grande"/>
              <a:buChar char="–"/>
              <a:defRPr sz="2000" b="0" i="0" baseline="0">
                <a:latin typeface="MetaPlusBook-Roman"/>
              </a:defRPr>
            </a:lvl4pPr>
            <a:lvl5pPr marL="514350" indent="-171450">
              <a:buFont typeface="Lucida Grande"/>
              <a:buChar char="–"/>
              <a:defRPr sz="2000" b="0" i="0" baseline="0">
                <a:latin typeface="MetaPlusBook-Roman"/>
              </a:defRPr>
            </a:lvl5pPr>
            <a:lvl6pPr marL="858838" indent="-173038">
              <a:buFont typeface="Lucida Grande"/>
              <a:buChar char="–"/>
              <a:defRPr sz="2000" b="0" i="0" baseline="0">
                <a:latin typeface="MetaPlusBook-Roman"/>
              </a:defRPr>
            </a:lvl6pPr>
            <a:lvl7pPr marL="1201738" indent="-171450">
              <a:buFont typeface="Lucida Grande"/>
              <a:buChar char="–"/>
              <a:defRPr sz="2000" b="0" i="0" baseline="0">
                <a:latin typeface="MetaPlusBook-Roman"/>
              </a:defRPr>
            </a:lvl7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57201" y="2606391"/>
            <a:ext cx="3956823" cy="3380072"/>
          </a:xfrm>
        </p:spPr>
        <p:txBody>
          <a:bodyPr lIns="0" tIns="0"/>
          <a:lstStyle>
            <a:lvl1pPr indent="0">
              <a:spcBef>
                <a:spcPts val="600"/>
              </a:spcBef>
              <a:defRPr sz="2400"/>
            </a:lvl1pPr>
            <a:lvl2pPr indent="0">
              <a:spcBef>
                <a:spcPts val="0"/>
              </a:spcBef>
              <a:defRPr sz="2000"/>
            </a:lvl2pPr>
            <a:lvl3pPr indent="0">
              <a:spcBef>
                <a:spcPts val="0"/>
              </a:spcBef>
              <a:defRPr sz="2000"/>
            </a:lvl3pPr>
          </a:lstStyle>
          <a:p>
            <a:pPr marL="284163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01</a:t>
            </a:r>
          </a:p>
          <a:p>
            <a:pPr marL="684213" lvl="1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02</a:t>
            </a:r>
          </a:p>
          <a:p>
            <a:pPr marL="1084263" lvl="2" indent="-284163">
              <a:buSzPct val="84000"/>
              <a:buFont typeface="Lucida Grande"/>
              <a:buChar char="—"/>
            </a:pPr>
            <a:r>
              <a:rPr lang="en-US" sz="2000" dirty="0" smtClean="0">
                <a:solidFill>
                  <a:schemeClr val="bg1"/>
                </a:solidFill>
              </a:rPr>
              <a:t>Bullet 03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697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Statement+Image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53511"/>
            <a:ext cx="2738966" cy="914400"/>
          </a:xfrm>
        </p:spPr>
        <p:txBody>
          <a:bodyPr lIns="0" tIns="0" rIns="0" bIns="0" anchor="t" anchorCtr="0"/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SUBTITLE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404202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4202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4202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438675" y="453511"/>
            <a:ext cx="5248123" cy="5532952"/>
          </a:xfrm>
          <a:solidFill>
            <a:srgbClr val="0096DD">
              <a:alpha val="30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62947" y="1652455"/>
            <a:ext cx="2733220" cy="4339782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2400" b="0" i="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438674" y="5992236"/>
            <a:ext cx="3095475" cy="406977"/>
          </a:xfrm>
        </p:spPr>
        <p:txBody>
          <a:bodyPr lIns="0" tIns="45720" rIns="0" bIns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1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1 Image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6"/>
            <a:ext cx="8171623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0013"/>
            <a:ext cx="8229599" cy="4616450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5986463"/>
            <a:ext cx="4068885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1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2 Image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5"/>
            <a:ext cx="8159171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3"/>
            <a:ext cx="4025900" cy="4616449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2"/>
            <a:ext cx="1962150" cy="410739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62488" y="1370014"/>
            <a:ext cx="4022961" cy="4616448"/>
          </a:xfrm>
          <a:solidFill>
            <a:srgbClr val="0096DD">
              <a:alpha val="30000"/>
            </a:srgb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62488" y="5986461"/>
            <a:ext cx="1871662" cy="410741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90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3 Image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59171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7225" y="6398266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266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973" y="6398266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0012"/>
            <a:ext cx="2620963" cy="4616451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67425" y="1370012"/>
            <a:ext cx="2619374" cy="4616452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317875" y="1370012"/>
            <a:ext cx="2501900" cy="4616451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7011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7135" y="5986462"/>
            <a:ext cx="1667858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2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4 Image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71622" cy="681038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13101" y="639720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180" y="639868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492" y="639868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370014"/>
            <a:ext cx="1962150" cy="4616988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86463"/>
            <a:ext cx="1962150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68262" y="1370013"/>
            <a:ext cx="1871661" cy="4616449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2605088" y="1370014"/>
            <a:ext cx="1878012" cy="4616988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725180" y="1370014"/>
            <a:ext cx="1967970" cy="4622928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05088" y="5986463"/>
            <a:ext cx="1878012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62490" y="5986463"/>
            <a:ext cx="1871661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725180" y="5986463"/>
            <a:ext cx="1966911" cy="410738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56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4up Image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5"/>
            <a:ext cx="8159171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12225" y="6398266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8266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62200" y="6398266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3815773"/>
            <a:ext cx="4025900" cy="2170690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986462"/>
            <a:ext cx="1962150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662488" y="3815773"/>
            <a:ext cx="4017961" cy="2170690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71292" y="5986462"/>
            <a:ext cx="1962150" cy="41180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" y="1371600"/>
            <a:ext cx="4025900" cy="2062162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33761"/>
            <a:ext cx="1962150" cy="382011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662488" y="1371600"/>
            <a:ext cx="4017961" cy="2062162"/>
          </a:xfrm>
          <a:solidFill>
            <a:srgbClr val="0096DD">
              <a:alpha val="30000"/>
            </a:srgbClr>
          </a:solidFill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00539F"/>
                </a:solidFill>
              </a:defRPr>
            </a:lvl1pPr>
          </a:lstStyle>
          <a:p>
            <a:r>
              <a:rPr lang="en-US" dirty="0" smtClean="0"/>
              <a:t>Click on icon to add image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671292" y="3433761"/>
            <a:ext cx="1962150" cy="382011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11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_6up Images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60376"/>
            <a:ext cx="8177848" cy="681037"/>
          </a:xfrm>
        </p:spPr>
        <p:txBody>
          <a:bodyPr lIns="0" tIns="0" rIns="0" bIns="0" anchor="t" anchorCtr="0"/>
          <a:lstStyle>
            <a:lvl1pPr algn="l">
              <a:defRPr sz="3600" baseline="0"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7225" y="6399812"/>
            <a:ext cx="2743200" cy="23166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812"/>
            <a:ext cx="1966911" cy="23166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812"/>
            <a:ext cx="2738967" cy="23018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0096DD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57199" y="1378672"/>
            <a:ext cx="2620963" cy="2054224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67425" y="1378671"/>
            <a:ext cx="2619374" cy="2054225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3317875" y="1378671"/>
            <a:ext cx="2501900" cy="2053503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30" hasCustomPrompt="1"/>
          </p:nvPr>
        </p:nvSpPr>
        <p:spPr>
          <a:xfrm>
            <a:off x="457199" y="3926466"/>
            <a:ext cx="2620963" cy="2054224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6067425" y="3926465"/>
            <a:ext cx="2619374" cy="2054225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317875" y="3926465"/>
            <a:ext cx="2501900" cy="2053503"/>
          </a:xfrm>
          <a:solidFill>
            <a:srgbClr val="0096DD">
              <a:alpha val="30000"/>
            </a:srgbClr>
          </a:solidFill>
        </p:spPr>
        <p:txBody>
          <a:bodyPr lIns="91440" tIns="0" rIns="91440" b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on icon to add image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9934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3317800" y="59934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066346" y="59934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34290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3317800" y="34290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6066346" y="3429000"/>
            <a:ext cx="1662858" cy="405813"/>
          </a:xfrm>
        </p:spPr>
        <p:txBody>
          <a:bodyPr lIns="0" tIns="45720" rIns="0" bIns="0" anchor="t" anchorCtr="0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_F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OX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748632"/>
            <a:ext cx="8090689" cy="1181768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196499"/>
            <a:ext cx="2743200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197981"/>
            <a:ext cx="1966911" cy="23166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282825"/>
            <a:ext cx="6173173" cy="914400"/>
          </a:xfrm>
        </p:spPr>
        <p:txBody>
          <a:bodyPr lIns="0" rIns="0"/>
          <a:lstStyle>
            <a:lvl1pPr marL="1588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1588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 marL="1588" indent="0">
              <a:buNone/>
              <a:defRPr/>
            </a:lvl3pPr>
            <a:lvl4pPr marL="1588" indent="0">
              <a:buNone/>
              <a:defRPr/>
            </a:lvl4pPr>
            <a:lvl5pPr marL="1588" indent="0"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Presentation Subtitle</a:t>
            </a:r>
            <a:endParaRPr lang="en-US" dirty="0"/>
          </a:p>
        </p:txBody>
      </p:sp>
      <p:pic>
        <p:nvPicPr>
          <p:cNvPr id="8" name="Picture 7" descr="firefoxOS_logo and wordmark_White_0128201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 t="-279"/>
          <a:stretch/>
        </p:blipFill>
        <p:spPr>
          <a:xfrm>
            <a:off x="949564" y="6047206"/>
            <a:ext cx="1201368" cy="520177"/>
          </a:xfrm>
          <a:prstGeom prst="rect">
            <a:avLst/>
          </a:prstGeom>
        </p:spPr>
      </p:pic>
      <p:pic>
        <p:nvPicPr>
          <p:cNvPr id="9" name="Picture 8" descr="FF_Presentation_MOZ Strip-0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  <p:pic>
        <p:nvPicPr>
          <p:cNvPr id="11" name="Picture 10" descr="Firefox-Logo-v04-102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3" y="6080820"/>
            <a:ext cx="470814" cy="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460375"/>
            <a:ext cx="8047109" cy="1470025"/>
          </a:xfrm>
        </p:spPr>
        <p:txBody>
          <a:bodyPr lIns="0" tIns="0" rIns="0" bIns="0" anchor="t" anchorCtr="0"/>
          <a:lstStyle>
            <a:lvl1pPr algn="l">
              <a:defRPr baseline="0"/>
            </a:lvl1pPr>
          </a:lstStyle>
          <a:p>
            <a:r>
              <a:rPr lang="en-US" dirty="0" smtClean="0"/>
              <a:t>DIVIDER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7731"/>
            <a:ext cx="2743200" cy="231668"/>
          </a:xfrm>
        </p:spPr>
        <p:txBody>
          <a:bodyPr anchor="t" anchorCtr="0"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213"/>
            <a:ext cx="1966911" cy="231668"/>
          </a:xfrm>
        </p:spPr>
        <p:txBody>
          <a:bodyPr lIns="0" tIns="0" rIns="0" anchor="t" anchorCtr="0"/>
          <a:lstStyle/>
          <a:p>
            <a:fld id="{49E24615-E792-A843-8084-2ABE149A65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2282824"/>
            <a:ext cx="6173173" cy="965491"/>
          </a:xfrm>
        </p:spPr>
        <p:txBody>
          <a:bodyPr l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213"/>
            <a:ext cx="2738967" cy="230186"/>
          </a:xfrm>
        </p:spPr>
        <p:txBody>
          <a:bodyPr anchor="t" anchorCtr="0"/>
          <a:lstStyle/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OR">
    <p:bg>
      <p:bgPr>
        <a:gradFill flip="none" rotWithShape="1">
          <a:gsLst>
            <a:gs pos="0">
              <a:srgbClr val="FF9500"/>
            </a:gs>
            <a:gs pos="100000">
              <a:srgbClr val="E660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5"/>
            <a:ext cx="7991078" cy="1470025"/>
          </a:xfrm>
        </p:spPr>
        <p:txBody>
          <a:bodyPr lIns="0" tIns="0" rIns="0" bIns="0" anchor="t" anchorCtr="0"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773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21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21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284413"/>
            <a:ext cx="6185624" cy="914400"/>
          </a:xfrm>
        </p:spPr>
        <p:txBody>
          <a:bodyPr lIns="0" rIns="0"/>
          <a:lstStyle>
            <a:lvl1pPr marL="1588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1588" indent="0">
              <a:buNone/>
              <a:defRPr/>
            </a:lvl2pPr>
            <a:lvl3pPr marL="1588" indent="0">
              <a:buNone/>
              <a:defRPr/>
            </a:lvl3pPr>
            <a:lvl4pPr marL="1588" indent="0">
              <a:buNone/>
              <a:defRPr/>
            </a:lvl4pPr>
            <a:lvl5pPr marL="1588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7" descr="FF_Presentation_MOZ Strip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OR_F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X_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5"/>
            <a:ext cx="7978626" cy="1470025"/>
          </a:xfrm>
        </p:spPr>
        <p:txBody>
          <a:bodyPr lIns="0" tIns="0" rIns="0" bIns="0" anchor="t" anchorCtr="0"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773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21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21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284413"/>
            <a:ext cx="6179398" cy="914400"/>
          </a:xfr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45720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91440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137160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182880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  <a:p>
            <a:pPr lvl="0"/>
            <a:endParaRPr lang="en-US" dirty="0"/>
          </a:p>
        </p:txBody>
      </p:sp>
      <p:pic>
        <p:nvPicPr>
          <p:cNvPr id="8" name="Picture 7" descr="FF_Presentation_MOZ Strip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OR_Statement">
    <p:bg>
      <p:bgPr>
        <a:gradFill flip="none" rotWithShape="1">
          <a:gsLst>
            <a:gs pos="0">
              <a:srgbClr val="FF9500"/>
            </a:gs>
            <a:gs pos="100000">
              <a:srgbClr val="E660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460375"/>
            <a:ext cx="8245643" cy="5480050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STATEMENT SLIDE THERE CAN BE SEVERAL LINES OF BOLD COPY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402493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403975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403975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pic>
        <p:nvPicPr>
          <p:cNvPr id="8" name="Picture 7" descr="FF_Presentation_MOZ Strip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_Statement">
    <p:bg>
      <p:bgPr>
        <a:gradFill flip="none" rotWithShape="1">
          <a:gsLst>
            <a:gs pos="0">
              <a:srgbClr val="0096DD"/>
            </a:gs>
            <a:gs pos="100000">
              <a:srgbClr val="00188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60375"/>
            <a:ext cx="7772400" cy="5480050"/>
          </a:xfrm>
        </p:spPr>
        <p:txBody>
          <a:bodyPr lIns="0" tIns="0" rIns="0" bIns="0" anchor="t" anchorCtr="0"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STATEMENT SLIDE</a:t>
            </a:r>
            <a:br>
              <a:rPr lang="en-US" dirty="0" smtClean="0"/>
            </a:br>
            <a:r>
              <a:rPr lang="en-US" dirty="0" smtClean="0"/>
              <a:t>THERE CAN BE SEVERAL LINES OF BOLD COPY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7225" y="6397731"/>
            <a:ext cx="2743200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888" y="6399213"/>
            <a:ext cx="1966911" cy="231668"/>
          </a:xfrm>
        </p:spPr>
        <p:txBody>
          <a:bodyPr lIns="0" tIns="0" rIns="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57200" y="6399213"/>
            <a:ext cx="2738967" cy="230186"/>
          </a:xfrm>
        </p:spPr>
        <p:txBody>
          <a:bodyPr lIns="0" tIns="0" r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pic>
        <p:nvPicPr>
          <p:cNvPr id="7" name="Picture 6" descr="FF_Presentation_MOZ Strip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0375"/>
            <a:ext cx="8245642" cy="9175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4413"/>
            <a:ext cx="8245642" cy="3426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8375" y="6191933"/>
            <a:ext cx="2133600" cy="2316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80000"/>
              </a:lnSpc>
              <a:defRPr sz="1200" baseline="0">
                <a:solidFill>
                  <a:schemeClr val="tx1"/>
                </a:solidFill>
                <a:latin typeface="Open Sans"/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9888" y="6191933"/>
            <a:ext cx="1955799" cy="231668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 algn="r">
              <a:lnSpc>
                <a:spcPct val="80000"/>
              </a:lnSpc>
              <a:defRPr sz="1200" baseline="0">
                <a:solidFill>
                  <a:srgbClr val="000000"/>
                </a:solidFill>
                <a:latin typeface="Open Sans"/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</p:sldLayoutIdLst>
  <p:hf hdr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6000" b="0" i="1" kern="1200">
          <a:solidFill>
            <a:schemeClr val="tx1"/>
          </a:solidFill>
          <a:latin typeface="Open Sans Extrabold Italic"/>
          <a:ea typeface="+mj-ea"/>
          <a:cs typeface="Open Sans Extrabold Italic"/>
        </a:defRPr>
      </a:lvl1pPr>
    </p:titleStyle>
    <p:bodyStyle>
      <a:lvl1pPr marL="342900" indent="-3429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1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1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1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1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1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45642" cy="9175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2825"/>
            <a:ext cx="8245642" cy="3428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8375" y="6399213"/>
            <a:ext cx="2133600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lnSpc>
                <a:spcPct val="80000"/>
              </a:lnSpc>
              <a:defRPr sz="1200" baseline="0">
                <a:solidFill>
                  <a:schemeClr val="tx1"/>
                </a:solidFill>
                <a:latin typeface="Open Sans"/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9888" y="6399213"/>
            <a:ext cx="1955799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80000"/>
              </a:lnSpc>
              <a:defRPr sz="1200" baseline="0">
                <a:solidFill>
                  <a:srgbClr val="000000"/>
                </a:solidFill>
                <a:latin typeface="Open Sans"/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99213"/>
            <a:ext cx="2738967" cy="23018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80000"/>
              </a:lnSpc>
              <a:defRPr sz="1200" baseline="0">
                <a:solidFill>
                  <a:schemeClr val="tx1"/>
                </a:solidFill>
                <a:latin typeface="Open Sans"/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3" r:id="rId3"/>
    <p:sldLayoutId id="2147483664" r:id="rId4"/>
    <p:sldLayoutId id="2147483659" r:id="rId5"/>
  </p:sldLayoutIdLst>
  <p:hf hdr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6000" b="0" i="1" kern="1200">
          <a:solidFill>
            <a:schemeClr val="tx1"/>
          </a:solidFill>
          <a:latin typeface="Open Sans Extrabold Italic"/>
          <a:ea typeface="+mj-ea"/>
          <a:cs typeface="Open Sans Extrabold Italic"/>
        </a:defRPr>
      </a:lvl1pPr>
    </p:titleStyle>
    <p:bodyStyle>
      <a:lvl1pPr marL="342900" indent="-3429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000" b="0" i="1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000" b="0" i="1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000" b="0" i="1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000" b="0" i="1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000" b="0" i="1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5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2824"/>
            <a:ext cx="7772400" cy="3799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8375" y="6399213"/>
            <a:ext cx="2133600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lnSpc>
                <a:spcPct val="80000"/>
              </a:lnSpc>
              <a:defRPr sz="1200" baseline="0">
                <a:solidFill>
                  <a:srgbClr val="0096DD"/>
                </a:solidFill>
                <a:latin typeface="Open Sans"/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9888" y="6399213"/>
            <a:ext cx="1955799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80000"/>
              </a:lnSpc>
              <a:defRPr sz="1200" baseline="0">
                <a:solidFill>
                  <a:srgbClr val="0096DD"/>
                </a:solidFill>
                <a:latin typeface="Open Sans"/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99213"/>
            <a:ext cx="2738967" cy="23018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80000"/>
              </a:lnSpc>
              <a:defRPr sz="1200" baseline="0">
                <a:solidFill>
                  <a:srgbClr val="0096DD"/>
                </a:solidFill>
                <a:latin typeface="Open Sans"/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pic>
        <p:nvPicPr>
          <p:cNvPr id="7" name="Picture 6" descr="FF_Presentation_MOZ Strip-01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1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3600" b="0" i="1" kern="1200">
          <a:solidFill>
            <a:srgbClr val="0096DD"/>
          </a:solidFill>
          <a:latin typeface="Open Sans Extrabold Italic"/>
          <a:ea typeface="+mj-ea"/>
          <a:cs typeface="Open Sans Extrabold Italic"/>
        </a:defRPr>
      </a:lvl1pPr>
    </p:titleStyle>
    <p:bodyStyle>
      <a:lvl1pPr marL="342900" indent="-3429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00539F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00539F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00539F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00539F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00539F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128043" cy="6842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82825"/>
            <a:ext cx="8218905" cy="3428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8375" y="6399213"/>
            <a:ext cx="2133600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lnSpc>
                <a:spcPct val="80000"/>
              </a:lnSpc>
              <a:defRPr sz="1200" baseline="0">
                <a:solidFill>
                  <a:srgbClr val="FFFFFF"/>
                </a:solidFill>
                <a:latin typeface="Open Sans"/>
              </a:defRPr>
            </a:lvl1pPr>
          </a:lstStyle>
          <a:p>
            <a:r>
              <a:rPr lang="en-US" dirty="0" smtClean="0"/>
              <a:t>Month 00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9888" y="6399213"/>
            <a:ext cx="1955799" cy="2316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80000"/>
              </a:lnSpc>
              <a:defRPr sz="1200" baseline="0">
                <a:solidFill>
                  <a:srgbClr val="FFFFFF"/>
                </a:solidFill>
                <a:latin typeface="Open Sans"/>
              </a:defRPr>
            </a:lvl1pPr>
          </a:lstStyle>
          <a:p>
            <a:fld id="{49E24615-E792-A843-8084-2ABE149A65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99213"/>
            <a:ext cx="2738967" cy="23018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80000"/>
              </a:lnSpc>
              <a:defRPr sz="1200" baseline="0">
                <a:solidFill>
                  <a:srgbClr val="FFFFFF"/>
                </a:solidFill>
                <a:latin typeface="Open Sans"/>
              </a:defRPr>
            </a:lvl1pPr>
          </a:lstStyle>
          <a:p>
            <a:r>
              <a:rPr lang="en-US" dirty="0" smtClean="0"/>
              <a:t>Firefox OS Presentation Title</a:t>
            </a:r>
            <a:endParaRPr lang="en-US" dirty="0"/>
          </a:p>
        </p:txBody>
      </p:sp>
      <p:pic>
        <p:nvPicPr>
          <p:cNvPr id="7" name="Picture 6" descr="FF_Presentation_MOZ Strip-01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32" r="-35"/>
          <a:stretch/>
        </p:blipFill>
        <p:spPr>
          <a:xfrm>
            <a:off x="-3176" y="0"/>
            <a:ext cx="9147175" cy="2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0" r:id="rId3"/>
    <p:sldLayoutId id="2147483673" r:id="rId4"/>
    <p:sldLayoutId id="2147483683" r:id="rId5"/>
    <p:sldLayoutId id="2147483678" r:id="rId6"/>
    <p:sldLayoutId id="2147483690" r:id="rId7"/>
    <p:sldLayoutId id="2147483684" r:id="rId8"/>
    <p:sldLayoutId id="2147483677" r:id="rId9"/>
    <p:sldLayoutId id="2147483674" r:id="rId10"/>
    <p:sldLayoutId id="2147483675" r:id="rId11"/>
    <p:sldLayoutId id="2147483680" r:id="rId12"/>
    <p:sldLayoutId id="2147483679" r:id="rId13"/>
    <p:sldLayoutId id="2147483682" r:id="rId14"/>
    <p:sldLayoutId id="2147483681" r:id="rId15"/>
  </p:sldLayoutIdLst>
  <p:hf hdr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3600" b="0" i="1" kern="1200">
          <a:solidFill>
            <a:srgbClr val="0096DD"/>
          </a:solidFill>
          <a:latin typeface="Open Sans Extrabold Italic"/>
          <a:ea typeface="+mj-ea"/>
          <a:cs typeface="Open Sans Extrabold Italic"/>
        </a:defRPr>
      </a:lvl1pPr>
    </p:titleStyle>
    <p:bodyStyle>
      <a:lvl1pPr marL="342900" indent="-3429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FFFFFF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FFFFFF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FFFFFF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FFFFFF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buSzPct val="80000"/>
        <a:buFont typeface="Lucida Grande"/>
        <a:buChar char="—"/>
        <a:defRPr sz="2400" b="0" i="0" kern="1200">
          <a:solidFill>
            <a:srgbClr val="FFFFFF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0375"/>
            <a:ext cx="8028432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2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21% MARKET SHARE</a:t>
            </a:r>
          </a:p>
          <a:p>
            <a:r>
              <a:rPr lang="en-US" dirty="0" smtClean="0"/>
              <a:t>450+ MILLION USERS</a:t>
            </a:r>
          </a:p>
          <a:p>
            <a:r>
              <a:rPr lang="en-US" dirty="0" smtClean="0"/>
              <a:t>OVER 80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2973" y="3432175"/>
            <a:ext cx="6161174" cy="1597907"/>
          </a:xfrm>
        </p:spPr>
        <p:txBody>
          <a:bodyPr/>
          <a:lstStyle/>
          <a:p>
            <a:r>
              <a:rPr lang="en-US" dirty="0" smtClean="0"/>
              <a:t>Now, were going mobile…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5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IT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NEXT BILLION</a:t>
            </a:r>
          </a:p>
          <a:p>
            <a:r>
              <a:rPr lang="en-US" dirty="0" smtClean="0"/>
              <a:t>SMARTPHONE CUSTOMERS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2974" y="2498970"/>
            <a:ext cx="5058184" cy="908901"/>
          </a:xfrm>
        </p:spPr>
        <p:txBody>
          <a:bodyPr/>
          <a:lstStyle/>
          <a:p>
            <a:r>
              <a:rPr lang="en-US" dirty="0" smtClean="0"/>
              <a:t>Giving rapidly emerging markets (with focus on Latin America) </a:t>
            </a:r>
            <a:endParaRPr lang="en-US" dirty="0"/>
          </a:p>
          <a:p>
            <a:r>
              <a:rPr lang="en-US" dirty="0" smtClean="0"/>
              <a:t>a rare opportunity to </a:t>
            </a:r>
            <a:r>
              <a:rPr lang="en-US" b="1" dirty="0" smtClean="0"/>
              <a:t>leapfrog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53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LEAN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3106" y="3432176"/>
            <a:ext cx="8128363" cy="25542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LOWER COSTS</a:t>
            </a:r>
          </a:p>
          <a:p>
            <a:r>
              <a:rPr lang="en-US" dirty="0" smtClean="0"/>
              <a:t>BIGGER MARGINS</a:t>
            </a:r>
          </a:p>
          <a:p>
            <a:r>
              <a:rPr lang="en-US" dirty="0" smtClean="0"/>
              <a:t>MORE EFFICIENCY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2973" y="1370014"/>
            <a:ext cx="7767405" cy="2116182"/>
          </a:xfrm>
        </p:spPr>
        <p:txBody>
          <a:bodyPr/>
          <a:lstStyle/>
          <a:p>
            <a:r>
              <a:rPr lang="en-US" dirty="0" smtClean="0"/>
              <a:t>No software license fees</a:t>
            </a:r>
          </a:p>
          <a:p>
            <a:endParaRPr lang="en-US" dirty="0"/>
          </a:p>
          <a:p>
            <a:r>
              <a:rPr lang="en-US" dirty="0" smtClean="0"/>
              <a:t>No restrictions on ways to monetize apps</a:t>
            </a:r>
          </a:p>
          <a:p>
            <a:endParaRPr lang="en-US" dirty="0"/>
          </a:p>
          <a:p>
            <a:r>
              <a:rPr lang="en-US" dirty="0" smtClean="0"/>
              <a:t>Less time and costs spent to transfer apps across platforms and devices (due to transferable HTML5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MOZILLA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7201" y="1374776"/>
            <a:ext cx="8164688" cy="3424968"/>
          </a:xfrm>
        </p:spPr>
        <p:txBody>
          <a:bodyPr/>
          <a:lstStyle/>
          <a:p>
            <a:r>
              <a:rPr lang="en-US" dirty="0" smtClean="0"/>
              <a:t>A unique passion-driven non-profit project since 1998</a:t>
            </a:r>
          </a:p>
          <a:p>
            <a:r>
              <a:rPr lang="en-US" dirty="0" smtClean="0"/>
              <a:t>Pioneers &amp; defenders of open Web for all</a:t>
            </a:r>
          </a:p>
          <a:p>
            <a:r>
              <a:rPr lang="en-US" dirty="0" smtClean="0"/>
              <a:t>Giving people choice &amp; control over their online lives</a:t>
            </a:r>
          </a:p>
          <a:p>
            <a:r>
              <a:rPr lang="en-US" dirty="0" smtClean="0"/>
              <a:t>Bringing together a vast community of developers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WE’VE ALWAYS FOUGHT TO KEEP</a:t>
            </a:r>
            <a:br>
              <a:rPr lang="en-US" dirty="0" smtClean="0"/>
            </a:br>
            <a:r>
              <a:rPr lang="en-US" dirty="0" smtClean="0"/>
              <a:t>THE WEB OPEN SO INNOVATIVE AND CREATIVITY CAN FLOURISH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2973" y="2294371"/>
            <a:ext cx="8158916" cy="3800246"/>
          </a:xfrm>
        </p:spPr>
        <p:txBody>
          <a:bodyPr/>
          <a:lstStyle/>
          <a:p>
            <a:r>
              <a:rPr lang="en-US" dirty="0" smtClean="0"/>
              <a:t>Imagine, a billion people experiencing he daily inspiration of carry the web in their pockets – for the first time.</a:t>
            </a:r>
          </a:p>
          <a:p>
            <a:endParaRPr lang="en-US" dirty="0"/>
          </a:p>
          <a:p>
            <a:r>
              <a:rPr lang="en-US" dirty="0" smtClean="0"/>
              <a:t>A billion new perspectives.</a:t>
            </a:r>
          </a:p>
          <a:p>
            <a:r>
              <a:rPr lang="en-US" dirty="0" smtClean="0"/>
              <a:t>A billion new opportunities.</a:t>
            </a:r>
          </a:p>
          <a:p>
            <a:r>
              <a:rPr lang="en-US" dirty="0" smtClean="0"/>
              <a:t>A billion individuals seeking to connect and converse and grow in a a billion intersecting ways.</a:t>
            </a:r>
          </a:p>
          <a:p>
            <a:endParaRPr lang="en-US" dirty="0"/>
          </a:p>
          <a:p>
            <a:r>
              <a:rPr lang="en-US" dirty="0" smtClean="0"/>
              <a:t>With Firefox OS, we’re making it possible for a billion more people to take full advantage of the Web. Offering them the freedom to blaze their own trails, amplify their voices, control their destinies, and transform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2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 INNOVATION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3107" y="2516188"/>
            <a:ext cx="3963368" cy="459529"/>
          </a:xfrm>
        </p:spPr>
        <p:txBody>
          <a:bodyPr/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62488" y="2516188"/>
            <a:ext cx="3972562" cy="459529"/>
          </a:xfrm>
        </p:spPr>
        <p:txBody>
          <a:bodyPr/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662488" y="3108457"/>
            <a:ext cx="3959401" cy="2554288"/>
          </a:xfrm>
        </p:spPr>
        <p:txBody>
          <a:bodyPr rIns="0" bIns="0"/>
          <a:lstStyle/>
          <a:p>
            <a:pPr marL="342900" indent="-342900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Seamlessly </a:t>
            </a:r>
            <a:r>
              <a:rPr lang="en-US" sz="2000" dirty="0">
                <a:solidFill>
                  <a:schemeClr val="bg1"/>
                </a:solidFill>
              </a:rPr>
              <a:t>integrating </a:t>
            </a:r>
            <a:r>
              <a:rPr lang="en-US" sz="2000" dirty="0" smtClean="0">
                <a:solidFill>
                  <a:schemeClr val="bg1"/>
                </a:solidFill>
              </a:rPr>
              <a:t>web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dirty="0">
                <a:solidFill>
                  <a:schemeClr val="bg1"/>
                </a:solidFill>
              </a:rPr>
              <a:t>apps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Pre</a:t>
            </a:r>
            <a:r>
              <a:rPr lang="en-US" sz="2000" dirty="0">
                <a:solidFill>
                  <a:schemeClr val="bg1"/>
                </a:solidFill>
              </a:rPr>
              <a:t>-loading 30,000 apps &amp; tapping the creativity of over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8 </a:t>
            </a:r>
            <a:r>
              <a:rPr lang="en-US" sz="2000" dirty="0">
                <a:solidFill>
                  <a:schemeClr val="bg1"/>
                </a:solidFill>
              </a:rPr>
              <a:t>million app </a:t>
            </a:r>
            <a:r>
              <a:rPr lang="en-US" sz="2000" dirty="0" smtClean="0">
                <a:solidFill>
                  <a:schemeClr val="bg1"/>
                </a:solidFill>
              </a:rPr>
              <a:t>developers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without </a:t>
            </a:r>
            <a:r>
              <a:rPr lang="en-US" sz="2000" dirty="0">
                <a:solidFill>
                  <a:schemeClr val="bg1"/>
                </a:solidFill>
              </a:rPr>
              <a:t>limitation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53249" y="3108457"/>
            <a:ext cx="3959401" cy="2554288"/>
          </a:xfrm>
        </p:spPr>
        <p:txBody>
          <a:bodyPr rIns="0" bIns="0"/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Separating </a:t>
            </a:r>
            <a:r>
              <a:rPr lang="en-US" sz="2000" dirty="0">
                <a:solidFill>
                  <a:schemeClr val="bg1"/>
                </a:solidFill>
              </a:rPr>
              <a:t>web and apps, creating a clunky user experience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Limiting </a:t>
            </a:r>
            <a:r>
              <a:rPr lang="en-US" sz="2000" dirty="0">
                <a:solidFill>
                  <a:schemeClr val="bg1"/>
                </a:solidFill>
              </a:rPr>
              <a:t>customer access to content by imposing strict rules on creativity and monetization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of </a:t>
            </a:r>
            <a:r>
              <a:rPr lang="en-US" sz="2000" dirty="0">
                <a:solidFill>
                  <a:schemeClr val="bg1"/>
                </a:solidFill>
              </a:rPr>
              <a:t>apps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2973" y="1376239"/>
            <a:ext cx="8172076" cy="909761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80000"/>
              <a:buFont typeface="Lucida Grande"/>
              <a:buChar char="—"/>
              <a:defRPr sz="2400" b="0" i="0" kern="1200">
                <a:solidFill>
                  <a:schemeClr val="tx1"/>
                </a:solidFill>
                <a:latin typeface="MetaPlusBook"/>
                <a:ea typeface="+mn-ea"/>
                <a:cs typeface="MetaPlusBook"/>
              </a:defRPr>
            </a:lvl1pPr>
            <a:lvl2pPr marL="742950" indent="-2857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80000"/>
              <a:buFont typeface="Lucida Grande"/>
              <a:buChar char="—"/>
              <a:defRPr sz="2400" b="0" i="0" kern="1200">
                <a:solidFill>
                  <a:schemeClr val="tx1"/>
                </a:solidFill>
                <a:latin typeface="MetaPlusBook"/>
                <a:ea typeface="+mn-ea"/>
                <a:cs typeface="MetaPlusBook"/>
              </a:defRPr>
            </a:lvl2pPr>
            <a:lvl3pPr marL="11430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80000"/>
              <a:buFont typeface="Lucida Grande"/>
              <a:buChar char="—"/>
              <a:defRPr sz="2400" b="0" i="0" kern="1200">
                <a:solidFill>
                  <a:schemeClr val="tx1"/>
                </a:solidFill>
                <a:latin typeface="MetaPlusBook"/>
                <a:ea typeface="+mn-ea"/>
                <a:cs typeface="MetaPlusBook"/>
              </a:defRPr>
            </a:lvl3pPr>
            <a:lvl4pPr marL="16002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80000"/>
              <a:buFont typeface="Lucida Grande"/>
              <a:buChar char="—"/>
              <a:defRPr sz="2400" b="0" i="0" kern="1200">
                <a:solidFill>
                  <a:schemeClr val="tx1"/>
                </a:solidFill>
                <a:latin typeface="MetaPlusBook"/>
                <a:ea typeface="+mn-ea"/>
                <a:cs typeface="MetaPlusBook"/>
              </a:defRPr>
            </a:lvl4pPr>
            <a:lvl5pPr marL="20574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80000"/>
              <a:buFont typeface="Lucida Grande"/>
              <a:buChar char="—"/>
              <a:defRPr sz="2400" b="0" i="0" kern="1200">
                <a:solidFill>
                  <a:schemeClr val="tx1"/>
                </a:solidFill>
                <a:latin typeface="MetaPlusBook"/>
                <a:ea typeface="+mn-ea"/>
                <a:cs typeface="MetaPlus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cs typeface="Open Sans"/>
              </a:rPr>
              <a:t>Providing customers with a new, faster, more </a:t>
            </a:r>
            <a:r>
              <a:rPr lang="en-US" dirty="0" smtClean="0">
                <a:solidFill>
                  <a:srgbClr val="FFFFFF"/>
                </a:solidFill>
                <a:latin typeface="Open Sans"/>
                <a:cs typeface="Open Sans"/>
              </a:rPr>
              <a:t>intuitive way </a:t>
            </a:r>
            <a:r>
              <a:rPr lang="en-US" dirty="0">
                <a:solidFill>
                  <a:srgbClr val="FFFFFF"/>
                </a:solidFill>
                <a:latin typeface="Open Sans"/>
                <a:cs typeface="Open Sans"/>
              </a:rPr>
              <a:t>to access content on their mobile device: </a:t>
            </a:r>
          </a:p>
        </p:txBody>
      </p:sp>
    </p:spTree>
    <p:extLst>
      <p:ext uri="{BB962C8B-B14F-4D97-AF65-F5344CB8AC3E}">
        <p14:creationId xmlns:p14="http://schemas.microsoft.com/office/powerpoint/2010/main" val="173743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pic>
        <p:nvPicPr>
          <p:cNvPr id="21" name="Picture Placeholder 20" descr="Facebook-logo1.jpeg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19543" r="6707" b="22398"/>
          <a:stretch/>
        </p:blipFill>
        <p:spPr>
          <a:xfrm>
            <a:off x="535410" y="1462956"/>
            <a:ext cx="1817905" cy="823043"/>
          </a:xfrm>
          <a:noFill/>
        </p:spPr>
      </p:pic>
      <p:pic>
        <p:nvPicPr>
          <p:cNvPr id="22" name="Picture Placeholder 21" descr="SoundCloud_logo.png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5" t="-10274" r="-15055" b="-27376"/>
          <a:stretch/>
        </p:blipFill>
        <p:spPr>
          <a:xfrm>
            <a:off x="2605088" y="1377950"/>
            <a:ext cx="1879600" cy="1133475"/>
          </a:xfrm>
          <a:noFill/>
        </p:spPr>
      </p:pic>
      <p:pic>
        <p:nvPicPr>
          <p:cNvPr id="23" name="Picture Placeholder 22" descr="EBay_logo.png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3" t="-19166" r="-3273" b="-29584"/>
          <a:stretch/>
        </p:blipFill>
        <p:spPr>
          <a:xfrm>
            <a:off x="4673600" y="1377950"/>
            <a:ext cx="1860550" cy="1133475"/>
          </a:xfrm>
          <a:noFill/>
        </p:spPr>
      </p:pic>
      <p:pic>
        <p:nvPicPr>
          <p:cNvPr id="24" name="Picture Placeholder 23" descr="ea-logo.png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71" t="-49858" r="-31571" b="-47260"/>
          <a:stretch/>
        </p:blipFill>
        <p:spPr>
          <a:xfrm>
            <a:off x="6724650" y="1365500"/>
            <a:ext cx="1960563" cy="1145925"/>
          </a:xfrm>
          <a:noFill/>
        </p:spPr>
      </p:pic>
      <p:pic>
        <p:nvPicPr>
          <p:cNvPr id="30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2" y="2743922"/>
            <a:ext cx="983606" cy="983606"/>
          </a:xfrm>
          <a:noFill/>
        </p:spPr>
      </p:pic>
      <p:pic>
        <p:nvPicPr>
          <p:cNvPr id="31" name="Picture Placeholder 2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91" t="-18391" r="-18391" b="-18391"/>
          <a:stretch/>
        </p:blipFill>
        <p:spPr>
          <a:xfrm>
            <a:off x="2654236" y="2743200"/>
            <a:ext cx="1781303" cy="1133475"/>
          </a:xfrm>
          <a:noFill/>
        </p:spPr>
      </p:pic>
      <p:pic>
        <p:nvPicPr>
          <p:cNvPr id="32" name="Picture Placeholder 22"/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3152545"/>
            <a:ext cx="1593850" cy="314784"/>
          </a:xfrm>
          <a:noFill/>
        </p:spPr>
      </p:pic>
      <p:pic>
        <p:nvPicPr>
          <p:cNvPr id="33" name="Picture Placeholder 23"/>
          <p:cNvPicPr>
            <a:picLocks noGrp="1" noChangeAspect="1"/>
          </p:cNvPicPr>
          <p:nvPr>
            <p:ph type="pic" sz="quarter" idx="1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3" y="3010122"/>
            <a:ext cx="1506538" cy="587182"/>
          </a:xfrm>
          <a:noFill/>
        </p:spPr>
      </p:pic>
      <p:pic>
        <p:nvPicPr>
          <p:cNvPr id="34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2" y="4191722"/>
            <a:ext cx="983606" cy="983606"/>
          </a:xfrm>
          <a:noFill/>
        </p:spPr>
      </p:pic>
      <p:pic>
        <p:nvPicPr>
          <p:cNvPr id="35" name="Picture Placeholder 21"/>
          <p:cNvPicPr>
            <a:picLocks noGrp="1" noChangeAspect="1"/>
          </p:cNvPicPr>
          <p:nvPr>
            <p:ph type="pic" sz="quarter" idx="1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8" y="4304695"/>
            <a:ext cx="1879600" cy="906085"/>
          </a:xfrm>
          <a:noFill/>
        </p:spPr>
      </p:pic>
      <p:pic>
        <p:nvPicPr>
          <p:cNvPr id="36" name="Picture Placeholder 22"/>
          <p:cNvPicPr>
            <a:picLocks noGrp="1" noChangeAspect="1"/>
          </p:cNvPicPr>
          <p:nvPr>
            <p:ph type="pic" sz="quarter" idx="1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49" y="3884614"/>
            <a:ext cx="1746252" cy="1746248"/>
          </a:xfrm>
          <a:noFill/>
        </p:spPr>
      </p:pic>
      <p:pic>
        <p:nvPicPr>
          <p:cNvPr id="37" name="Picture Placeholder 23"/>
          <p:cNvPicPr>
            <a:picLocks noGrp="1" noChangeAspect="1"/>
          </p:cNvPicPr>
          <p:nvPr>
            <p:ph type="pic" sz="quarter" idx="15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3" y="3998245"/>
            <a:ext cx="1506538" cy="1506536"/>
          </a:xfrm>
          <a:noFill/>
        </p:spPr>
      </p:pic>
    </p:spTree>
    <p:extLst>
      <p:ext uri="{BB962C8B-B14F-4D97-AF65-F5344CB8AC3E}">
        <p14:creationId xmlns:p14="http://schemas.microsoft.com/office/powerpoint/2010/main" val="351921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0376"/>
            <a:ext cx="8028432" cy="681038"/>
          </a:xfrm>
        </p:spPr>
        <p:txBody>
          <a:bodyPr/>
          <a:lstStyle/>
          <a:p>
            <a:r>
              <a:rPr lang="en-US" dirty="0" smtClean="0"/>
              <a:t>PITCH DECK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370014"/>
            <a:ext cx="6179398" cy="1878302"/>
          </a:xfrm>
        </p:spPr>
        <p:txBody>
          <a:bodyPr/>
          <a:lstStyle/>
          <a:p>
            <a:r>
              <a:rPr lang="en-US" dirty="0" smtClean="0"/>
              <a:t>Wolff </a:t>
            </a:r>
            <a:r>
              <a:rPr lang="en-US" dirty="0" err="1" smtClean="0"/>
              <a:t>Olins</a:t>
            </a:r>
            <a:endParaRPr lang="en-US" dirty="0" smtClean="0"/>
          </a:p>
          <a:p>
            <a:r>
              <a:rPr lang="en-US" dirty="0" smtClean="0"/>
              <a:t>Presentation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9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60376"/>
            <a:ext cx="8053335" cy="681038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370013"/>
            <a:ext cx="6179398" cy="2062162"/>
          </a:xfrm>
        </p:spPr>
        <p:txBody>
          <a:bodyPr/>
          <a:lstStyle/>
          <a:p>
            <a:r>
              <a:rPr lang="en-US" dirty="0"/>
              <a:t>Wolff </a:t>
            </a:r>
            <a:r>
              <a:rPr lang="en-US" dirty="0" err="1"/>
              <a:t>Olins</a:t>
            </a:r>
            <a:endParaRPr lang="en-US" dirty="0"/>
          </a:p>
          <a:p>
            <a:r>
              <a:rPr lang="en-US" dirty="0"/>
              <a:t>Presentation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0375"/>
            <a:ext cx="7772400" cy="1531737"/>
          </a:xfrm>
        </p:spPr>
        <p:txBody>
          <a:bodyPr/>
          <a:lstStyle/>
          <a:p>
            <a:r>
              <a:rPr lang="en-US" dirty="0" smtClean="0"/>
              <a:t>BUILD YOUR FUTURE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Firefox OS for OEMs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6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FIREFOX IS A  CATALYST FOR INDIVIDUAL </a:t>
            </a:r>
            <a:br>
              <a:rPr lang="en-US" dirty="0" smtClean="0"/>
            </a:br>
            <a:r>
              <a:rPr lang="en-US" dirty="0" smtClean="0"/>
              <a:t>AND COLLECTIVE PROGRESS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HEADLINE:</a:t>
            </a:r>
            <a:br>
              <a:rPr lang="en-US" dirty="0" smtClean="0"/>
            </a:br>
            <a:r>
              <a:rPr lang="en-US" dirty="0" smtClean="0"/>
              <a:t>36PT </a:t>
            </a:r>
            <a:r>
              <a:rPr lang="en-US" dirty="0" smtClean="0"/>
              <a:t>OPENS SANS EXTRABOLD ITALIC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2788956"/>
            <a:ext cx="6372394" cy="3197507"/>
          </a:xfrm>
        </p:spPr>
        <p:txBody>
          <a:bodyPr/>
          <a:lstStyle/>
          <a:p>
            <a:pPr lvl="1"/>
            <a:r>
              <a:rPr lang="en-US" dirty="0" smtClean="0"/>
              <a:t>Body </a:t>
            </a:r>
            <a:r>
              <a:rPr lang="en-US" dirty="0"/>
              <a:t>text in </a:t>
            </a:r>
            <a:r>
              <a:rPr lang="en-US" dirty="0" smtClean="0"/>
              <a:t>Open Sans 24 </a:t>
            </a:r>
            <a:r>
              <a:rPr lang="en-US" dirty="0" smtClean="0"/>
              <a:t>pt. </a:t>
            </a:r>
            <a:r>
              <a:rPr lang="en-US" dirty="0"/>
              <a:t>Line spacing i</a:t>
            </a:r>
            <a:r>
              <a:rPr lang="en-US" dirty="0" smtClean="0"/>
              <a:t>s set </a:t>
            </a:r>
            <a:r>
              <a:rPr lang="en-US" dirty="0"/>
              <a:t>on single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Open Sans Semibold"/>
                <a:cs typeface="Open Sans Semibold"/>
              </a:rPr>
              <a:t>Use </a:t>
            </a:r>
            <a:r>
              <a:rPr lang="en-US" dirty="0" smtClean="0">
                <a:latin typeface="Open Sans Semibold"/>
                <a:cs typeface="Open Sans Semibold"/>
              </a:rPr>
              <a:t>Bold to </a:t>
            </a:r>
            <a:r>
              <a:rPr lang="en-US" dirty="0">
                <a:latin typeface="Open Sans Semibold"/>
                <a:cs typeface="Open Sans Semibold"/>
              </a:rPr>
              <a:t>highlight an important point</a:t>
            </a:r>
            <a:r>
              <a:rPr lang="en-US" dirty="0" smtClean="0">
                <a:latin typeface="Open Sans Semibold"/>
                <a:cs typeface="Open Sans Semibold"/>
              </a:rPr>
              <a:t>.</a:t>
            </a:r>
          </a:p>
          <a:p>
            <a:endParaRPr lang="en-US" dirty="0">
              <a:latin typeface="Open Sans Semibold"/>
              <a:cs typeface="Open Sans Semibold"/>
            </a:endParaRPr>
          </a:p>
          <a:p>
            <a:r>
              <a:rPr lang="en-US" dirty="0"/>
              <a:t>Use full returns between paragraphs of information. Keep it simple: don’t use bullet points for every thought.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HEADLINE FOR TEXT SLIDE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CAN BE </a:t>
            </a:r>
            <a:r>
              <a:rPr lang="en-US" dirty="0">
                <a:ea typeface="ＭＳ Ｐゴシック" charset="0"/>
                <a:cs typeface="ＭＳ Ｐゴシック" charset="0"/>
              </a:rPr>
              <a:t>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2973" y="1606141"/>
            <a:ext cx="6164118" cy="438032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Avoid starting your presentation text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ea typeface="ＭＳ Ｐゴシック" charset="0"/>
                <a:cs typeface="ＭＳ Ｐゴシック" charset="0"/>
              </a:rPr>
              <a:t>bullets.</a:t>
            </a:r>
          </a:p>
          <a:p>
            <a:pPr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Use them when you need to drill down into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ea typeface="ＭＳ Ｐゴシック" charset="0"/>
                <a:cs typeface="ＭＳ Ｐゴシック" charset="0"/>
              </a:rPr>
              <a:t>full details of your main points.</a:t>
            </a:r>
          </a:p>
          <a:p>
            <a:pPr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Separate main points with a full return.</a:t>
            </a:r>
          </a:p>
          <a:p>
            <a:pPr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/>
              <a:t>Avoid text that goes all the way across the page: it’s hard to read. Use the ¾ mark in the grid as the maximum width of your paragraphs (the Master pages are already set up this way).</a:t>
            </a:r>
          </a:p>
          <a:p>
            <a:pPr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2">
              <a:spcBef>
                <a:spcPct val="0"/>
              </a:spcBef>
            </a:pPr>
            <a:r>
              <a:rPr lang="en-US" sz="2000" dirty="0" smtClean="0">
                <a:solidFill>
                  <a:srgbClr val="00539F"/>
                </a:solidFill>
                <a:ea typeface="ＭＳ Ｐゴシック" charset="0"/>
              </a:rPr>
              <a:t>— Use </a:t>
            </a:r>
            <a:r>
              <a:rPr lang="en-US" sz="2000" dirty="0">
                <a:solidFill>
                  <a:srgbClr val="00539F"/>
                </a:solidFill>
                <a:ea typeface="ＭＳ Ｐゴシック" charset="0"/>
              </a:rPr>
              <a:t>an </a:t>
            </a:r>
            <a:r>
              <a:rPr lang="ja-JP" altLang="en-US" sz="2000" dirty="0">
                <a:solidFill>
                  <a:srgbClr val="00539F"/>
                </a:solidFill>
                <a:ea typeface="ＭＳ Ｐゴシック" charset="0"/>
              </a:rPr>
              <a:t>“</a:t>
            </a:r>
            <a:r>
              <a:rPr lang="en-US" altLang="ja-JP" sz="2000" dirty="0">
                <a:solidFill>
                  <a:srgbClr val="00539F"/>
                </a:solidFill>
                <a:ea typeface="ＭＳ Ｐゴシック" charset="0"/>
              </a:rPr>
              <a:t>M</a:t>
            </a:r>
            <a:r>
              <a:rPr lang="ja-JP" altLang="en-US" sz="2000" dirty="0">
                <a:solidFill>
                  <a:srgbClr val="00539F"/>
                </a:solidFill>
                <a:ea typeface="ＭＳ Ｐゴシック" charset="0"/>
              </a:rPr>
              <a:t>”</a:t>
            </a:r>
            <a:r>
              <a:rPr lang="en-US" altLang="ja-JP" sz="2000" dirty="0">
                <a:solidFill>
                  <a:srgbClr val="00539F"/>
                </a:solidFill>
                <a:ea typeface="ＭＳ Ｐゴシック" charset="0"/>
              </a:rPr>
              <a:t> dash for all levels of </a:t>
            </a:r>
            <a:r>
              <a:rPr lang="en-US" altLang="ja-JP" sz="2000" dirty="0" smtClean="0">
                <a:solidFill>
                  <a:srgbClr val="00539F"/>
                </a:solidFill>
                <a:ea typeface="ＭＳ Ｐゴシック" charset="0"/>
              </a:rPr>
              <a:t>bullets</a:t>
            </a:r>
            <a:endParaRPr lang="en-US" dirty="0">
              <a:solidFill>
                <a:srgbClr val="00539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KEEP YOUR HEADLINES </a:t>
            </a:r>
            <a:br>
              <a:rPr lang="en-US" dirty="0" smtClean="0"/>
            </a:br>
            <a:r>
              <a:rPr lang="en-US" dirty="0" smtClean="0"/>
              <a:t>SHORT AND TO THE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2972" y="1606141"/>
            <a:ext cx="5953869" cy="4258138"/>
          </a:xfrm>
        </p:spPr>
        <p:txBody>
          <a:bodyPr>
            <a:noAutofit/>
          </a:bodyPr>
          <a:lstStyle/>
          <a:p>
            <a:r>
              <a:rPr lang="en-US" dirty="0"/>
              <a:t>You can also use half of the page when you need to show images and text.</a:t>
            </a:r>
          </a:p>
          <a:p>
            <a:endParaRPr lang="en-US" dirty="0">
              <a:solidFill>
                <a:srgbClr val="711471"/>
              </a:solidFill>
            </a:endParaRPr>
          </a:p>
          <a:p>
            <a:r>
              <a:rPr lang="en-US" dirty="0"/>
              <a:t>Use the grid to size, align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keep space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images.</a:t>
            </a:r>
          </a:p>
          <a:p>
            <a:endParaRPr lang="en-US" dirty="0"/>
          </a:p>
          <a:p>
            <a:r>
              <a:rPr lang="en-US" dirty="0"/>
              <a:t>Can’t see the grid? Right-click an empty area of the slide or the margin around the slide, point to “Guides,” then click “Static Guides.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DOCUMENT IS SET 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MASTER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2973" y="1606141"/>
            <a:ext cx="4125369" cy="3423942"/>
          </a:xfrm>
        </p:spPr>
        <p:txBody>
          <a:bodyPr/>
          <a:lstStyle/>
          <a:p>
            <a:r>
              <a:rPr lang="en-US" dirty="0"/>
              <a:t>Use the pull-down menu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Slide button on the Home tab to choose from the four available Master pages:</a:t>
            </a:r>
          </a:p>
          <a:p>
            <a:endParaRPr lang="en-US" dirty="0"/>
          </a:p>
          <a:p>
            <a:pPr marL="285750" indent="-285750">
              <a:buFont typeface="Lucida Grande"/>
              <a:buChar char="—"/>
            </a:pPr>
            <a:r>
              <a:rPr lang="en-US" sz="2000" dirty="0" smtClean="0"/>
              <a:t>Content</a:t>
            </a:r>
            <a:endParaRPr lang="en-US" sz="2000" dirty="0"/>
          </a:p>
          <a:p>
            <a:pPr marL="285750" indent="-285750">
              <a:buFont typeface="Lucida Grande"/>
              <a:buChar char="—"/>
            </a:pPr>
            <a:r>
              <a:rPr lang="en-US" sz="2000" dirty="0" smtClean="0"/>
              <a:t>Title</a:t>
            </a:r>
            <a:endParaRPr lang="en-US" sz="2000" dirty="0"/>
          </a:p>
          <a:p>
            <a:pPr marL="285750" indent="-285750">
              <a:buFont typeface="Lucida Grande"/>
              <a:buChar char="—"/>
            </a:pPr>
            <a:r>
              <a:rPr lang="en-US" sz="2000" dirty="0" smtClean="0"/>
              <a:t>Divider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Month 00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615-E792-A843-8084-2ABE149A65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Firefox OS Presentation Title</a:t>
            </a:r>
            <a:endParaRPr lang="en-US" dirty="0"/>
          </a:p>
        </p:txBody>
      </p:sp>
      <p:pic>
        <p:nvPicPr>
          <p:cNvPr id="8" name="Picture 7" descr="Screen Shot 2013-02-01 at 3.5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35" y="2981943"/>
            <a:ext cx="7130822" cy="30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4434"/>
      </p:ext>
    </p:extLst>
  </p:cSld>
  <p:clrMapOvr>
    <a:masterClrMapping/>
  </p:clrMapOvr>
</p:sld>
</file>

<file path=ppt/theme/theme1.xml><?xml version="1.0" encoding="utf-8"?>
<a:theme xmlns:a="http://schemas.openxmlformats.org/drawingml/2006/main" name="e3_Mozilla_David">
  <a:themeElements>
    <a:clrScheme name="Mozilla 1">
      <a:dk1>
        <a:srgbClr val="003C91"/>
      </a:dk1>
      <a:lt1>
        <a:sysClr val="window" lastClr="FFFFFF"/>
      </a:lt1>
      <a:dk2>
        <a:srgbClr val="0080D9"/>
      </a:dk2>
      <a:lt2>
        <a:srgbClr val="0080D9"/>
      </a:lt2>
      <a:accent1>
        <a:srgbClr val="003C91"/>
      </a:accent1>
      <a:accent2>
        <a:srgbClr val="0080D9"/>
      </a:accent2>
      <a:accent3>
        <a:srgbClr val="FF8400"/>
      </a:accent3>
      <a:accent4>
        <a:srgbClr val="E04C00"/>
      </a:accent4>
      <a:accent5>
        <a:srgbClr val="3C3D41"/>
      </a:accent5>
      <a:accent6>
        <a:srgbClr val="E5EBEF"/>
      </a:accent6>
      <a:hlink>
        <a:srgbClr val="0080D9"/>
      </a:hlink>
      <a:folHlink>
        <a:srgbClr val="FF84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ue_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e3_Mozilla_David.potx</Template>
  <TotalTime>1999</TotalTime>
  <Words>499</Words>
  <Application>Microsoft Macintosh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e3_Mozilla_David</vt:lpstr>
      <vt:lpstr>DIVIDER</vt:lpstr>
      <vt:lpstr>CONTENT</vt:lpstr>
      <vt:lpstr>Blue_Master</vt:lpstr>
      <vt:lpstr>PowerPoint Presentation</vt:lpstr>
      <vt:lpstr>PITCH DECK</vt:lpstr>
      <vt:lpstr>PITCH DECK</vt:lpstr>
      <vt:lpstr>BUILD YOUR FUTURE</vt:lpstr>
      <vt:lpstr>FIREFOX IS A  CATALYST FOR INDIVIDUAL  AND COLLECTIVE PROGRESS</vt:lpstr>
      <vt:lpstr>MAIN HEADLINE: 36PT OPENS SANS EXTRABOLD ITALIC</vt:lpstr>
      <vt:lpstr>HEADLINE FOR TEXT SLIDE  CAN BE ONE OR TWO LINES</vt:lpstr>
      <vt:lpstr>KEEP YOUR HEADLINES  SHORT AND TO THE POINT</vt:lpstr>
      <vt:lpstr>THIS DOCUMENT IS SET UP  WITH MASTER PAGES</vt:lpstr>
      <vt:lpstr>FIREFOX</vt:lpstr>
      <vt:lpstr>WHO’S IT FOR?</vt:lpstr>
      <vt:lpstr>STAY LEAN</vt:lpstr>
      <vt:lpstr>MOZILLA</vt:lpstr>
      <vt:lpstr>WE’VE ALWAYS FOUGHT TO KEEP THE WEB OPEN SO INNOVATIVE AND CREATIVITY CAN FLOURISH</vt:lpstr>
      <vt:lpstr>DELIVER INNOVATION</vt:lpstr>
      <vt:lpstr>PARTNERS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Pelletier</dc:creator>
  <cp:lastModifiedBy>Scott Schwertly</cp:lastModifiedBy>
  <cp:revision>181</cp:revision>
  <dcterms:created xsi:type="dcterms:W3CDTF">2013-01-28T18:10:17Z</dcterms:created>
  <dcterms:modified xsi:type="dcterms:W3CDTF">2013-07-03T22:03:28Z</dcterms:modified>
</cp:coreProperties>
</file>