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9" r:id="rId10"/>
    <p:sldId id="263" r:id="rId11"/>
    <p:sldId id="272" r:id="rId12"/>
    <p:sldId id="273" r:id="rId13"/>
    <p:sldId id="274" r:id="rId14"/>
    <p:sldId id="265" r:id="rId15"/>
    <p:sldId id="268" r:id="rId16"/>
    <p:sldId id="271" r:id="rId1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411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2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5</a:t>
            </a:r>
            <a:endParaRPr lang="en-US" altLang="zh-TW" dirty="0"/>
          </a:p>
          <a:p>
            <a:r>
              <a:rPr lang="en-US" altLang="zh-TW" dirty="0"/>
              <a:t>6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4317" y="276421"/>
                </a:lnTo>
                <a:lnTo>
                  <a:pt x="16818" y="225649"/>
                </a:lnTo>
                <a:lnTo>
                  <a:pt x="36823" y="178307"/>
                </a:lnTo>
                <a:lnTo>
                  <a:pt x="63651" y="135075"/>
                </a:lnTo>
                <a:lnTo>
                  <a:pt x="96626" y="96631"/>
                </a:lnTo>
                <a:lnTo>
                  <a:pt x="135066" y="63654"/>
                </a:lnTo>
                <a:lnTo>
                  <a:pt x="178294" y="36824"/>
                </a:lnTo>
                <a:lnTo>
                  <a:pt x="225630" y="16818"/>
                </a:lnTo>
                <a:lnTo>
                  <a:pt x="276394" y="4317"/>
                </a:lnTo>
                <a:lnTo>
                  <a:pt x="329907" y="0"/>
                </a:lnTo>
                <a:lnTo>
                  <a:pt x="8682990" y="0"/>
                </a:lnTo>
                <a:lnTo>
                  <a:pt x="8736514" y="4317"/>
                </a:lnTo>
                <a:lnTo>
                  <a:pt x="8787286" y="16818"/>
                </a:lnTo>
                <a:lnTo>
                  <a:pt x="8834628" y="36824"/>
                </a:lnTo>
                <a:lnTo>
                  <a:pt x="8877860" y="63654"/>
                </a:lnTo>
                <a:lnTo>
                  <a:pt x="8916304" y="96631"/>
                </a:lnTo>
                <a:lnTo>
                  <a:pt x="8949281" y="135075"/>
                </a:lnTo>
                <a:lnTo>
                  <a:pt x="8976111" y="178307"/>
                </a:lnTo>
                <a:lnTo>
                  <a:pt x="8996117" y="225649"/>
                </a:lnTo>
                <a:lnTo>
                  <a:pt x="9008618" y="276421"/>
                </a:lnTo>
                <a:lnTo>
                  <a:pt x="9012936" y="329946"/>
                </a:lnTo>
                <a:lnTo>
                  <a:pt x="9012936" y="6363271"/>
                </a:lnTo>
                <a:lnTo>
                  <a:pt x="9008618" y="6416785"/>
                </a:lnTo>
                <a:lnTo>
                  <a:pt x="8996117" y="6467549"/>
                </a:lnTo>
                <a:lnTo>
                  <a:pt x="8976111" y="6514885"/>
                </a:lnTo>
                <a:lnTo>
                  <a:pt x="8949281" y="6558112"/>
                </a:lnTo>
                <a:lnTo>
                  <a:pt x="8916304" y="6596553"/>
                </a:lnTo>
                <a:lnTo>
                  <a:pt x="8877860" y="6629528"/>
                </a:lnTo>
                <a:lnTo>
                  <a:pt x="8834628" y="6656357"/>
                </a:lnTo>
                <a:lnTo>
                  <a:pt x="8787286" y="6676361"/>
                </a:lnTo>
                <a:lnTo>
                  <a:pt x="8736514" y="6688862"/>
                </a:lnTo>
                <a:lnTo>
                  <a:pt x="8682990" y="6693180"/>
                </a:lnTo>
                <a:lnTo>
                  <a:pt x="329907" y="6693180"/>
                </a:lnTo>
                <a:lnTo>
                  <a:pt x="276394" y="6688862"/>
                </a:lnTo>
                <a:lnTo>
                  <a:pt x="225630" y="6676361"/>
                </a:lnTo>
                <a:lnTo>
                  <a:pt x="178294" y="6656357"/>
                </a:lnTo>
                <a:lnTo>
                  <a:pt x="135066" y="6629528"/>
                </a:lnTo>
                <a:lnTo>
                  <a:pt x="96626" y="6596553"/>
                </a:lnTo>
                <a:lnTo>
                  <a:pt x="63651" y="6558112"/>
                </a:lnTo>
                <a:lnTo>
                  <a:pt x="36823" y="6514885"/>
                </a:lnTo>
                <a:lnTo>
                  <a:pt x="16818" y="6467549"/>
                </a:lnTo>
                <a:lnTo>
                  <a:pt x="4317" y="6416785"/>
                </a:lnTo>
                <a:lnTo>
                  <a:pt x="0" y="6363271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4317" y="276421"/>
                </a:lnTo>
                <a:lnTo>
                  <a:pt x="16818" y="225649"/>
                </a:lnTo>
                <a:lnTo>
                  <a:pt x="36823" y="178307"/>
                </a:lnTo>
                <a:lnTo>
                  <a:pt x="63651" y="135075"/>
                </a:lnTo>
                <a:lnTo>
                  <a:pt x="96626" y="96631"/>
                </a:lnTo>
                <a:lnTo>
                  <a:pt x="135066" y="63654"/>
                </a:lnTo>
                <a:lnTo>
                  <a:pt x="178294" y="36824"/>
                </a:lnTo>
                <a:lnTo>
                  <a:pt x="225630" y="16818"/>
                </a:lnTo>
                <a:lnTo>
                  <a:pt x="276394" y="4317"/>
                </a:lnTo>
                <a:lnTo>
                  <a:pt x="329907" y="0"/>
                </a:lnTo>
                <a:lnTo>
                  <a:pt x="8682990" y="0"/>
                </a:lnTo>
                <a:lnTo>
                  <a:pt x="8736514" y="4317"/>
                </a:lnTo>
                <a:lnTo>
                  <a:pt x="8787286" y="16818"/>
                </a:lnTo>
                <a:lnTo>
                  <a:pt x="8834628" y="36824"/>
                </a:lnTo>
                <a:lnTo>
                  <a:pt x="8877860" y="63654"/>
                </a:lnTo>
                <a:lnTo>
                  <a:pt x="8916304" y="96631"/>
                </a:lnTo>
                <a:lnTo>
                  <a:pt x="8949281" y="135075"/>
                </a:lnTo>
                <a:lnTo>
                  <a:pt x="8976111" y="178307"/>
                </a:lnTo>
                <a:lnTo>
                  <a:pt x="8996117" y="225649"/>
                </a:lnTo>
                <a:lnTo>
                  <a:pt x="9008618" y="276421"/>
                </a:lnTo>
                <a:lnTo>
                  <a:pt x="9012936" y="329946"/>
                </a:lnTo>
                <a:lnTo>
                  <a:pt x="9012936" y="6363271"/>
                </a:lnTo>
                <a:lnTo>
                  <a:pt x="9008618" y="6416785"/>
                </a:lnTo>
                <a:lnTo>
                  <a:pt x="8996117" y="6467549"/>
                </a:lnTo>
                <a:lnTo>
                  <a:pt x="8976111" y="6514884"/>
                </a:lnTo>
                <a:lnTo>
                  <a:pt x="8949281" y="6558112"/>
                </a:lnTo>
                <a:lnTo>
                  <a:pt x="8916304" y="6596553"/>
                </a:lnTo>
                <a:lnTo>
                  <a:pt x="8877860" y="6629527"/>
                </a:lnTo>
                <a:lnTo>
                  <a:pt x="8834628" y="6656356"/>
                </a:lnTo>
                <a:lnTo>
                  <a:pt x="8787286" y="6676360"/>
                </a:lnTo>
                <a:lnTo>
                  <a:pt x="8736514" y="6688861"/>
                </a:lnTo>
                <a:lnTo>
                  <a:pt x="8682990" y="6693179"/>
                </a:lnTo>
                <a:lnTo>
                  <a:pt x="329907" y="6693179"/>
                </a:lnTo>
                <a:lnTo>
                  <a:pt x="276394" y="6688861"/>
                </a:lnTo>
                <a:lnTo>
                  <a:pt x="225630" y="6676360"/>
                </a:lnTo>
                <a:lnTo>
                  <a:pt x="178294" y="6656356"/>
                </a:lnTo>
                <a:lnTo>
                  <a:pt x="135066" y="6629527"/>
                </a:lnTo>
                <a:lnTo>
                  <a:pt x="96626" y="6596553"/>
                </a:lnTo>
                <a:lnTo>
                  <a:pt x="63651" y="6558112"/>
                </a:lnTo>
                <a:lnTo>
                  <a:pt x="36823" y="6514884"/>
                </a:lnTo>
                <a:lnTo>
                  <a:pt x="16818" y="6467549"/>
                </a:lnTo>
                <a:lnTo>
                  <a:pt x="4317" y="6416785"/>
                </a:lnTo>
                <a:lnTo>
                  <a:pt x="0" y="6363271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798933"/>
            <a:ext cx="7157110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581" y="1611506"/>
            <a:ext cx="8628837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3433" y="6348568"/>
            <a:ext cx="26098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hyperlink" Target="mailto:ta_@dblab.csie.ncku.edu.tw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ta_@dblab.csie.ncku.edu.t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531" y="70103"/>
            <a:ext cx="9012936" cy="6691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4317" y="276329"/>
                </a:lnTo>
                <a:lnTo>
                  <a:pt x="16815" y="225584"/>
                </a:lnTo>
                <a:lnTo>
                  <a:pt x="36816" y="178264"/>
                </a:lnTo>
                <a:lnTo>
                  <a:pt x="63640" y="135047"/>
                </a:lnTo>
                <a:lnTo>
                  <a:pt x="96608" y="96615"/>
                </a:lnTo>
                <a:lnTo>
                  <a:pt x="135042" y="63646"/>
                </a:lnTo>
                <a:lnTo>
                  <a:pt x="178261" y="36820"/>
                </a:lnTo>
                <a:lnTo>
                  <a:pt x="225587" y="16817"/>
                </a:lnTo>
                <a:lnTo>
                  <a:pt x="276341" y="4317"/>
                </a:lnTo>
                <a:lnTo>
                  <a:pt x="329844" y="0"/>
                </a:lnTo>
                <a:lnTo>
                  <a:pt x="8683117" y="0"/>
                </a:lnTo>
                <a:lnTo>
                  <a:pt x="8736606" y="4317"/>
                </a:lnTo>
                <a:lnTo>
                  <a:pt x="8787351" y="16817"/>
                </a:lnTo>
                <a:lnTo>
                  <a:pt x="8834671" y="36820"/>
                </a:lnTo>
                <a:lnTo>
                  <a:pt x="8877888" y="63646"/>
                </a:lnTo>
                <a:lnTo>
                  <a:pt x="8916320" y="96615"/>
                </a:lnTo>
                <a:lnTo>
                  <a:pt x="8949289" y="135047"/>
                </a:lnTo>
                <a:lnTo>
                  <a:pt x="8976115" y="178264"/>
                </a:lnTo>
                <a:lnTo>
                  <a:pt x="8996118" y="225584"/>
                </a:lnTo>
                <a:lnTo>
                  <a:pt x="9008618" y="276329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8618" y="6415529"/>
                </a:lnTo>
                <a:lnTo>
                  <a:pt x="8996118" y="6466283"/>
                </a:lnTo>
                <a:lnTo>
                  <a:pt x="8976115" y="6513609"/>
                </a:lnTo>
                <a:lnTo>
                  <a:pt x="8949289" y="6556829"/>
                </a:lnTo>
                <a:lnTo>
                  <a:pt x="8916320" y="6595262"/>
                </a:lnTo>
                <a:lnTo>
                  <a:pt x="8877888" y="6628230"/>
                </a:lnTo>
                <a:lnTo>
                  <a:pt x="8834671" y="6655054"/>
                </a:lnTo>
                <a:lnTo>
                  <a:pt x="8787351" y="6675055"/>
                </a:lnTo>
                <a:lnTo>
                  <a:pt x="8736606" y="6687554"/>
                </a:lnTo>
                <a:lnTo>
                  <a:pt x="8683117" y="6691871"/>
                </a:lnTo>
                <a:lnTo>
                  <a:pt x="329844" y="6691871"/>
                </a:lnTo>
                <a:lnTo>
                  <a:pt x="276341" y="6687554"/>
                </a:lnTo>
                <a:lnTo>
                  <a:pt x="225587" y="6675055"/>
                </a:lnTo>
                <a:lnTo>
                  <a:pt x="178261" y="6655054"/>
                </a:lnTo>
                <a:lnTo>
                  <a:pt x="135042" y="6628230"/>
                </a:lnTo>
                <a:lnTo>
                  <a:pt x="96608" y="6595262"/>
                </a:lnTo>
                <a:lnTo>
                  <a:pt x="63640" y="6556829"/>
                </a:lnTo>
                <a:lnTo>
                  <a:pt x="36816" y="6513609"/>
                </a:lnTo>
                <a:lnTo>
                  <a:pt x="16815" y="6466283"/>
                </a:lnTo>
                <a:lnTo>
                  <a:pt x="4317" y="641552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84" y="1517903"/>
            <a:ext cx="9022080" cy="1458595"/>
          </a:xfrm>
          <a:custGeom>
            <a:avLst/>
            <a:gdLst/>
            <a:ahLst/>
            <a:cxnLst/>
            <a:rect l="l" t="t" r="r" b="b"/>
            <a:pathLst>
              <a:path w="9022080" h="1458595">
                <a:moveTo>
                  <a:pt x="0" y="1458468"/>
                </a:moveTo>
                <a:lnTo>
                  <a:pt x="9022080" y="1458468"/>
                </a:lnTo>
                <a:lnTo>
                  <a:pt x="9022080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0" y="121920"/>
                </a:moveTo>
                <a:lnTo>
                  <a:pt x="9022080" y="121920"/>
                </a:lnTo>
                <a:lnTo>
                  <a:pt x="902208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0" y="111251"/>
                </a:moveTo>
                <a:lnTo>
                  <a:pt x="9022080" y="111251"/>
                </a:lnTo>
                <a:lnTo>
                  <a:pt x="9022080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68220" y="1983014"/>
            <a:ext cx="561022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spc="-40" dirty="0" err="1">
                <a:solidFill>
                  <a:srgbClr val="FFFFFF"/>
                </a:solidFill>
                <a:latin typeface="微軟正黑體"/>
                <a:cs typeface="微軟正黑體"/>
              </a:rPr>
              <a:t>資料庫</a:t>
            </a:r>
            <a:r>
              <a:rPr lang="zh-TW" altLang="en-US" sz="4000" spc="-4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系統</a:t>
            </a:r>
            <a:r>
              <a:rPr sz="4000" spc="-40" dirty="0" err="1">
                <a:solidFill>
                  <a:srgbClr val="FFFFFF"/>
                </a:solidFill>
                <a:latin typeface="微軟正黑體"/>
                <a:cs typeface="微軟正黑體"/>
              </a:rPr>
              <a:t>期末專題</a:t>
            </a:r>
            <a:endParaRPr sz="4000" dirty="0">
              <a:latin typeface="微軟正黑體"/>
              <a:cs typeface="微軟正黑體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9423" y="4038600"/>
            <a:ext cx="5685154" cy="2147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教授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: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 李強</a:t>
            </a:r>
            <a:endParaRPr sz="2400" b="1" dirty="0">
              <a:ea typeface="微軟正黑體" panose="020B0604030504040204" pitchFamily="34" charset="-120"/>
              <a:cs typeface="微軟正黑體"/>
            </a:endParaRPr>
          </a:p>
          <a:p>
            <a:pPr marL="12700">
              <a:lnSpc>
                <a:spcPct val="120000"/>
              </a:lnSpc>
              <a:spcBef>
                <a:spcPts val="240"/>
              </a:spcBef>
            </a:pPr>
            <a:r>
              <a:rPr sz="2400" b="1" dirty="0">
                <a:ea typeface="微軟正黑體" panose="020B0604030504040204" pitchFamily="34" charset="-120"/>
                <a:cs typeface="微軟正黑體"/>
              </a:rPr>
              <a:t>助教E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-mai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l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:</a:t>
            </a:r>
            <a:endParaRPr sz="2400" b="1" dirty="0">
              <a:ea typeface="微軟正黑體" panose="020B0604030504040204" pitchFamily="34" charset="-120"/>
              <a:cs typeface="微軟正黑體"/>
            </a:endParaRPr>
          </a:p>
          <a:p>
            <a:pPr marL="923925">
              <a:lnSpc>
                <a:spcPct val="120000"/>
              </a:lnSpc>
              <a:spcBef>
                <a:spcPts val="230"/>
              </a:spcBef>
            </a:pPr>
            <a:r>
              <a:rPr lang="en-US" altLang="zh-TW" sz="2000" b="1" dirty="0">
                <a:ea typeface="微軟正黑體" panose="020B0604030504040204" pitchFamily="34" charset="-120"/>
                <a:hlinkClick r:id="rId3"/>
              </a:rPr>
              <a:t>ta_@dblab.csie.ncku.edu.tw</a:t>
            </a:r>
            <a:endParaRPr sz="2400" b="1" dirty="0">
              <a:ea typeface="微軟正黑體" panose="020B0604030504040204" pitchFamily="34" charset="-120"/>
              <a:cs typeface="Arial" panose="020B0604020202020204"/>
            </a:endParaRPr>
          </a:p>
          <a:p>
            <a:pPr marL="80645">
              <a:lnSpc>
                <a:spcPct val="120000"/>
              </a:lnSpc>
              <a:spcBef>
                <a:spcPts val="455"/>
              </a:spcBef>
            </a:pPr>
            <a:r>
              <a:rPr lang="zh-TW" altLang="en-US" sz="2000" b="1" dirty="0">
                <a:ea typeface="微軟正黑體" panose="020B0604030504040204" pitchFamily="34" charset="-120"/>
                <a:cs typeface="微軟正黑體"/>
              </a:rPr>
              <a:t>實驗室位置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：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  <a:p>
            <a:pPr marL="927100">
              <a:lnSpc>
                <a:spcPct val="120000"/>
              </a:lnSpc>
              <a:spcBef>
                <a:spcPts val="500"/>
              </a:spcBef>
            </a:pPr>
            <a:r>
              <a:rPr sz="2000" b="1" dirty="0">
                <a:ea typeface="微軟正黑體" panose="020B0604030504040204" pitchFamily="34" charset="-120"/>
                <a:cs typeface="微軟正黑體"/>
              </a:rPr>
              <a:t>資訊新館</a:t>
            </a:r>
            <a:r>
              <a:rPr sz="2000" b="1" spc="-10" dirty="0">
                <a:ea typeface="微軟正黑體" panose="020B0604030504040204" pitchFamily="34" charset="-120"/>
                <a:cs typeface="微軟正黑體"/>
              </a:rPr>
              <a:t>3F</a:t>
            </a: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15" dirty="0">
                <a:ea typeface="微軟正黑體" panose="020B0604030504040204" pitchFamily="34" charset="-120"/>
                <a:cs typeface="微軟正黑體"/>
              </a:rPr>
              <a:t>65302</a:t>
            </a:r>
            <a:r>
              <a:rPr sz="2000" b="1" spc="-3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高等資料系統實驗室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375" y="457200"/>
            <a:ext cx="7157110" cy="594359"/>
          </a:xfrm>
          <a:prstGeom prst="rect">
            <a:avLst/>
          </a:prstGeom>
        </p:spPr>
        <p:txBody>
          <a:bodyPr vert="horz" wrap="square" lIns="0" tIns="399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5291" y="1219200"/>
            <a:ext cx="1597356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/>
              </a:rPr>
              <a:t>B</a:t>
            </a:r>
            <a:r>
              <a:rPr sz="18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/>
              </a:rPr>
              <a:t>u</a:t>
            </a:r>
            <a:r>
              <a:rPr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/>
              </a:rPr>
              <a:t>tt</a:t>
            </a:r>
            <a:r>
              <a:rPr sz="18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/>
              </a:rPr>
              <a:t>o</a:t>
            </a:r>
            <a:r>
              <a:rPr sz="18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/>
              </a:rPr>
              <a:t>n</a:t>
            </a:r>
            <a:r>
              <a:rPr sz="18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範例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P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52400" y="6346825"/>
            <a:ext cx="3536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 algn="ctr">
              <a:lnSpc>
                <a:spcPct val="100000"/>
              </a:lnSpc>
            </a:pPr>
            <a:fld id="{81D60167-4931-47E6-BA6A-407CBD079E47}" type="slidenum">
              <a:rPr sz="1200" dirty="0"/>
            </a:fld>
            <a:endParaRPr sz="12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676400"/>
            <a:ext cx="5029202" cy="16764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648495"/>
            <a:ext cx="5587011" cy="2790405"/>
          </a:xfrm>
          <a:prstGeom prst="rect">
            <a:avLst/>
          </a:prstGeom>
        </p:spPr>
      </p:pic>
      <p:sp>
        <p:nvSpPr>
          <p:cNvPr id="13" name="箭號: 彎曲 12"/>
          <p:cNvSpPr/>
          <p:nvPr/>
        </p:nvSpPr>
        <p:spPr>
          <a:xfrm rot="5400000">
            <a:off x="6477000" y="2286000"/>
            <a:ext cx="1231743" cy="1231743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94310" y="6346825"/>
            <a:ext cx="36068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sz="1200" dirty="0"/>
            </a:fld>
            <a:endParaRPr sz="1200" dirty="0"/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640375" y="457200"/>
            <a:ext cx="7157110" cy="594359"/>
          </a:xfrm>
          <a:prstGeom prst="rect">
            <a:avLst/>
          </a:prstGeom>
        </p:spPr>
        <p:txBody>
          <a:bodyPr vert="horz" wrap="square" lIns="0" tIns="399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645291" y="1219200"/>
            <a:ext cx="1597356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/>
              </a:rPr>
              <a:t>Query</a:t>
            </a:r>
            <a:r>
              <a:rPr sz="1800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範例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PMingLiU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663840"/>
            <a:ext cx="7619999" cy="3772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7456068" cy="274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7"/>
              </a:buClr>
              <a:buSzPct val="83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2400" b="1" spc="-2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Do</a:t>
            </a:r>
            <a:r>
              <a:rPr sz="2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c</a:t>
            </a:r>
            <a:r>
              <a:rPr sz="2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4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me</a:t>
            </a:r>
            <a:r>
              <a:rPr sz="2400" b="1" spc="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n</a:t>
            </a:r>
            <a:r>
              <a:rPr sz="2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內容</a:t>
            </a:r>
            <a:r>
              <a:rPr sz="24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(30%)</a:t>
            </a:r>
            <a:endParaRPr sz="24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675005" indent="-342900">
              <a:lnSpc>
                <a:spcPct val="100000"/>
              </a:lnSpc>
              <a:spcBef>
                <a:spcPts val="410"/>
              </a:spcBef>
              <a:buFont typeface="Arial" panose="020B0604020202020204" pitchFamily="34" charset="0"/>
              <a:buChar char="•"/>
            </a:pPr>
            <a:r>
              <a:rPr sz="2000" b="1" spc="-5" dirty="0" err="1">
                <a:ea typeface="微軟正黑體" panose="020B0604030504040204" pitchFamily="34" charset="-120"/>
                <a:cs typeface="微軟正黑體"/>
              </a:rPr>
              <a:t>系統架構與環</a:t>
            </a:r>
            <a:r>
              <a:rPr sz="2000" b="1" dirty="0" err="1">
                <a:ea typeface="微軟正黑體" panose="020B0604030504040204" pitchFamily="34" charset="-120"/>
                <a:cs typeface="微軟正黑體"/>
              </a:rPr>
              <a:t>境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&amp;</a:t>
            </a:r>
            <a:r>
              <a:rPr sz="20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介面截圖與使用說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明</a:t>
            </a:r>
            <a:r>
              <a:rPr sz="2000" b="1" spc="-3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(5%)</a:t>
            </a:r>
            <a:endParaRPr sz="20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342900" indent="-342900">
              <a:lnSpc>
                <a:spcPct val="100000"/>
              </a:lnSpc>
              <a:buNone/>
            </a:pPr>
            <a:endParaRPr sz="2000" b="1" dirty="0">
              <a:ea typeface="微軟正黑體" panose="020B0604030504040204" pitchFamily="34" charset="-120"/>
              <a:cs typeface="Times New Roman" panose="02020603050405020304"/>
            </a:endParaRPr>
          </a:p>
          <a:p>
            <a:pPr marL="675005" indent="-34290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sz="2000" b="1" spc="-5" dirty="0">
                <a:ea typeface="微軟正黑體" panose="020B0604030504040204" pitchFamily="34" charset="-120"/>
              </a:rPr>
              <a:t> 資料庫設計</a:t>
            </a:r>
            <a:r>
              <a:rPr sz="2000" b="1" spc="-5" dirty="0">
                <a:solidFill>
                  <a:srgbClr val="0070C0"/>
                </a:solidFill>
                <a:ea typeface="微軟正黑體" panose="020B0604030504040204" pitchFamily="34" charset="-120"/>
              </a:rPr>
              <a:t>(25%)</a:t>
            </a:r>
            <a:endParaRPr sz="2000" b="1" spc="-5" dirty="0">
              <a:solidFill>
                <a:srgbClr val="0070C0"/>
              </a:solidFill>
              <a:ea typeface="微軟正黑體" panose="020B0604030504040204" pitchFamily="34" charset="-120"/>
            </a:endParaRPr>
          </a:p>
          <a:p>
            <a:pPr marL="892810" lvl="1" indent="-285750">
              <a:lnSpc>
                <a:spcPct val="100000"/>
              </a:lnSpc>
              <a:spcBef>
                <a:spcPts val="410"/>
              </a:spcBef>
              <a:buClr>
                <a:srgbClr val="E6B0AB"/>
              </a:buClr>
              <a:buSzPct val="84000"/>
              <a:buFont typeface="Arial" panose="020B0604020202020204" pitchFamily="34" charset="0"/>
              <a:buChar char="•"/>
              <a:tabLst>
                <a:tab pos="835660" algn="l"/>
              </a:tabLst>
            </a:pP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畫出</a:t>
            </a:r>
            <a:r>
              <a:rPr sz="16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ER</a:t>
            </a:r>
            <a:r>
              <a:rPr sz="16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diag</a:t>
            </a: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lang="zh-TW" altLang="en-US" sz="1600" b="1" spc="-2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 </a:t>
            </a:r>
            <a:r>
              <a:rPr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5%)</a:t>
            </a:r>
            <a:endParaRPr lang="en-US" altLang="zh-TW" sz="1600" b="1" spc="-1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892810" lvl="1" indent="-285750">
              <a:spcBef>
                <a:spcPts val="410"/>
              </a:spcBef>
              <a:buClr>
                <a:srgbClr val="E6B0AB"/>
              </a:buClr>
              <a:buSzPct val="84000"/>
              <a:buFont typeface="Arial" panose="020B0604020202020204" pitchFamily="34" charset="0"/>
              <a:buChar char="•"/>
              <a:tabLst>
                <a:tab pos="835660" algn="l"/>
              </a:tabLst>
            </a:pP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畫出 </a:t>
            </a:r>
            <a:r>
              <a:rPr lang="en-US" altLang="zh-TW" sz="1600" b="1" spc="-7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lang="en-US" altLang="zh-TW" sz="1600" b="1" spc="-15" dirty="0">
                <a:ea typeface="微軟正黑體" panose="020B0604030504040204" pitchFamily="34" charset="-120"/>
                <a:cs typeface="微軟正黑體"/>
              </a:rPr>
              <a:t>elati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on</a:t>
            </a:r>
            <a:r>
              <a:rPr lang="en-US" altLang="zh-TW" sz="1600" b="1" spc="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lang="en-US" altLang="zh-TW" sz="1600" b="1" spc="-20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he</a:t>
            </a:r>
            <a:r>
              <a:rPr lang="en-US" altLang="zh-TW" sz="1600" b="1" spc="-2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a 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(7.5</a:t>
            </a:r>
            <a:r>
              <a:rPr lang="en-US" altLang="zh-TW" sz="16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sz="16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892810" marR="5080" lvl="1" indent="-285750">
              <a:lnSpc>
                <a:spcPct val="100000"/>
              </a:lnSpc>
              <a:spcBef>
                <a:spcPts val="410"/>
              </a:spcBef>
              <a:buClr>
                <a:srgbClr val="E6B0AB"/>
              </a:buClr>
              <a:buSzPct val="84000"/>
              <a:buFont typeface="Arial" panose="020B0604020202020204" pitchFamily="34" charset="0"/>
              <a:buChar char="•"/>
              <a:tabLst>
                <a:tab pos="835660" algn="l"/>
              </a:tabLst>
            </a:pP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符合規定數量</a:t>
            </a:r>
            <a:r>
              <a:rPr lang="zh-TW" altLang="en-US" sz="1600" b="1" spc="-2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參</a:t>
            </a:r>
            <a:r>
              <a:rPr sz="1600" b="1" spc="-25" dirty="0" err="1">
                <a:ea typeface="微軟正黑體" panose="020B0604030504040204" pitchFamily="34" charset="-120"/>
                <a:cs typeface="微軟正黑體"/>
              </a:rPr>
              <a:t>考</a:t>
            </a: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sz="1600" b="1" spc="-15" dirty="0">
                <a:ea typeface="微軟正黑體" panose="020B0604030504040204" pitchFamily="34" charset="-120"/>
                <a:cs typeface="微軟正黑體"/>
              </a:rPr>
              <a:t>P.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5</a:t>
            </a:r>
            <a:r>
              <a:rPr lang="zh-TW" altLang="en-US" sz="1600" b="1" spc="-15" dirty="0">
                <a:ea typeface="微軟正黑體" panose="020B0604030504040204" pitchFamily="34" charset="-120"/>
                <a:cs typeface="微軟正黑體"/>
              </a:rPr>
              <a:t>、</a:t>
            </a:r>
            <a:r>
              <a:rPr lang="en-US" altLang="zh-TW" sz="1600" b="1" spc="-15" dirty="0">
                <a:ea typeface="微軟正黑體" panose="020B0604030504040204" pitchFamily="34" charset="-120"/>
                <a:cs typeface="微軟正黑體"/>
              </a:rPr>
              <a:t>P.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6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)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(5</a:t>
            </a:r>
            <a:r>
              <a:rPr lang="en-US" altLang="zh-TW" sz="16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lang="en-US" altLang="zh-TW" sz="1600" b="1" spc="-5" dirty="0">
              <a:ea typeface="微軟正黑體" panose="020B0604030504040204" pitchFamily="34" charset="-120"/>
              <a:cs typeface="微軟正黑體"/>
            </a:endParaRPr>
          </a:p>
          <a:p>
            <a:pPr marL="892810" marR="5080" lvl="1" indent="-285750">
              <a:lnSpc>
                <a:spcPct val="100000"/>
              </a:lnSpc>
              <a:spcBef>
                <a:spcPts val="410"/>
              </a:spcBef>
              <a:buClr>
                <a:srgbClr val="E6B0AB"/>
              </a:buClr>
              <a:buSzPct val="84000"/>
              <a:buFont typeface="Arial" panose="020B0604020202020204" pitchFamily="34" charset="0"/>
              <a:buChar char="•"/>
              <a:tabLst>
                <a:tab pos="835660" algn="l"/>
              </a:tabLst>
            </a:pP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並需說明每個</a:t>
            </a:r>
            <a:r>
              <a:rPr sz="1600" b="1" spc="7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tab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le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600" b="1" spc="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att</a:t>
            </a: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ibu</a:t>
            </a:r>
            <a:r>
              <a:rPr sz="1600" b="1" spc="-25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600" b="1" spc="2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4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elati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onsh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ip</a:t>
            </a:r>
            <a:r>
              <a:rPr sz="1600" b="1" spc="4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的意義和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 err="1">
                <a:ea typeface="微軟正黑體" panose="020B0604030504040204" pitchFamily="34" charset="-120"/>
                <a:cs typeface="微軟正黑體"/>
              </a:rPr>
              <a:t>關</a:t>
            </a:r>
            <a:r>
              <a:rPr sz="1600" b="1" spc="-25" dirty="0" err="1">
                <a:ea typeface="微軟正黑體" panose="020B0604030504040204" pitchFamily="34" charset="-120"/>
                <a:cs typeface="微軟正黑體"/>
              </a:rPr>
              <a:t>係</a:t>
            </a: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lang="en-US" altLang="zh-TW"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7.5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%)</a:t>
            </a:r>
            <a:endParaRPr sz="16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6348568"/>
            <a:ext cx="22352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1</a:t>
            </a:r>
            <a:r>
              <a:rPr lang="en-US"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2</a:t>
            </a:r>
            <a:endParaRPr lang="en-US" sz="1400" spc="-45" dirty="0">
              <a:solidFill>
                <a:srgbClr val="FFFFFF"/>
              </a:solidFill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800600"/>
            <a:ext cx="622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[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註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]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：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P</a:t>
            </a:r>
            <a:r>
              <a:rPr sz="2400" b="1" spc="-35" dirty="0">
                <a:solidFill>
                  <a:srgbClr val="FF0000"/>
                </a:solidFill>
                <a:latin typeface="微軟正黑體"/>
                <a:cs typeface="微軟正黑體"/>
              </a:rPr>
              <a:t>r</a:t>
            </a:r>
            <a:r>
              <a:rPr sz="2400" b="1" spc="-20" dirty="0">
                <a:solidFill>
                  <a:srgbClr val="FF0000"/>
                </a:solidFill>
                <a:latin typeface="微軟正黑體"/>
                <a:cs typeface="微軟正黑體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j</a:t>
            </a:r>
            <a:r>
              <a:rPr sz="24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e</a:t>
            </a:r>
            <a:r>
              <a:rPr sz="2400" b="1" spc="-25" dirty="0">
                <a:solidFill>
                  <a:srgbClr val="FF0000"/>
                </a:solidFill>
                <a:latin typeface="微軟正黑體"/>
                <a:cs typeface="微軟正黑體"/>
              </a:rPr>
              <a:t>c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嚴禁抄襲，發現抄襲一律零分！</a:t>
            </a:r>
            <a:endParaRPr sz="2400" dirty="0">
              <a:latin typeface="微軟正黑體"/>
              <a:cs typeface="微軟正黑體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157110" cy="492443"/>
          </a:xfrm>
        </p:spPr>
        <p:txBody>
          <a:bodyPr/>
          <a:lstStyle/>
          <a:p>
            <a:r>
              <a:rPr lang="en-US" altLang="zh-TW" sz="3200" b="1" spc="-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3200" b="1" spc="-6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r</a:t>
            </a:r>
            <a:r>
              <a:rPr lang="en-US" altLang="zh-TW"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oject</a:t>
            </a:r>
            <a:r>
              <a:rPr lang="en-US" altLang="zh-TW" sz="3200" b="1" spc="-2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rgbClr val="6A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繳交注意事項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305233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Program </a:t>
            </a: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Source Code </a:t>
            </a:r>
            <a:r>
              <a:rPr lang="en-US" altLang="zh-TW" sz="2400" b="1" dirty="0">
                <a:ea typeface="微軟正黑體" panose="020B0604030504040204" pitchFamily="34" charset="-120"/>
              </a:rPr>
              <a:t>with Clear Explanations</a:t>
            </a:r>
            <a:r>
              <a:rPr lang="zh-TW" altLang="en-US" sz="2400" b="1" dirty="0"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Document</a:t>
            </a:r>
            <a:endParaRPr lang="en-US" altLang="zh-TW" sz="2400" b="1" dirty="0"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需包含評分標準要求的內容。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Demo</a:t>
            </a:r>
            <a:r>
              <a:rPr lang="zh-TW" altLang="en-US" sz="2400" b="1" dirty="0">
                <a:ea typeface="微軟正黑體" panose="020B0604030504040204" pitchFamily="34" charset="-120"/>
              </a:rPr>
              <a:t>影片</a:t>
            </a:r>
            <a:endParaRPr lang="en-US" altLang="zh-TW" sz="2400" b="1" dirty="0"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p/>
        </p:txBody>
      </p:sp>
      <p:sp>
        <p:nvSpPr>
          <p:cNvPr id="4" name="object 6"/>
          <p:cNvSpPr txBox="1"/>
          <p:nvPr/>
        </p:nvSpPr>
        <p:spPr>
          <a:xfrm>
            <a:off x="259181" y="6348568"/>
            <a:ext cx="22352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1</a:t>
            </a:r>
            <a:r>
              <a:rPr lang="en-US"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3</a:t>
            </a:r>
            <a:endParaRPr lang="en-US" sz="1400" spc="-45" dirty="0">
              <a:solidFill>
                <a:srgbClr val="FFFFFF"/>
              </a:solidFill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533400"/>
            <a:ext cx="7157110" cy="492443"/>
          </a:xfrm>
        </p:spPr>
        <p:txBody>
          <a:bodyPr/>
          <a:lstStyle/>
          <a:p>
            <a:r>
              <a:rPr lang="en-US" altLang="zh-TW" sz="3200" b="1" spc="-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3200" b="1" spc="-6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r</a:t>
            </a:r>
            <a:r>
              <a:rPr lang="en-US" altLang="zh-TW"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oject</a:t>
            </a:r>
            <a:r>
              <a:rPr lang="en-US" altLang="zh-TW" sz="3200" b="1" spc="-2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rgbClr val="6A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繳交注意事項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100" y="1143000"/>
            <a:ext cx="8305800" cy="5492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請同學事先將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錄製好，於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12/30(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)18:00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之前上傳以下檔案至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2022_DBMS_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.mp4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每個檔案大小限制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200 MB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影片長度限制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8~10 mins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可自行剪接，影片若不在時間範圍內助教會酌情扣分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為避免任何意外發生，請同學勿拖到最後一分鐘才開始上傳，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逾時皆不予計分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如遇到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無法上傳檔案的情況，亦可將檔案寄至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"/>
              </a:rPr>
              <a:t>助教信箱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助教收到信後會回信確認已收到。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仍需在規定時間內完成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如有疑問，請來信助教信箱。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6"/>
          <p:cNvSpPr txBox="1"/>
          <p:nvPr/>
        </p:nvSpPr>
        <p:spPr>
          <a:xfrm>
            <a:off x="259181" y="6348568"/>
            <a:ext cx="22352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1</a:t>
            </a:r>
            <a:r>
              <a:rPr lang="en-US"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4</a:t>
            </a:r>
            <a:endParaRPr lang="en-US" sz="1400" spc="-45" dirty="0">
              <a:solidFill>
                <a:srgbClr val="FFFFFF"/>
              </a:solidFill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1980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latin typeface="微軟正黑體"/>
                <a:cs typeface="微軟正黑體"/>
              </a:rPr>
              <a:t>資料庫系統期末專題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57580" y="1600200"/>
            <a:ext cx="8628837" cy="156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03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1" spc="-160" dirty="0">
                <a:solidFill>
                  <a:srgbClr val="0070C0"/>
                </a:solidFill>
                <a:latin typeface="+mn-lt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070C0"/>
                </a:solidFill>
                <a:latin typeface="+mn-lt"/>
              </a:rPr>
              <a:t>目標</a:t>
            </a:r>
            <a:endParaRPr sz="2400" b="1" dirty="0">
              <a:solidFill>
                <a:srgbClr val="0070C0"/>
              </a:solidFill>
              <a:latin typeface="+mn-lt"/>
              <a:cs typeface="Times New Roman" panose="02020603050405020304"/>
            </a:endParaRPr>
          </a:p>
          <a:p>
            <a:pPr marL="1050290" indent="-28575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latin typeface="+mn-lt"/>
              </a:rPr>
              <a:t> </a:t>
            </a:r>
            <a:r>
              <a:rPr b="1" dirty="0" err="1">
                <a:latin typeface="+mn-lt"/>
              </a:rPr>
              <a:t>學習使用</a:t>
            </a:r>
            <a:r>
              <a:rPr b="1" spc="-10" dirty="0" err="1">
                <a:latin typeface="+mn-lt"/>
                <a:cs typeface="微軟正黑體"/>
              </a:rPr>
              <a:t>S</a:t>
            </a:r>
            <a:r>
              <a:rPr b="1" dirty="0" err="1">
                <a:latin typeface="+mn-lt"/>
                <a:cs typeface="微軟正黑體"/>
              </a:rPr>
              <a:t>Q</a:t>
            </a:r>
            <a:r>
              <a:rPr b="1" spc="-5" dirty="0" err="1">
                <a:latin typeface="+mn-lt"/>
                <a:cs typeface="微軟正黑體"/>
              </a:rPr>
              <a:t>L</a:t>
            </a:r>
            <a:r>
              <a:rPr b="1" dirty="0" err="1">
                <a:latin typeface="+mn-lt"/>
              </a:rPr>
              <a:t>指令</a:t>
            </a:r>
            <a:endParaRPr sz="1700" b="1" dirty="0">
              <a:latin typeface="+mn-lt"/>
              <a:cs typeface="微軟正黑體"/>
            </a:endParaRPr>
          </a:p>
          <a:p>
            <a:pPr marL="1107440" marR="5080" indent="-342900">
              <a:lnSpc>
                <a:spcPct val="120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zh-TW" altLang="en-US" b="1" spc="-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b="1" spc="-5" dirty="0" err="1">
                <a:latin typeface="+mn-lt"/>
              </a:rPr>
              <a:t>現成資料庫</a:t>
            </a:r>
            <a:r>
              <a:rPr b="1" dirty="0">
                <a:latin typeface="+mn-lt"/>
                <a:cs typeface="微軟正黑體"/>
              </a:rPr>
              <a:t>(</a:t>
            </a:r>
            <a:r>
              <a:rPr b="1" spc="-20" dirty="0">
                <a:latin typeface="+mn-lt"/>
                <a:cs typeface="微軟正黑體"/>
              </a:rPr>
              <a:t>M</a:t>
            </a:r>
            <a:r>
              <a:rPr b="1" dirty="0">
                <a:latin typeface="+mn-lt"/>
              </a:rPr>
              <a:t>y</a:t>
            </a:r>
            <a:r>
              <a:rPr b="1" spc="-20" dirty="0">
                <a:latin typeface="+mn-lt"/>
              </a:rPr>
              <a:t>S</a:t>
            </a:r>
            <a:r>
              <a:rPr b="1" dirty="0">
                <a:latin typeface="+mn-lt"/>
              </a:rPr>
              <a:t>Q</a:t>
            </a:r>
            <a:r>
              <a:rPr b="1" spc="-10" dirty="0">
                <a:latin typeface="+mn-lt"/>
              </a:rPr>
              <a:t>L</a:t>
            </a:r>
            <a:r>
              <a:rPr b="1" dirty="0">
                <a:latin typeface="+mn-lt"/>
              </a:rPr>
              <a:t>,</a:t>
            </a:r>
            <a:r>
              <a:rPr b="1" spc="-40" dirty="0">
                <a:latin typeface="+mn-lt"/>
              </a:rPr>
              <a:t> </a:t>
            </a:r>
            <a:r>
              <a:rPr b="1" dirty="0">
                <a:latin typeface="+mn-lt"/>
              </a:rPr>
              <a:t>…)</a:t>
            </a:r>
            <a:r>
              <a:rPr b="1" spc="-5" dirty="0">
                <a:latin typeface="+mn-lt"/>
              </a:rPr>
              <a:t>，</a:t>
            </a:r>
            <a:r>
              <a:rPr b="1" spc="-5" dirty="0" err="1">
                <a:latin typeface="+mn-lt"/>
              </a:rPr>
              <a:t>開發一個簡易且人</a:t>
            </a:r>
            <a:r>
              <a:rPr b="1" spc="-15" dirty="0" err="1">
                <a:latin typeface="+mn-lt"/>
              </a:rPr>
              <a:t>性</a:t>
            </a:r>
            <a:r>
              <a:rPr b="1" spc="-5" dirty="0" err="1">
                <a:latin typeface="+mn-lt"/>
              </a:rPr>
              <a:t>化的</a:t>
            </a:r>
            <a:r>
              <a:rPr b="1" dirty="0" err="1">
                <a:latin typeface="+mn-lt"/>
                <a:cs typeface="微軟正黑體"/>
              </a:rPr>
              <a:t>DB</a:t>
            </a:r>
            <a:r>
              <a:rPr b="1" spc="-25" dirty="0" err="1">
                <a:latin typeface="+mn-lt"/>
                <a:cs typeface="微軟正黑體"/>
              </a:rPr>
              <a:t>M</a:t>
            </a:r>
            <a:r>
              <a:rPr b="1" dirty="0" err="1">
                <a:latin typeface="+mn-lt"/>
                <a:cs typeface="微軟正黑體"/>
              </a:rPr>
              <a:t>S</a:t>
            </a:r>
            <a:endParaRPr lang="en-US" altLang="zh-TW" b="1" dirty="0">
              <a:latin typeface="+mn-lt"/>
              <a:cs typeface="微軟正黑體"/>
            </a:endParaRPr>
          </a:p>
          <a:p>
            <a:pPr marL="993140" marR="5080" indent="-228600">
              <a:lnSpc>
                <a:spcPct val="120000"/>
              </a:lnSpc>
              <a:spcBef>
                <a:spcPts val="405"/>
              </a:spcBef>
            </a:pPr>
            <a:r>
              <a:rPr lang="en-US" altLang="zh-TW" sz="1600" b="1" spc="-25" dirty="0">
                <a:latin typeface="+mn-lt"/>
                <a:ea typeface="微軟正黑體" panose="020B0604030504040204" pitchFamily="34" charset="-120"/>
              </a:rPr>
              <a:t>	</a:t>
            </a:r>
            <a:r>
              <a:rPr sz="1600" b="1" spc="-25" dirty="0">
                <a:latin typeface="+mn-lt"/>
                <a:ea typeface="微軟正黑體" panose="020B0604030504040204" pitchFamily="34" charset="-120"/>
              </a:rPr>
              <a:t>(</a:t>
            </a:r>
            <a:r>
              <a:rPr lang="zh-TW" altLang="en-US" sz="1600" b="1" spc="-25" dirty="0">
                <a:latin typeface="+mn-lt"/>
                <a:ea typeface="微軟正黑體" panose="020B0604030504040204" pitchFamily="34" charset="-120"/>
              </a:rPr>
              <a:t>如</a:t>
            </a:r>
            <a:r>
              <a:rPr sz="1600" b="1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人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事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薪</a:t>
            </a:r>
            <a:r>
              <a:rPr sz="1600" b="1" spc="-10" dirty="0" err="1">
                <a:latin typeface="+mn-lt"/>
                <a:ea typeface="微軟正黑體" panose="020B0604030504040204" pitchFamily="34" charset="-120"/>
              </a:rPr>
              <a:t>資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系統、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學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生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學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籍系統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、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醫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療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管理系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統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、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圖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書管理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系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統</a:t>
            </a:r>
            <a:r>
              <a:rPr lang="en-US" altLang="zh-TW" sz="1600" b="1" dirty="0">
                <a:latin typeface="+mn-lt"/>
                <a:ea typeface="微軟正黑體" panose="020B0604030504040204" pitchFamily="34" charset="-120"/>
              </a:rPr>
              <a:t>…</a:t>
            </a:r>
            <a:r>
              <a:rPr lang="en-US" altLang="zh-TW" sz="1600" b="1" spc="-10" dirty="0">
                <a:latin typeface="+mn-lt"/>
                <a:ea typeface="微軟正黑體" panose="020B0604030504040204" pitchFamily="34" charset="-120"/>
              </a:rPr>
              <a:t>…</a:t>
            </a:r>
            <a:r>
              <a:rPr lang="zh-TW" altLang="en-US" sz="1600" b="1" spc="-10" dirty="0">
                <a:latin typeface="+mn-lt"/>
                <a:ea typeface="微軟正黑體" panose="020B0604030504040204" pitchFamily="34" charset="-120"/>
              </a:rPr>
              <a:t>可自行發揮</a:t>
            </a:r>
            <a:r>
              <a:rPr sz="1600" b="1" spc="-10" dirty="0">
                <a:latin typeface="+mn-lt"/>
                <a:ea typeface="微軟正黑體" panose="020B0604030504040204" pitchFamily="34" charset="-120"/>
              </a:rPr>
              <a:t>)</a:t>
            </a:r>
            <a:endParaRPr sz="1600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2000" y="3810000"/>
            <a:ext cx="2433727" cy="79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分組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32105">
              <a:lnSpc>
                <a:spcPct val="100000"/>
              </a:lnSpc>
              <a:spcBef>
                <a:spcPts val="940"/>
              </a:spcBef>
            </a:pPr>
            <a:r>
              <a:rPr sz="170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700" dirty="0">
                <a:solidFill>
                  <a:srgbClr val="9B2C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5" dirty="0">
                <a:solidFill>
                  <a:srgbClr val="9B2C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軟正黑體"/>
                <a:cs typeface="微軟正黑體"/>
              </a:rPr>
              <a:t>一人一組</a:t>
            </a:r>
            <a:endParaRPr sz="2000" b="1" dirty="0">
              <a:solidFill>
                <a:srgbClr val="FF0000"/>
              </a:solidFill>
              <a:latin typeface="微軟正黑體"/>
              <a:cs typeface="微軟正黑體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444" y="1752600"/>
            <a:ext cx="6260465" cy="332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6"/>
              </a:buClr>
              <a:buSzPct val="83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oje</a:t>
            </a:r>
            <a:r>
              <a:rPr sz="24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實作基本要求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  <a:buClr>
                <a:srgbClr val="D24716"/>
              </a:buClr>
              <a:buFont typeface="Wingdings"/>
              <a:buChar char=""/>
            </a:pP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6"/>
              </a:buClr>
              <a:buFont typeface="Wingdings"/>
              <a:buChar char=""/>
            </a:pPr>
            <a:endParaRPr sz="195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/>
            </a:endParaRPr>
          </a:p>
          <a:p>
            <a:pPr marL="675640" lvl="1" indent="-342900">
              <a:lnSpc>
                <a:spcPct val="100000"/>
              </a:lnSpc>
              <a:buClr>
                <a:srgbClr val="9B2C1F"/>
              </a:buClr>
              <a:buSzPct val="84000"/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sz="2200" b="1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系統介面</a:t>
            </a:r>
            <a:r>
              <a:rPr sz="22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2200" b="1" u="heavy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G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rap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h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ic</a:t>
            </a:r>
            <a:r>
              <a:rPr sz="2200" b="1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u="heavy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200" b="1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u="heavy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22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fac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,</a:t>
            </a:r>
            <a:r>
              <a:rPr sz="2200" b="1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G</a:t>
            </a:r>
            <a:r>
              <a:rPr sz="2200" b="1" spc="-3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I)</a:t>
            </a: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92810" lvl="2" indent="-285750">
              <a:lnSpc>
                <a:spcPct val="100000"/>
              </a:lnSpc>
              <a:spcBef>
                <a:spcPts val="890"/>
              </a:spcBef>
              <a:buClr>
                <a:srgbClr val="E6B0AB"/>
              </a:buClr>
              <a:buSzPct val="84000"/>
              <a:buFont typeface="Arial" panose="020B0604020202020204" pitchFamily="34" charset="0"/>
              <a:buChar char="•"/>
              <a:tabLst>
                <a:tab pos="835660" algn="l"/>
              </a:tabLst>
            </a:pP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需自行撰寫介面，例如：</a:t>
            </a:r>
            <a:r>
              <a:rPr sz="1600" b="1" spc="-4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J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v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C#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lang="en-US"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Python</a:t>
            </a:r>
            <a:r>
              <a:rPr sz="1600" b="1" spc="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4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c.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1200150" lvl="2" indent="-285750">
              <a:lnSpc>
                <a:spcPct val="100000"/>
              </a:lnSpc>
              <a:buClr>
                <a:srgbClr val="E6B0AB"/>
              </a:buClr>
              <a:buFont typeface="Arial" panose="020B0604020202020204" pitchFamily="34" charset="0"/>
              <a:buChar char="•"/>
            </a:pP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/>
            </a:endParaRPr>
          </a:p>
          <a:p>
            <a:pPr marL="1200150" lvl="2" indent="-285750">
              <a:lnSpc>
                <a:spcPct val="100000"/>
              </a:lnSpc>
              <a:buClr>
                <a:srgbClr val="E6B0AB"/>
              </a:buClr>
              <a:buFont typeface="Arial" panose="020B0604020202020204" pitchFamily="34" charset="0"/>
              <a:buChar char="•"/>
            </a:pP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/>
            </a:endParaRPr>
          </a:p>
          <a:p>
            <a:pPr marL="675640" lvl="1" indent="-342900">
              <a:spcBef>
                <a:spcPts val="1205"/>
              </a:spcBef>
              <a:buClr>
                <a:srgbClr val="9B2C1F"/>
              </a:buClr>
              <a:buSzPct val="84000"/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sz="2200" b="1" spc="-3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系統資料庫</a:t>
            </a:r>
            <a:endParaRPr sz="2200" b="1" spc="-3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2810" lvl="2" indent="-285750">
              <a:lnSpc>
                <a:spcPct val="100000"/>
              </a:lnSpc>
              <a:spcBef>
                <a:spcPts val="880"/>
              </a:spcBef>
              <a:buClr>
                <a:srgbClr val="E6B0AB"/>
              </a:buClr>
              <a:buSzPct val="84000"/>
              <a:buFont typeface="Arial" panose="020B0604020202020204" pitchFamily="34" charset="0"/>
              <a:buChar char="•"/>
              <a:tabLst>
                <a:tab pos="835660" algn="l"/>
              </a:tabLst>
            </a:pP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各種資料庫，例如：MySQ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1600" b="1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SQLite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PostgreSQ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16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etc.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93444" y="5410200"/>
            <a:ext cx="6388812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註</a:t>
            </a:r>
            <a:r>
              <a:rPr sz="20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]</a:t>
            </a:r>
            <a:r>
              <a:rPr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：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不限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制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使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用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的作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業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系統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，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不限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制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實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作的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程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式語言</a:t>
            </a:r>
            <a:r>
              <a:rPr 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，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workbench </a:t>
            </a:r>
            <a:r>
              <a:rPr lang="zh-TW" altLang="en-US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不視為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 GUI</a:t>
            </a:r>
            <a:endParaRPr lang="en-US" altLang="zh-TW" sz="2000" b="1" dirty="0" err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MingLiU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spc="-30" dirty="0">
                <a:solidFill>
                  <a:srgbClr val="6A6262"/>
                </a:solidFill>
                <a:latin typeface="+mn-lt"/>
              </a:rPr>
              <a:t>P</a:t>
            </a:r>
            <a:r>
              <a:rPr sz="3600" b="1" spc="-75" dirty="0">
                <a:solidFill>
                  <a:srgbClr val="6A6262"/>
                </a:solidFill>
                <a:latin typeface="+mn-lt"/>
              </a:rPr>
              <a:t>r</a:t>
            </a:r>
            <a:r>
              <a:rPr sz="3600" b="1" spc="-15" dirty="0">
                <a:solidFill>
                  <a:srgbClr val="6A6262"/>
                </a:solidFill>
                <a:latin typeface="+mn-lt"/>
              </a:rPr>
              <a:t>oject</a:t>
            </a:r>
            <a:r>
              <a:rPr sz="3600" b="1" spc="-10" dirty="0">
                <a:solidFill>
                  <a:srgbClr val="6A6262"/>
                </a:solidFill>
                <a:latin typeface="+mn-lt"/>
              </a:rPr>
              <a:t> </a:t>
            </a:r>
            <a:r>
              <a:rPr sz="3600" b="1" dirty="0">
                <a:solidFill>
                  <a:srgbClr val="6A6262"/>
                </a:solidFill>
                <a:latin typeface="+mn-lt"/>
                <a:cs typeface="微軟正黑體"/>
              </a:rPr>
              <a:t>說明</a:t>
            </a:r>
            <a:endParaRPr sz="3600" b="1" dirty="0">
              <a:latin typeface="+mn-lt"/>
              <a:cs typeface="微軟正黑體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spc="-30" dirty="0">
                <a:solidFill>
                  <a:srgbClr val="6A6262"/>
                </a:solidFill>
                <a:latin typeface="+mn-lt"/>
              </a:rPr>
              <a:t>P</a:t>
            </a:r>
            <a:r>
              <a:rPr sz="3600" b="1" spc="-75" dirty="0">
                <a:solidFill>
                  <a:srgbClr val="6A6262"/>
                </a:solidFill>
                <a:latin typeface="+mn-lt"/>
              </a:rPr>
              <a:t>r</a:t>
            </a:r>
            <a:r>
              <a:rPr sz="3600" b="1" spc="-15" dirty="0">
                <a:solidFill>
                  <a:srgbClr val="6A6262"/>
                </a:solidFill>
                <a:latin typeface="+mn-lt"/>
              </a:rPr>
              <a:t>oject</a:t>
            </a:r>
            <a:r>
              <a:rPr sz="3600" b="1" spc="-10" dirty="0">
                <a:solidFill>
                  <a:srgbClr val="6A6262"/>
                </a:solidFill>
                <a:latin typeface="+mn-lt"/>
              </a:rPr>
              <a:t> </a:t>
            </a:r>
            <a:r>
              <a:rPr sz="3600" b="1" dirty="0">
                <a:solidFill>
                  <a:srgbClr val="6A6262"/>
                </a:solidFill>
                <a:latin typeface="+mn-lt"/>
                <a:cs typeface="微軟正黑體"/>
              </a:rPr>
              <a:t>說明</a:t>
            </a:r>
            <a:endParaRPr sz="3600" b="1" dirty="0">
              <a:latin typeface="+mn-lt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444" y="1688730"/>
            <a:ext cx="7276364" cy="295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7"/>
              </a:buClr>
              <a:buSzPct val="85000"/>
              <a:buFont typeface="Arial" panose="020B0604020202020204" pitchFamily="34" charset="0"/>
              <a:buChar char="•"/>
              <a:tabLst>
                <a:tab pos="363220" algn="l"/>
              </a:tabLst>
            </a:pP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ojec</a:t>
            </a:r>
            <a:r>
              <a:rPr sz="24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sz="24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基本要求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"/>
              <a:buChar char=""/>
            </a:pPr>
            <a:endParaRPr sz="315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/>
            </a:endParaRPr>
          </a:p>
          <a:p>
            <a:pPr marL="675005" marR="508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設計需要的資料庫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應用情境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32105" marR="5080">
              <a:lnSpc>
                <a:spcPct val="12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例如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：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人事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薪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資系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統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、學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生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學籍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系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統、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醫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療管理系統、圖書管理系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統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、</a:t>
            </a:r>
            <a:r>
              <a:rPr sz="16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 </a:t>
            </a:r>
            <a:r>
              <a:rPr sz="16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.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)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35660" lvl="1" indent="-228600">
              <a:lnSpc>
                <a:spcPct val="100000"/>
              </a:lnSpc>
              <a:spcBef>
                <a:spcPts val="655"/>
              </a:spcBef>
              <a:buClr>
                <a:srgbClr val="E6B0AB"/>
              </a:buClr>
              <a:buSzPct val="83000"/>
              <a:buFont typeface="Wingdings 2"/>
              <a:buChar char=""/>
              <a:tabLst>
                <a:tab pos="835660" algn="l"/>
              </a:tabLst>
            </a:pP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完整的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ER</a:t>
            </a:r>
            <a:r>
              <a:rPr sz="1800" b="1" spc="-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M</a:t>
            </a:r>
            <a:r>
              <a:rPr sz="18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del</a:t>
            </a:r>
            <a:endParaRPr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35660" lvl="1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000"/>
              <a:buFont typeface="Wingdings 2"/>
              <a:buChar char=""/>
              <a:tabLst>
                <a:tab pos="835660" algn="l"/>
              </a:tabLst>
            </a:pP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由</a:t>
            </a:r>
            <a:r>
              <a:rPr lang="en-US"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 </a:t>
            </a:r>
            <a:r>
              <a:rPr sz="18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M</a:t>
            </a:r>
            <a:r>
              <a:rPr sz="18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del</a:t>
            </a:r>
            <a:r>
              <a:rPr sz="1800" b="1" spc="-2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轉成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 </a:t>
            </a:r>
            <a:r>
              <a:rPr lang="en-US" sz="1800" b="1" spc="-6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lang="en-US"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latio</a:t>
            </a:r>
            <a:r>
              <a:rPr 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lang="en-US" sz="1800" b="1" spc="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Sc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hema</a:t>
            </a:r>
            <a:endParaRPr lang="en-US" altLang="zh-TW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35660" lvl="1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000"/>
              <a:buFont typeface="Wingdings 2"/>
              <a:buChar char=""/>
              <a:tabLst>
                <a:tab pos="835660" algn="l"/>
              </a:tabLst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55600" indent="-342900">
              <a:spcBef>
                <a:spcPts val="395"/>
              </a:spcBef>
              <a:buClr>
                <a:srgbClr val="D24717"/>
              </a:buClr>
              <a:buSzPct val="85000"/>
              <a:buFont typeface="Arial" panose="020B0604020202020204" pitchFamily="34" charset="0"/>
              <a:buChar char="•"/>
              <a:tabLst>
                <a:tab pos="363220" algn="l"/>
              </a:tabLst>
            </a:pPr>
            <a:r>
              <a:rPr lang="zh-TW" altLang="en-US" sz="24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禁止使用作業、課本、網路上現成的例子</a:t>
            </a:r>
            <a:endParaRPr sz="2400" b="1" spc="-5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08921"/>
            <a:ext cx="29758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rgbClr val="6A6262"/>
                </a:solidFill>
                <a:cs typeface="微軟正黑體"/>
              </a:rPr>
              <a:t>資料庫基本要求</a:t>
            </a:r>
            <a:endParaRPr lang="zh-TW" altLang="en-US" sz="3200" b="1" dirty="0">
              <a:solidFill>
                <a:srgbClr val="6A6262"/>
              </a:solidFill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9267" y="40767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432054" y="0"/>
                </a:moveTo>
                <a:lnTo>
                  <a:pt x="0" y="432054"/>
                </a:lnTo>
                <a:lnTo>
                  <a:pt x="432054" y="864107"/>
                </a:lnTo>
                <a:lnTo>
                  <a:pt x="864108" y="432054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49267" y="40767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54"/>
                </a:moveTo>
                <a:lnTo>
                  <a:pt x="432054" y="0"/>
                </a:lnTo>
                <a:lnTo>
                  <a:pt x="864108" y="432054"/>
                </a:lnTo>
                <a:lnTo>
                  <a:pt x="432054" y="864107"/>
                </a:lnTo>
                <a:lnTo>
                  <a:pt x="0" y="432054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49267" y="5733288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4">
                <a:moveTo>
                  <a:pt x="432054" y="0"/>
                </a:moveTo>
                <a:lnTo>
                  <a:pt x="0" y="432054"/>
                </a:lnTo>
                <a:lnTo>
                  <a:pt x="432054" y="864108"/>
                </a:lnTo>
                <a:lnTo>
                  <a:pt x="864108" y="432054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49267" y="5733288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4">
                <a:moveTo>
                  <a:pt x="0" y="432054"/>
                </a:moveTo>
                <a:lnTo>
                  <a:pt x="432054" y="0"/>
                </a:lnTo>
                <a:lnTo>
                  <a:pt x="864108" y="432054"/>
                </a:lnTo>
                <a:lnTo>
                  <a:pt x="432054" y="864108"/>
                </a:lnTo>
                <a:lnTo>
                  <a:pt x="0" y="432054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90444" y="4509515"/>
            <a:ext cx="1260475" cy="532765"/>
          </a:xfrm>
          <a:custGeom>
            <a:avLst/>
            <a:gdLst/>
            <a:ahLst/>
            <a:cxnLst/>
            <a:rect l="l" t="t" r="r" b="b"/>
            <a:pathLst>
              <a:path w="1260475" h="532764">
                <a:moveTo>
                  <a:pt x="0" y="532256"/>
                </a:moveTo>
                <a:lnTo>
                  <a:pt x="1260094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90444" y="5733288"/>
            <a:ext cx="1260475" cy="432434"/>
          </a:xfrm>
          <a:custGeom>
            <a:avLst/>
            <a:gdLst/>
            <a:ahLst/>
            <a:cxnLst/>
            <a:rect l="l" t="t" r="r" b="b"/>
            <a:pathLst>
              <a:path w="1260475" h="432435">
                <a:moveTo>
                  <a:pt x="0" y="0"/>
                </a:moveTo>
                <a:lnTo>
                  <a:pt x="1260094" y="432054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13630" y="4509770"/>
            <a:ext cx="1417320" cy="532765"/>
          </a:xfrm>
          <a:custGeom>
            <a:avLst/>
            <a:gdLst/>
            <a:ahLst/>
            <a:cxnLst/>
            <a:rect l="l" t="t" r="r" b="b"/>
            <a:pathLst>
              <a:path w="1404620" h="522604">
                <a:moveTo>
                  <a:pt x="0" y="0"/>
                </a:moveTo>
                <a:lnTo>
                  <a:pt x="1404112" y="522096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13376" y="5743955"/>
            <a:ext cx="1404620" cy="422275"/>
          </a:xfrm>
          <a:custGeom>
            <a:avLst/>
            <a:gdLst/>
            <a:ahLst/>
            <a:cxnLst/>
            <a:rect l="l" t="t" r="r" b="b"/>
            <a:pathLst>
              <a:path w="1404620" h="422275">
                <a:moveTo>
                  <a:pt x="0" y="421868"/>
                </a:moveTo>
                <a:lnTo>
                  <a:pt x="1404112" y="0"/>
                </a:lnTo>
              </a:path>
            </a:pathLst>
          </a:custGeom>
          <a:ln w="9143">
            <a:solidFill>
              <a:srgbClr val="AE34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92011" y="897636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432054" y="0"/>
                </a:moveTo>
                <a:lnTo>
                  <a:pt x="0" y="432053"/>
                </a:lnTo>
                <a:lnTo>
                  <a:pt x="432054" y="864108"/>
                </a:lnTo>
                <a:lnTo>
                  <a:pt x="864108" y="432053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92011" y="897636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0" y="432053"/>
                </a:moveTo>
                <a:lnTo>
                  <a:pt x="432054" y="0"/>
                </a:lnTo>
                <a:lnTo>
                  <a:pt x="864108" y="432053"/>
                </a:lnTo>
                <a:lnTo>
                  <a:pt x="432054" y="864108"/>
                </a:lnTo>
                <a:lnTo>
                  <a:pt x="0" y="432053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56119" y="908303"/>
            <a:ext cx="821055" cy="420370"/>
          </a:xfrm>
          <a:custGeom>
            <a:avLst/>
            <a:gdLst/>
            <a:ahLst/>
            <a:cxnLst/>
            <a:rect l="l" t="t" r="r" b="b"/>
            <a:pathLst>
              <a:path w="821054" h="420369">
                <a:moveTo>
                  <a:pt x="0" y="420370"/>
                </a:moveTo>
                <a:lnTo>
                  <a:pt x="820547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24828" y="1761744"/>
            <a:ext cx="1270" cy="372110"/>
          </a:xfrm>
          <a:custGeom>
            <a:avLst/>
            <a:gdLst/>
            <a:ahLst/>
            <a:cxnLst/>
            <a:rect l="l" t="t" r="r" b="b"/>
            <a:pathLst>
              <a:path w="1270" h="372110">
                <a:moveTo>
                  <a:pt x="0" y="0"/>
                </a:moveTo>
                <a:lnTo>
                  <a:pt x="762" y="371601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70576" y="908303"/>
            <a:ext cx="821690" cy="420370"/>
          </a:xfrm>
          <a:custGeom>
            <a:avLst/>
            <a:gdLst/>
            <a:ahLst/>
            <a:cxnLst/>
            <a:rect l="l" t="t" r="r" b="b"/>
            <a:pathLst>
              <a:path w="821689" h="420369">
                <a:moveTo>
                  <a:pt x="0" y="0"/>
                </a:moveTo>
                <a:lnTo>
                  <a:pt x="821436" y="42037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13703" y="2133600"/>
            <a:ext cx="1224280" cy="692150"/>
          </a:xfrm>
          <a:custGeom>
            <a:avLst/>
            <a:gdLst/>
            <a:ahLst/>
            <a:cxnLst/>
            <a:rect l="l" t="t" r="r" b="b"/>
            <a:pathLst>
              <a:path w="1224279" h="692150">
                <a:moveTo>
                  <a:pt x="0" y="691896"/>
                </a:moveTo>
                <a:lnTo>
                  <a:pt x="1223772" y="691896"/>
                </a:lnTo>
                <a:lnTo>
                  <a:pt x="1223772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6939" y="1676400"/>
            <a:ext cx="7769861" cy="226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3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altLang="zh-TW"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nti</a:t>
            </a:r>
            <a:r>
              <a:rPr lang="en-US" altLang="zh-TW" sz="24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561340" lvl="1" indent="-228600">
              <a:lnSpc>
                <a:spcPct val="100000"/>
              </a:lnSpc>
              <a:spcBef>
                <a:spcPts val="41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最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少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5</a:t>
            </a:r>
            <a:r>
              <a:rPr lang="zh-TW" altLang="en-US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個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en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ity</a:t>
            </a:r>
            <a:endParaRPr lang="en-US" altLang="zh-TW" sz="2000" b="1" spc="-5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32740" lvl="1">
              <a:lnSpc>
                <a:spcPct val="100000"/>
              </a:lnSpc>
              <a:spcBef>
                <a:spcPts val="410"/>
              </a:spcBef>
              <a:buClr>
                <a:srgbClr val="9B2C1F"/>
              </a:buClr>
              <a:buSzPct val="85000"/>
              <a:tabLst>
                <a:tab pos="561340" algn="l"/>
              </a:tabLst>
            </a:pPr>
            <a:endParaRPr lang="en-US" b="1" spc="-8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D24717"/>
              </a:buClr>
              <a:buSzPct val="85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2400" b="1" spc="-8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ela</a:t>
            </a:r>
            <a:r>
              <a:rPr sz="24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ionsh</a:t>
            </a:r>
            <a:r>
              <a:rPr sz="24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需求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561340" lvl="1" indent="-228600">
              <a:lnSpc>
                <a:spcPct val="100000"/>
              </a:lnSpc>
              <a:spcBef>
                <a:spcPts val="41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En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it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 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之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間的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spc="-6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el</a:t>
            </a:r>
            <a:r>
              <a:rPr lang="en-US" altLang="zh-TW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ti</a:t>
            </a:r>
            <a:r>
              <a:rPr lang="en-US" altLang="zh-TW" sz="20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nshi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彼</a:t>
            </a:r>
            <a:r>
              <a:rPr lang="zh-TW" altLang="en-US" sz="20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此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具</a:t>
            </a:r>
            <a:r>
              <a:rPr lang="zh-TW" altLang="en-US" sz="20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有</a:t>
            </a:r>
            <a:r>
              <a:rPr lang="zh-TW" altLang="en-US" sz="2000" b="1" spc="-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二</a:t>
            </a:r>
            <a:r>
              <a:rPr lang="zh-TW" altLang="en-US"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元</a:t>
            </a: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和</a:t>
            </a:r>
            <a:r>
              <a:rPr lang="zh-TW" altLang="en-US" sz="2000" b="1" spc="-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三</a:t>
            </a:r>
            <a:r>
              <a:rPr lang="zh-TW" altLang="en-US"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元</a:t>
            </a: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係，</a:t>
            </a:r>
            <a:r>
              <a:rPr lang="zh-TW" altLang="en-US" sz="20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如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上圖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某些</a:t>
            </a:r>
            <a:r>
              <a:rPr lang="en-US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tit</a:t>
            </a:r>
            <a:r>
              <a:rPr sz="2000" b="1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</a:t>
            </a:r>
            <a:r>
              <a:rPr lang="en-US" sz="2000" b="1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之</a:t>
            </a:r>
            <a:r>
              <a:rPr sz="2000" b="1" spc="-1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間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需要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有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多個</a:t>
            </a:r>
            <a:r>
              <a:rPr lang="en-US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6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-2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ati</a:t>
            </a:r>
            <a:r>
              <a:rPr sz="2000" b="1" spc="-1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on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sh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如下圖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342891" y="5889248"/>
            <a:ext cx="28003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管 理</a:t>
            </a:r>
            <a:endParaRPr sz="2000" dirty="0">
              <a:latin typeface="PMingLiU"/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5635" y="1052097"/>
            <a:ext cx="28003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參 與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00962" y="2301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員工</a:t>
            </a:r>
            <a:endParaRPr lang="zh-TW" altLang="en-US" dirty="0"/>
          </a:p>
        </p:txBody>
      </p:sp>
      <p:sp>
        <p:nvSpPr>
          <p:cNvPr id="28" name="object 18"/>
          <p:cNvSpPr txBox="1"/>
          <p:nvPr/>
        </p:nvSpPr>
        <p:spPr>
          <a:xfrm>
            <a:off x="4342891" y="4191000"/>
            <a:ext cx="30530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lang="zh-TW" altLang="en-US" sz="2000" dirty="0">
                <a:solidFill>
                  <a:srgbClr val="FFFFFF"/>
                </a:solidFill>
                <a:latin typeface="PMingLiU"/>
                <a:cs typeface="PMingLiU"/>
              </a:rPr>
              <a:t>參與</a:t>
            </a:r>
            <a:endParaRPr sz="2000" dirty="0">
              <a:latin typeface="PMingLiU"/>
              <a:cs typeface="PMingLiU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2209800" y="5041900"/>
            <a:ext cx="1261110" cy="689610"/>
          </a:xfrm>
          <a:prstGeom prst="rect">
            <a:avLst/>
          </a:prstGeom>
          <a:noFill/>
          <a:ln w="6350">
            <a:solidFill>
              <a:srgbClr val="B3411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>
                <a:solidFill>
                  <a:schemeClr val="tx1"/>
                </a:solidFill>
              </a:rPr>
              <a:t>員工</a:t>
            </a:r>
            <a:endParaRPr lang="zh-TW">
              <a:solidFill>
                <a:schemeClr val="tx1"/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715000" y="5041900"/>
            <a:ext cx="1261110" cy="689610"/>
          </a:xfrm>
          <a:prstGeom prst="rect">
            <a:avLst/>
          </a:prstGeom>
          <a:noFill/>
          <a:ln w="6350">
            <a:solidFill>
              <a:srgbClr val="B3411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>
                <a:solidFill>
                  <a:schemeClr val="tx1"/>
                </a:solidFill>
              </a:rPr>
              <a:t>部門</a:t>
            </a:r>
            <a:endParaRPr lang="zh-TW">
              <a:solidFill>
                <a:schemeClr val="tx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4724400" y="208280"/>
            <a:ext cx="1261110" cy="689610"/>
          </a:xfrm>
          <a:prstGeom prst="rect">
            <a:avLst/>
          </a:prstGeom>
          <a:noFill/>
          <a:ln w="6350">
            <a:solidFill>
              <a:srgbClr val="B3411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>
                <a:solidFill>
                  <a:schemeClr val="tx1"/>
                </a:solidFill>
              </a:rPr>
              <a:t>消費者</a:t>
            </a:r>
            <a:endParaRPr lang="zh-TW">
              <a:solidFill>
                <a:schemeClr val="tx1"/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7237730" y="219075"/>
            <a:ext cx="1261110" cy="689610"/>
          </a:xfrm>
          <a:prstGeom prst="rect">
            <a:avLst/>
          </a:prstGeom>
          <a:noFill/>
          <a:ln w="6350">
            <a:solidFill>
              <a:srgbClr val="B3411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>
                <a:solidFill>
                  <a:schemeClr val="tx1"/>
                </a:solidFill>
              </a:rPr>
              <a:t>會議</a:t>
            </a:r>
            <a:endParaRPr lang="zh-TW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560024"/>
          </a:xfrm>
          <a:prstGeom prst="rect">
            <a:avLst/>
          </a:prstGeom>
        </p:spPr>
        <p:txBody>
          <a:bodyPr vert="horz" wrap="square" lIns="0" tIns="72008" rIns="0" bIns="0" rtlCol="0">
            <a:spAutoFit/>
          </a:bodyPr>
          <a:lstStyle/>
          <a:p>
            <a:pPr marL="12700">
              <a:lnSpc>
                <a:spcPts val="3815"/>
              </a:lnSpc>
            </a:pPr>
            <a:r>
              <a:rPr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  <a:cs typeface="微軟正黑體"/>
              </a:rPr>
              <a:t>資料庫基本要求</a:t>
            </a:r>
            <a:endParaRPr sz="3200" b="1" dirty="0">
              <a:latin typeface="+mn-lt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5712155" cy="180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7"/>
              </a:buClr>
              <a:buSzPct val="83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2400" b="1" spc="-55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tri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b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u</a:t>
            </a:r>
            <a:r>
              <a:rPr sz="2400" b="1" spc="-15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需求</a:t>
            </a:r>
            <a:endParaRPr sz="2400" b="1" dirty="0">
              <a:ea typeface="微軟正黑體" panose="020B0604030504040204" pitchFamily="34" charset="-120"/>
              <a:cs typeface="微軟正黑體"/>
            </a:endParaRPr>
          </a:p>
          <a:p>
            <a:pPr marL="675005" lvl="1" indent="-34290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sz="2000" b="1" dirty="0" err="1">
                <a:ea typeface="微軟正黑體" panose="020B0604030504040204" pitchFamily="34" charset="-120"/>
              </a:rPr>
              <a:t>每個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lang="en-US" sz="2000" b="1" dirty="0" err="1">
                <a:ea typeface="微軟正黑體" panose="020B0604030504040204" pitchFamily="34" charset="-120"/>
              </a:rPr>
              <a:t>table </a:t>
            </a:r>
            <a:r>
              <a:rPr sz="2000" b="1" dirty="0" err="1">
                <a:ea typeface="微軟正黑體" panose="020B0604030504040204" pitchFamily="34" charset="-120"/>
              </a:rPr>
              <a:t>至少有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3 </a:t>
            </a:r>
            <a:r>
              <a:rPr sz="2000" b="1" dirty="0">
                <a:ea typeface="微軟正黑體" panose="020B0604030504040204" pitchFamily="34" charset="-120"/>
              </a:rPr>
              <a:t>個 attributes</a:t>
            </a:r>
            <a:endParaRPr sz="2000" b="1" dirty="0">
              <a:ea typeface="微軟正黑體" panose="020B0604030504040204" pitchFamily="34" charset="-120"/>
            </a:endParaRPr>
          </a:p>
          <a:p>
            <a:pPr marL="675005" lvl="1" indent="-34290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sz="2000" b="1" dirty="0">
                <a:ea typeface="微軟正黑體" panose="020B0604030504040204" pitchFamily="34" charset="-120"/>
              </a:rPr>
              <a:t>每個 table 都要有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key attribute</a:t>
            </a:r>
            <a:endParaRPr sz="20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675005" lvl="1" indent="-34290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sz="2000" b="1" dirty="0" err="1">
                <a:ea typeface="微軟正黑體" panose="020B0604030504040204" pitchFamily="34" charset="-120"/>
              </a:rPr>
              <a:t>每個</a:t>
            </a:r>
            <a:r>
              <a:rPr sz="2000" b="1" dirty="0">
                <a:ea typeface="微軟正黑體" panose="020B0604030504040204" pitchFamily="34" charset="-120"/>
              </a:rPr>
              <a:t> table 至少有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10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sz="2000" b="1" dirty="0" err="1">
                <a:ea typeface="微軟正黑體" panose="020B0604030504040204" pitchFamily="34" charset="-120"/>
              </a:rPr>
              <a:t>筆不同的資料</a:t>
            </a:r>
            <a:endParaRPr lang="en-US" altLang="zh-TW" sz="2000" b="1" dirty="0">
              <a:ea typeface="微軟正黑體" panose="020B0604030504040204" pitchFamily="34" charset="-120"/>
            </a:endParaRPr>
          </a:p>
          <a:p>
            <a:pPr marL="675005" lvl="1" indent="-34290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None/>
              <a:tabLst>
                <a:tab pos="561340" algn="l"/>
              </a:tabLst>
            </a:pPr>
            <a:endParaRPr sz="2000" b="1" dirty="0"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5712155" cy="172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200000"/>
              </a:lnSpc>
              <a:buClr>
                <a:srgbClr val="D24717"/>
              </a:buClr>
              <a:buSzPct val="83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altLang="zh-TW" sz="2800" b="1" spc="-55" dirty="0">
                <a:ea typeface="微軟正黑體" panose="020B0604030504040204" pitchFamily="34" charset="-120"/>
                <a:cs typeface="微軟正黑體"/>
              </a:rPr>
              <a:t>Demo 70%</a:t>
            </a:r>
            <a:endParaRPr lang="en-US" altLang="zh-TW" sz="2800" b="1" spc="-55" dirty="0">
              <a:ea typeface="微軟正黑體" panose="020B0604030504040204" pitchFamily="34" charset="-120"/>
              <a:cs typeface="微軟正黑體"/>
            </a:endParaRPr>
          </a:p>
          <a:p>
            <a:pPr marL="469900" indent="-457200">
              <a:lnSpc>
                <a:spcPct val="200000"/>
              </a:lnSpc>
              <a:buClr>
                <a:srgbClr val="D24717"/>
              </a:buClr>
              <a:buSzPct val="83000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2800" b="1" spc="-55" dirty="0">
                <a:ea typeface="微軟正黑體" panose="020B0604030504040204" pitchFamily="34" charset="-120"/>
              </a:rPr>
              <a:t>Document 30%</a:t>
            </a:r>
            <a:endParaRPr sz="2400" b="1" dirty="0"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444" y="1573093"/>
            <a:ext cx="7098665" cy="491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Times New Roman" panose="02020603050405020304"/>
              </a:rPr>
              <a:t>	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Demo</a:t>
            </a:r>
            <a:r>
              <a:rPr sz="20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(70%)</a:t>
            </a:r>
            <a:endParaRPr sz="20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66421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661670" algn="l"/>
              </a:tabLst>
            </a:pPr>
            <a:r>
              <a:rPr sz="1700" b="1" spc="15" dirty="0" err="1">
                <a:ea typeface="微軟正黑體" panose="020B0604030504040204" pitchFamily="34" charset="-120"/>
                <a:cs typeface="PMingLiU"/>
              </a:rPr>
              <a:t>使用者操作介面</a:t>
            </a:r>
            <a:r>
              <a:rPr lang="en-US" altLang="zh-TW" sz="1700" b="1" spc="15" dirty="0">
                <a:ea typeface="微軟正黑體" panose="020B0604030504040204" pitchFamily="34" charset="-120"/>
                <a:cs typeface="PMingLiU"/>
              </a:rPr>
              <a:t> </a:t>
            </a:r>
            <a:r>
              <a:rPr sz="1700" b="1" spc="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(20%)</a:t>
            </a:r>
            <a:endParaRPr sz="17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938530" indent="-285750">
              <a:lnSpc>
                <a:spcPct val="100000"/>
              </a:lnSpc>
              <a:spcBef>
                <a:spcPts val="405"/>
              </a:spcBef>
              <a:buFont typeface="Arial" panose="020B0604020202020204" pitchFamily="34" charset="0"/>
              <a:buChar char="•"/>
              <a:tabLst>
                <a:tab pos="995680" algn="l"/>
              </a:tabLst>
            </a:pPr>
            <a:r>
              <a:rPr sz="1400" b="1" spc="25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ue</a:t>
            </a:r>
            <a:r>
              <a:rPr sz="1400" b="1" spc="65" dirty="0" err="1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5" dirty="0" err="1">
                <a:ea typeface="微軟正黑體" panose="020B0604030504040204" pitchFamily="34" charset="-120"/>
                <a:cs typeface="微軟正黑體"/>
              </a:rPr>
              <a:t>y</a:t>
            </a:r>
            <a:r>
              <a:rPr sz="1400" b="1" dirty="0" err="1">
                <a:ea typeface="微軟正黑體" panose="020B0604030504040204" pitchFamily="34" charset="-120"/>
                <a:cs typeface="PMingLiU"/>
              </a:rPr>
              <a:t>：使用者可以</a:t>
            </a:r>
            <a:r>
              <a:rPr sz="1400" b="1" spc="-15" dirty="0" err="1">
                <a:ea typeface="微軟正黑體" panose="020B0604030504040204" pitchFamily="34" charset="-120"/>
                <a:cs typeface="PMingLiU"/>
              </a:rPr>
              <a:t>透</a:t>
            </a:r>
            <a:r>
              <a:rPr sz="1400" b="1" dirty="0" err="1">
                <a:ea typeface="微軟正黑體" panose="020B0604030504040204" pitchFamily="34" charset="-120"/>
                <a:cs typeface="PMingLiU"/>
              </a:rPr>
              <a:t>過介</a:t>
            </a:r>
            <a:r>
              <a:rPr sz="1400" b="1" spc="-15" dirty="0" err="1">
                <a:ea typeface="微軟正黑體" panose="020B0604030504040204" pitchFamily="34" charset="-120"/>
                <a:cs typeface="PMingLiU"/>
              </a:rPr>
              <a:t>面</a:t>
            </a:r>
            <a:r>
              <a:rPr sz="1400" b="1" dirty="0" err="1">
                <a:ea typeface="微軟正黑體" panose="020B0604030504040204" pitchFamily="34" charset="-120"/>
                <a:cs typeface="PMingLiU"/>
              </a:rPr>
              <a:t>輸入</a:t>
            </a:r>
            <a:r>
              <a:rPr sz="1400" b="1" spc="-15" dirty="0" err="1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400" b="1" dirty="0" err="1">
                <a:ea typeface="微軟正黑體" panose="020B0604030504040204" pitchFamily="34" charset="-120"/>
                <a:cs typeface="PMingLiU"/>
              </a:rPr>
              <a:t>指令</a:t>
            </a:r>
            <a:r>
              <a:rPr lang="en-US" altLang="zh-TW" sz="1400" b="1" dirty="0">
                <a:ea typeface="微軟正黑體" panose="020B0604030504040204" pitchFamily="34" charset="-120"/>
                <a:cs typeface="PMingLiU"/>
              </a:rPr>
              <a:t> </a:t>
            </a:r>
            <a:r>
              <a:rPr sz="1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10%)</a:t>
            </a:r>
            <a:endParaRPr sz="14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93853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995680" algn="l"/>
              </a:tabLst>
            </a:pP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Bu</a:t>
            </a:r>
            <a:r>
              <a:rPr sz="1400" b="1" spc="-10" dirty="0" err="1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20" dirty="0" err="1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5" dirty="0" err="1">
                <a:ea typeface="微軟正黑體" panose="020B0604030504040204" pitchFamily="34" charset="-120"/>
                <a:cs typeface="PMingLiU"/>
              </a:rPr>
              <a:t>：使用者可以透過介面上的元</a:t>
            </a:r>
            <a:r>
              <a:rPr sz="1400" b="1" spc="-15" dirty="0" err="1">
                <a:ea typeface="微軟正黑體" panose="020B0604030504040204" pitchFamily="34" charset="-120"/>
                <a:cs typeface="PMingLiU"/>
              </a:rPr>
              <a:t>件</a:t>
            </a:r>
            <a:r>
              <a:rPr sz="1400" b="1" spc="-5" dirty="0" err="1">
                <a:ea typeface="微軟正黑體" panose="020B0604030504040204" pitchFamily="34" charset="-120"/>
                <a:cs typeface="PMingLiU"/>
              </a:rPr>
              <a:t>，執</a:t>
            </a:r>
            <a:r>
              <a:rPr sz="1400" b="1" spc="-15" dirty="0" err="1">
                <a:ea typeface="微軟正黑體" panose="020B0604030504040204" pitchFamily="34" charset="-120"/>
                <a:cs typeface="PMingLiU"/>
              </a:rPr>
              <a:t>行</a:t>
            </a:r>
            <a:r>
              <a:rPr sz="1400" b="1" spc="-5" dirty="0" err="1">
                <a:ea typeface="微軟正黑體" panose="020B0604030504040204" pitchFamily="34" charset="-120"/>
                <a:cs typeface="PMingLiU"/>
              </a:rPr>
              <a:t>嵌入</a:t>
            </a:r>
            <a:r>
              <a:rPr sz="1400" b="1" spc="-10" dirty="0" err="1">
                <a:ea typeface="微軟正黑體" panose="020B0604030504040204" pitchFamily="34" charset="-120"/>
                <a:cs typeface="PMingLiU"/>
              </a:rPr>
              <a:t>的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400" b="1" dirty="0" err="1">
                <a:ea typeface="微軟正黑體" panose="020B0604030504040204" pitchFamily="34" charset="-120"/>
                <a:cs typeface="PMingLiU"/>
              </a:rPr>
              <a:t>指</a:t>
            </a:r>
            <a:r>
              <a:rPr sz="1400" b="1" spc="-15" dirty="0" err="1">
                <a:ea typeface="微軟正黑體" panose="020B0604030504040204" pitchFamily="34" charset="-120"/>
                <a:cs typeface="PMingLiU"/>
              </a:rPr>
              <a:t>令</a:t>
            </a:r>
            <a:r>
              <a:rPr lang="en-US" altLang="zh-TW" sz="1400" b="1" spc="-15" dirty="0">
                <a:ea typeface="微軟正黑體" panose="020B0604030504040204" pitchFamily="34" charset="-120"/>
                <a:cs typeface="PMingLiU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</a:t>
            </a:r>
            <a:r>
              <a:rPr sz="14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0</a:t>
            </a:r>
            <a:r>
              <a:rPr sz="14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%)</a:t>
            </a:r>
            <a:endParaRPr lang="en-US" sz="1400" b="1" spc="-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1395730" lvl="1" indent="-285750"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995680" algn="l"/>
              </a:tabLst>
            </a:pPr>
            <a:r>
              <a:rPr lang="zh-TW" altLang="en-US" sz="1400" spc="-5" dirty="0">
                <a:ea typeface="微軟正黑體" panose="020B0604030504040204" pitchFamily="34" charset="-120"/>
                <a:cs typeface="微軟正黑體"/>
              </a:rPr>
              <a:t>自行設定各個</a:t>
            </a:r>
            <a:r>
              <a:rPr lang="en-US" altLang="zh-TW" sz="1400" spc="-5" dirty="0">
                <a:ea typeface="微軟正黑體" panose="020B0604030504040204" pitchFamily="34" charset="-120"/>
                <a:cs typeface="微軟正黑體"/>
              </a:rPr>
              <a:t>Button</a:t>
            </a:r>
            <a:r>
              <a:rPr lang="zh-TW" altLang="en-US" sz="1400" spc="-5" dirty="0">
                <a:ea typeface="微軟正黑體" panose="020B0604030504040204" pitchFamily="34" charset="-120"/>
                <a:cs typeface="微軟正黑體"/>
              </a:rPr>
              <a:t>的使用情境</a:t>
            </a:r>
            <a:endParaRPr lang="en-US" sz="1400" b="1" spc="-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171450" indent="-171450">
              <a:lnSpc>
                <a:spcPct val="100000"/>
              </a:lnSpc>
              <a:buNone/>
            </a:pPr>
            <a:endParaRPr sz="1050" b="1" dirty="0">
              <a:ea typeface="微軟正黑體" panose="020B0604030504040204" pitchFamily="34" charset="-120"/>
              <a:cs typeface="Times New Roman" panose="02020603050405020304"/>
            </a:endParaRPr>
          </a:p>
          <a:p>
            <a:pPr marL="664210" indent="-285750">
              <a:lnSpc>
                <a:spcPct val="100000"/>
              </a:lnSpc>
              <a:spcBef>
                <a:spcPts val="1235"/>
              </a:spcBef>
              <a:buFont typeface="Arial" panose="020B0604020202020204" pitchFamily="34" charset="0"/>
              <a:buChar char="•"/>
              <a:tabLst>
                <a:tab pos="661670" algn="l"/>
              </a:tabLst>
            </a:pPr>
            <a:r>
              <a:rPr sz="1700" b="1" spc="15" dirty="0" err="1">
                <a:ea typeface="微軟正黑體" panose="020B0604030504040204" pitchFamily="34" charset="-120"/>
                <a:cs typeface="微軟正黑體"/>
              </a:rPr>
              <a:t>系統需要使用SQL指令</a:t>
            </a:r>
            <a:r>
              <a:rPr sz="17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(50%)</a:t>
            </a:r>
            <a:endParaRPr sz="17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938530" indent="-285750">
              <a:lnSpc>
                <a:spcPct val="100000"/>
              </a:lnSpc>
              <a:spcBef>
                <a:spcPts val="385"/>
              </a:spcBef>
              <a:buClr>
                <a:srgbClr val="E6B0AB"/>
              </a:buClr>
              <a:buSzPct val="85000"/>
              <a:buFont typeface="Arial" panose="020B0604020202020204" pitchFamily="34" charset="0"/>
              <a:buChar char="•"/>
              <a:tabLst>
                <a:tab pos="996315" algn="l"/>
              </a:tabLst>
            </a:pP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Bas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ic</a:t>
            </a:r>
            <a:r>
              <a:rPr sz="17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queries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SQL</a:t>
            </a:r>
            <a:r>
              <a:rPr sz="17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(20</a:t>
            </a:r>
            <a:r>
              <a:rPr sz="17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PMingLiU"/>
              </a:rPr>
              <a:t>，每</a:t>
            </a:r>
            <a:r>
              <a:rPr sz="17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PMingLiU"/>
              </a:rPr>
              <a:t>個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5%)</a:t>
            </a:r>
            <a:endParaRPr sz="17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1212850" lvl="1" indent="-285750">
              <a:lnSpc>
                <a:spcPct val="100000"/>
              </a:lnSpc>
              <a:spcBef>
                <a:spcPts val="430"/>
              </a:spcBef>
              <a:buClr>
                <a:srgbClr val="A18E6A"/>
              </a:buClr>
              <a:buSzPct val="79000"/>
              <a:buFont typeface="Arial" panose="020B0604020202020204" pitchFamily="34" charset="0"/>
              <a:buChar char="•"/>
              <a:tabLst>
                <a:tab pos="1270635" algn="l"/>
              </a:tabLst>
            </a:pPr>
            <a:r>
              <a:rPr sz="1400" b="1" dirty="0">
                <a:ea typeface="微軟正黑體" panose="020B0604030504040204" pitchFamily="34" charset="-120"/>
                <a:cs typeface="微軟正黑體"/>
              </a:rPr>
              <a:t>SE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LEC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T-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F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-W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H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4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D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LE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TE ,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SE</a:t>
            </a:r>
            <a:r>
              <a:rPr sz="1400" b="1" spc="-4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UP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D</a:t>
            </a:r>
            <a:r>
              <a:rPr sz="1400" b="1" spc="-11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TE</a:t>
            </a:r>
            <a:r>
              <a:rPr lang="en-US" altLang="zh-TW" sz="1400" b="1" dirty="0">
                <a:ea typeface="微軟正黑體" panose="020B0604030504040204" pitchFamily="34" charset="-120"/>
                <a:cs typeface="微軟正黑體"/>
              </a:rPr>
              <a:t> </a:t>
            </a:r>
            <a:endParaRPr lang="en-US" sz="1400" b="1" dirty="0">
              <a:ea typeface="微軟正黑體" panose="020B0604030504040204" pitchFamily="34" charset="-120"/>
              <a:cs typeface="微軟正黑體"/>
            </a:endParaRPr>
          </a:p>
          <a:p>
            <a:pPr marL="1212850" lvl="1" indent="-285750">
              <a:spcBef>
                <a:spcPts val="430"/>
              </a:spcBef>
              <a:buClr>
                <a:srgbClr val="A18E6A"/>
              </a:buClr>
              <a:buSzPct val="79000"/>
              <a:buNone/>
              <a:tabLst>
                <a:tab pos="1270635" algn="l"/>
              </a:tabLst>
            </a:pPr>
            <a:r>
              <a:rPr lang="en-US" altLang="zh-TW" sz="1400" spc="-5" dirty="0">
                <a:ea typeface="微軟正黑體" panose="020B0604030504040204" pitchFamily="34" charset="-120"/>
                <a:cs typeface="微軟正黑體"/>
              </a:rPr>
              <a:t>	</a:t>
            </a:r>
            <a:endParaRPr sz="1400" b="1" dirty="0">
              <a:ea typeface="微軟正黑體" panose="020B0604030504040204" pitchFamily="34" charset="-120"/>
              <a:cs typeface="Times New Roman" panose="02020603050405020304"/>
            </a:endParaRPr>
          </a:p>
          <a:p>
            <a:pPr marL="938530" indent="-285750">
              <a:lnSpc>
                <a:spcPct val="100000"/>
              </a:lnSpc>
              <a:spcBef>
                <a:spcPts val="1225"/>
              </a:spcBef>
              <a:buClr>
                <a:srgbClr val="E6B0AB"/>
              </a:buClr>
              <a:buSzPct val="85000"/>
              <a:buFont typeface="Arial" panose="020B0604020202020204" pitchFamily="34" charset="0"/>
              <a:buChar char="•"/>
              <a:tabLst>
                <a:tab pos="996315" algn="l"/>
              </a:tabLst>
            </a:pPr>
            <a:r>
              <a:rPr sz="1700" b="1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700" b="1" spc="5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p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7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queries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SQL</a:t>
            </a:r>
            <a:r>
              <a:rPr sz="1700" b="1" spc="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(30%)</a:t>
            </a:r>
            <a:endParaRPr sz="17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1212850" lvl="1" indent="-285750">
              <a:lnSpc>
                <a:spcPct val="100000"/>
              </a:lnSpc>
              <a:spcBef>
                <a:spcPts val="405"/>
              </a:spcBef>
              <a:buClr>
                <a:srgbClr val="A18E6A"/>
              </a:buClr>
              <a:buSzPct val="79000"/>
              <a:buFont typeface="Arial" panose="020B0604020202020204" pitchFamily="34" charset="0"/>
              <a:buChar char="•"/>
              <a:tabLst>
                <a:tab pos="1270635" algn="l"/>
              </a:tabLst>
            </a:pP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Nes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d 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ue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IN,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80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 I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IST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80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 E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IST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)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(12%)</a:t>
            </a:r>
            <a:endParaRPr sz="14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1212850" lvl="1" indent="-285750">
              <a:lnSpc>
                <a:spcPct val="100000"/>
              </a:lnSpc>
              <a:spcBef>
                <a:spcPts val="395"/>
              </a:spcBef>
              <a:buClr>
                <a:srgbClr val="A18E6A"/>
              </a:buClr>
              <a:buSzPct val="79000"/>
              <a:buFont typeface="Arial" panose="020B0604020202020204" pitchFamily="34" charset="0"/>
              <a:buChar char="•"/>
              <a:tabLst>
                <a:tab pos="1270635" algn="l"/>
              </a:tabLst>
            </a:pPr>
            <a:r>
              <a:rPr sz="1400" b="1" dirty="0">
                <a:ea typeface="微軟正黑體" panose="020B0604030504040204" pitchFamily="34" charset="-120"/>
                <a:cs typeface="微軟正黑體"/>
              </a:rPr>
              <a:t>Ag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g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ega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 fu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ion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OU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10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U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MA</a:t>
            </a:r>
            <a:r>
              <a:rPr sz="1400" b="1" spc="35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MIN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9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spc="-45" dirty="0">
                <a:ea typeface="微軟正黑體" panose="020B0604030504040204" pitchFamily="34" charset="-120"/>
                <a:cs typeface="微軟正黑體"/>
              </a:rPr>
              <a:t>V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G 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H</a:t>
            </a:r>
            <a:r>
              <a:rPr sz="1400" b="1" spc="-9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V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ING)</a:t>
            </a:r>
            <a:r>
              <a:rPr sz="14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(18%)</a:t>
            </a:r>
            <a:endParaRPr sz="14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285750" indent="-285750">
              <a:lnSpc>
                <a:spcPct val="100000"/>
              </a:lnSpc>
              <a:buNone/>
            </a:pPr>
            <a:endParaRPr sz="1400" b="1" dirty="0">
              <a:ea typeface="微軟正黑體" panose="020B0604030504040204" pitchFamily="34" charset="-120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b="1" dirty="0">
              <a:ea typeface="微軟正黑體" panose="020B0604030504040204" pitchFamily="34" charset="-120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[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註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]：每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項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功能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皆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須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有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Q</a:t>
            </a:r>
            <a:r>
              <a:rPr sz="2000" b="1" spc="-1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8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y</a:t>
            </a:r>
            <a:r>
              <a:rPr sz="2000" b="1" spc="-1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和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B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o</a:t>
            </a: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n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兩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種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不同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的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操作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介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面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  <a:p>
            <a:pPr marL="64833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X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: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註冊使用者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-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INSE</a:t>
            </a:r>
            <a:r>
              <a:rPr sz="2000" b="1" spc="-6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9100" y="1143000"/>
            <a:ext cx="8305800" cy="529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內容流程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說明系統的目標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 diagram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 diagram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，解釋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和彼此的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Relationship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進入資料庫後台，介紹各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及資料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 Demo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每個查詢皆要用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來呈現結果。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請依照以下順序：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SELECT-FROM-WHERE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DELETE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INSERT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UPDATE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NOT IN 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EXISTS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NOT EXISTS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COUNT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SUM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MAX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MIN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AVG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HAVING </a:t>
            </a:r>
            <a:endParaRPr lang="en-US" altLang="zh-TW" b="1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只會依據功能是否正確來評分，各項查詢情境可自行設計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19100" y="462182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WPS Presentation</Application>
  <PresentationFormat>如螢幕大小 (4:3)</PresentationFormat>
  <Paragraphs>186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SimSun</vt:lpstr>
      <vt:lpstr>Wingdings</vt:lpstr>
      <vt:lpstr>Franklin Gothic Book</vt:lpstr>
      <vt:lpstr>Gubbi</vt:lpstr>
      <vt:lpstr>微軟正黑體</vt:lpstr>
      <vt:lpstr>Droid Sans Fallback</vt:lpstr>
      <vt:lpstr>微軟正黑體</vt:lpstr>
      <vt:lpstr>Arial</vt:lpstr>
      <vt:lpstr>Times New Roman</vt:lpstr>
      <vt:lpstr>Wingdings 2</vt:lpstr>
      <vt:lpstr>Wingdings</vt:lpstr>
      <vt:lpstr>PMingLiU</vt:lpstr>
      <vt:lpstr>Calibri</vt:lpstr>
      <vt:lpstr>Trebuchet MS</vt:lpstr>
      <vt:lpstr>SimSun</vt:lpstr>
      <vt:lpstr>Microsoft YaHei</vt:lpstr>
      <vt:lpstr>Arial Unicode MS</vt:lpstr>
      <vt:lpstr>PMingLiU</vt:lpstr>
      <vt:lpstr>OpenSymbol</vt:lpstr>
      <vt:lpstr>Office Theme</vt:lpstr>
      <vt:lpstr>PowerPoint 演示文稿</vt:lpstr>
      <vt:lpstr>資料庫系統期末專題</vt:lpstr>
      <vt:lpstr>Project 說明</vt:lpstr>
      <vt:lpstr>Project 說明</vt:lpstr>
      <vt:lpstr>PowerPoint 演示文稿</vt:lpstr>
      <vt:lpstr>資料庫基本要求</vt:lpstr>
      <vt:lpstr>評分標準</vt:lpstr>
      <vt:lpstr>評分標準</vt:lpstr>
      <vt:lpstr>評分標準</vt:lpstr>
      <vt:lpstr>評分標準</vt:lpstr>
      <vt:lpstr>評分標準</vt:lpstr>
      <vt:lpstr>評分標準</vt:lpstr>
      <vt:lpstr>Project 繳交注意事項</vt:lpstr>
      <vt:lpstr>Project 繳交注意事項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Subspace Skyline Computation</dc:title>
  <dc:creator>Lin</dc:creator>
  <cp:lastModifiedBy>gougon</cp:lastModifiedBy>
  <cp:revision>58</cp:revision>
  <dcterms:created xsi:type="dcterms:W3CDTF">2022-10-18T11:51:05Z</dcterms:created>
  <dcterms:modified xsi:type="dcterms:W3CDTF">2022-10-18T11:51:05Z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2018-04-27T16:00:00Z</vt:filetime>
  </property>
  <property fmtid="{D5CDD505-2E9C-101B-9397-08002B2CF9AE}" pid="3" name="LastSaved">
    <vt:filetime>2021-03-22T16:00:00Z</vt:filetime>
  </property>
  <property fmtid="{D5CDD505-2E9C-101B-9397-08002B2CF9AE}" pid="4" name="KSOProductBuildVer">
    <vt:lpwstr>1033-11.1.0.10920</vt:lpwstr>
  </property>
</Properties>
</file>