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485" r:id="rId3"/>
    <p:sldId id="262" r:id="rId4"/>
    <p:sldId id="259" r:id="rId5"/>
    <p:sldId id="350" r:id="rId6"/>
    <p:sldId id="349" r:id="rId7"/>
    <p:sldId id="351" r:id="rId8"/>
    <p:sldId id="352" r:id="rId9"/>
    <p:sldId id="356" r:id="rId10"/>
    <p:sldId id="358" r:id="rId11"/>
    <p:sldId id="359" r:id="rId12"/>
    <p:sldId id="353" r:id="rId13"/>
    <p:sldId id="355" r:id="rId14"/>
    <p:sldId id="396" r:id="rId15"/>
    <p:sldId id="397" r:id="rId16"/>
    <p:sldId id="486" r:id="rId17"/>
    <p:sldId id="398" r:id="rId18"/>
    <p:sldId id="399" r:id="rId19"/>
    <p:sldId id="400" r:id="rId20"/>
    <p:sldId id="489" r:id="rId21"/>
    <p:sldId id="488" r:id="rId22"/>
    <p:sldId id="437" r:id="rId23"/>
    <p:sldId id="465" r:id="rId24"/>
    <p:sldId id="438" r:id="rId25"/>
    <p:sldId id="439" r:id="rId26"/>
    <p:sldId id="440" r:id="rId27"/>
    <p:sldId id="453" r:id="rId28"/>
    <p:sldId id="487" r:id="rId29"/>
    <p:sldId id="442" r:id="rId30"/>
    <p:sldId id="443" r:id="rId31"/>
    <p:sldId id="484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2BB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锁定的原理就是在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/shadow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第二栏（代表用户密码）最前面加上叹号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(!)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，让密码暂时失效。因为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帐户的密码是经过特殊加密的，每一种加密方式产生的密码长度和格式是相同的，加上叹号使之暂时失效。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244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setUID</a:t>
            </a:r>
            <a:r>
              <a:rPr lang="zh-CN" altLang="en-US" dirty="0"/>
              <a:t>，</a:t>
            </a:r>
            <a:r>
              <a:rPr lang="en-US" altLang="zh-CN" dirty="0" err="1"/>
              <a:t>setGID</a:t>
            </a:r>
            <a:r>
              <a:rPr lang="zh-CN" altLang="en-US" dirty="0"/>
              <a:t>等就不再描述了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Bash</a:t>
            </a:r>
            <a:r>
              <a:rPr lang="zh-CN" altLang="en-US"/>
              <a:t>漏洞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06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99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2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i：文件设置看i属性，不允许对文件进行删除、改名，也不能添加和修改数据；目录设置了i属性，那么只能修改目录下文件的数据，但允许建立和删除文件。</a:t>
            </a:r>
          </a:p>
          <a:p>
            <a:r>
              <a:rPr lang="zh-CN" altLang="en-US" dirty="0"/>
              <a:t>a：文件设置a属性，那么只能在文件中增加数据，但是不能删除和修改数据，目录设置a属性，那么只允许在目录中建立和修改文件，但是不允许修改。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42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这个机制，已经广泛的应用在各种密码验证处，如手机开锁，防止多次尝试，暴力破解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的一切都是文件，包括硬件设备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/>
              <a:t>系统还是比较稳定的，自身存在的漏洞比较少，更多的加固还是服务加固，遵循最小化服务，最小权限原则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0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10800000">
            <a:off x="2980267" y="2390775"/>
            <a:ext cx="5414433" cy="3502025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1905000" y="3095625"/>
            <a:ext cx="463551" cy="2984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2123017" y="3768725"/>
            <a:ext cx="2984500" cy="1930400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4464051" y="5767388"/>
            <a:ext cx="446617" cy="3238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0800000">
            <a:off x="5869517" y="4254500"/>
            <a:ext cx="461433" cy="2984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2823633" y="4191000"/>
            <a:ext cx="1581151" cy="1084263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 rot="9044306">
            <a:off x="7448551" y="4824413"/>
            <a:ext cx="463551" cy="30003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等腰三角形 28"/>
          <p:cNvSpPr/>
          <p:nvPr/>
        </p:nvSpPr>
        <p:spPr>
          <a:xfrm rot="9044306">
            <a:off x="8614833" y="4395788"/>
            <a:ext cx="184151" cy="11906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9044306">
            <a:off x="9368367" y="4700588"/>
            <a:ext cx="184151" cy="11906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4836188">
            <a:off x="10839451" y="357663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等腰三角形 31"/>
          <p:cNvSpPr/>
          <p:nvPr/>
        </p:nvSpPr>
        <p:spPr>
          <a:xfrm rot="4836188">
            <a:off x="9491133" y="377348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 rot="4836188">
            <a:off x="10153651" y="394493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>
            <a:off x="1754717" y="2017713"/>
            <a:ext cx="5416551" cy="3502025"/>
          </a:xfrm>
          <a:prstGeom prst="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47" name="组合 34"/>
          <p:cNvGrpSpPr/>
          <p:nvPr/>
        </p:nvGrpSpPr>
        <p:grpSpPr>
          <a:xfrm>
            <a:off x="9118600" y="0"/>
            <a:ext cx="3075517" cy="2447925"/>
            <a:chOff x="6440898" y="0"/>
            <a:chExt cx="2704943" cy="2870458"/>
          </a:xfrm>
        </p:grpSpPr>
        <p:sp>
          <p:nvSpPr>
            <p:cNvPr id="36" name="任意多边形 35"/>
            <p:cNvSpPr/>
            <p:nvPr/>
          </p:nvSpPr>
          <p:spPr>
            <a:xfrm rot="10800000">
              <a:off x="6440898" y="0"/>
              <a:ext cx="2544429" cy="2193473"/>
            </a:xfrm>
            <a:custGeom>
              <a:avLst/>
              <a:gdLst>
                <a:gd name="connsiteX0" fmla="*/ 2544429 w 2544429"/>
                <a:gd name="connsiteY0" fmla="*/ 2193473 h 2193473"/>
                <a:gd name="connsiteX1" fmla="*/ 0 w 2544429"/>
                <a:gd name="connsiteY1" fmla="*/ 2193473 h 2193473"/>
                <a:gd name="connsiteX2" fmla="*/ 1272214 w 2544429"/>
                <a:gd name="connsiteY2" fmla="*/ 0 h 21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0800000">
              <a:off x="7333795" y="160102"/>
              <a:ext cx="1812046" cy="2165347"/>
            </a:xfrm>
            <a:custGeom>
              <a:avLst/>
              <a:gdLst>
                <a:gd name="connsiteX0" fmla="*/ 1812046 w 1812046"/>
                <a:gd name="connsiteY0" fmla="*/ 2165347 h 2165347"/>
                <a:gd name="connsiteX1" fmla="*/ 0 w 1812046"/>
                <a:gd name="connsiteY1" fmla="*/ 2165347 h 2165347"/>
                <a:gd name="connsiteX2" fmla="*/ 0 w 1812046"/>
                <a:gd name="connsiteY2" fmla="*/ 958870 h 2165347"/>
                <a:gd name="connsiteX3" fmla="*/ 556145 w 1812046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7713113" y="361214"/>
              <a:ext cx="1416663" cy="1221261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7129905" y="1622814"/>
              <a:ext cx="661965" cy="57065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8787411" y="2042579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8079712" y="267175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8034643" y="2160108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8310211" y="2292405"/>
              <a:ext cx="401359" cy="345999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6767216" y="114342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232" name="KSO_BT1"/>
          <p:cNvSpPr>
            <a:spLocks noGrp="1"/>
          </p:cNvSpPr>
          <p:nvPr>
            <p:ph type="ctrTitle"/>
          </p:nvPr>
        </p:nvSpPr>
        <p:spPr>
          <a:xfrm>
            <a:off x="2777067" y="2079625"/>
            <a:ext cx="3403600" cy="13176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28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33" name="KSO_BC1"/>
          <p:cNvSpPr>
            <a:spLocks noGrp="1"/>
          </p:cNvSpPr>
          <p:nvPr>
            <p:ph type="subTitle" idx="1"/>
          </p:nvPr>
        </p:nvSpPr>
        <p:spPr>
          <a:xfrm>
            <a:off x="3115733" y="3451225"/>
            <a:ext cx="2578100" cy="72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18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199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2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2" y="124460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89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8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89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6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3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89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1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7" name="组合 6"/>
          <p:cNvGrpSpPr/>
          <p:nvPr/>
        </p:nvGrpSpPr>
        <p:grpSpPr>
          <a:xfrm>
            <a:off x="9692217" y="0"/>
            <a:ext cx="2501900" cy="1990725"/>
            <a:chOff x="6440898" y="0"/>
            <a:chExt cx="2704943" cy="2870458"/>
          </a:xfrm>
        </p:grpSpPr>
        <p:sp>
          <p:nvSpPr>
            <p:cNvPr id="12" name="任意多边形 11"/>
            <p:cNvSpPr/>
            <p:nvPr/>
          </p:nvSpPr>
          <p:spPr>
            <a:xfrm rot="10800000">
              <a:off x="6440898" y="0"/>
              <a:ext cx="2544429" cy="2193473"/>
            </a:xfrm>
            <a:custGeom>
              <a:avLst/>
              <a:gdLst>
                <a:gd name="connsiteX0" fmla="*/ 2544429 w 2544429"/>
                <a:gd name="connsiteY0" fmla="*/ 2193473 h 2193473"/>
                <a:gd name="connsiteX1" fmla="*/ 0 w 2544429"/>
                <a:gd name="connsiteY1" fmla="*/ 2193473 h 2193473"/>
                <a:gd name="connsiteX2" fmla="*/ 1272214 w 2544429"/>
                <a:gd name="connsiteY2" fmla="*/ 0 h 21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10800000">
              <a:off x="7333795" y="160102"/>
              <a:ext cx="1812046" cy="2165347"/>
            </a:xfrm>
            <a:custGeom>
              <a:avLst/>
              <a:gdLst>
                <a:gd name="connsiteX0" fmla="*/ 1812046 w 1812046"/>
                <a:gd name="connsiteY0" fmla="*/ 2165347 h 2165347"/>
                <a:gd name="connsiteX1" fmla="*/ 0 w 1812046"/>
                <a:gd name="connsiteY1" fmla="*/ 2165347 h 2165347"/>
                <a:gd name="connsiteX2" fmla="*/ 0 w 1812046"/>
                <a:gd name="connsiteY2" fmla="*/ 958870 h 2165347"/>
                <a:gd name="connsiteX3" fmla="*/ 556145 w 1812046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7713113" y="361214"/>
              <a:ext cx="1416663" cy="1221261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7129905" y="1622814"/>
              <a:ext cx="661965" cy="57065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8787411" y="2042579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8079712" y="267175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8034643" y="2160108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8310211" y="2292405"/>
              <a:ext cx="401359" cy="345999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6767216" y="114342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KSO_BT1"/>
          <p:cNvSpPr>
            <a:spLocks noGrp="1"/>
          </p:cNvSpPr>
          <p:nvPr>
            <p:ph type="title"/>
          </p:nvPr>
        </p:nvSpPr>
        <p:spPr>
          <a:xfrm>
            <a:off x="558800" y="169863"/>
            <a:ext cx="9290051" cy="795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558800" y="1416050"/>
            <a:ext cx="10795000" cy="4794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3" pitchFamily="18" charset="2"/>
        <a:buChar char="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1510982" y="0"/>
            <a:ext cx="3493770" cy="6858000"/>
          </a:xfrm>
          <a:prstGeom prst="rect">
            <a:avLst/>
          </a:prstGeom>
          <a:solidFill>
            <a:srgbClr val="2BBB99"/>
          </a:solidFill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5" name="椭圆 7"/>
          <p:cNvSpPr/>
          <p:nvPr/>
        </p:nvSpPr>
        <p:spPr>
          <a:xfrm>
            <a:off x="4740258" y="867885"/>
            <a:ext cx="575945" cy="52641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9" name="文本框 18"/>
          <p:cNvSpPr txBox="1"/>
          <p:nvPr/>
        </p:nvSpPr>
        <p:spPr>
          <a:xfrm>
            <a:off x="2690495" y="247650"/>
            <a:ext cx="1739900" cy="10617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FFFF"/>
                </a:solidFill>
                <a:latin typeface="Impact" panose="020B0806030902050204" pitchFamily="34" charset="0"/>
                <a:ea typeface="华文中宋" panose="02010600040101010101" pitchFamily="2" charset="-122"/>
              </a:rPr>
              <a:t>目录</a:t>
            </a:r>
            <a:endParaRPr lang="zh-CN" altLang="en-US" sz="6000" dirty="0">
              <a:solidFill>
                <a:srgbClr val="2BBB99"/>
              </a:solidFill>
              <a:latin typeface="Impact" panose="020B0806030902050204" pitchFamily="34" charset="0"/>
              <a:ea typeface="华文中宋" panose="02010600040101010101" pitchFamily="2" charset="-122"/>
            </a:endParaRPr>
          </a:p>
        </p:txBody>
      </p:sp>
      <p:sp>
        <p:nvSpPr>
          <p:cNvPr id="3080" name="文本框 19"/>
          <p:cNvSpPr txBox="1"/>
          <p:nvPr/>
        </p:nvSpPr>
        <p:spPr>
          <a:xfrm>
            <a:off x="6184265" y="867885"/>
            <a:ext cx="3938905" cy="5378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20"/>
          <p:cNvSpPr txBox="1"/>
          <p:nvPr/>
        </p:nvSpPr>
        <p:spPr>
          <a:xfrm>
            <a:off x="6240604" y="2679283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</a:p>
        </p:txBody>
      </p:sp>
      <p:sp>
        <p:nvSpPr>
          <p:cNvPr id="8" name="椭圆 11"/>
          <p:cNvSpPr/>
          <p:nvPr/>
        </p:nvSpPr>
        <p:spPr>
          <a:xfrm>
            <a:off x="4758760" y="2732637"/>
            <a:ext cx="575945" cy="53657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4751218" y="4874567"/>
            <a:ext cx="575945" cy="52641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03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6184264" y="4864407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6939285" y="1582426"/>
            <a:ext cx="4026005" cy="92016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操作系统加固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操作系统加固</a:t>
            </a:r>
            <a:endParaRPr 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6939285" y="3269212"/>
            <a:ext cx="4237787" cy="15418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6833393" y="5414987"/>
            <a:ext cx="4237787" cy="15418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82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937000" y="2628900"/>
            <a:ext cx="4127500" cy="7239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账号和权限</a:t>
            </a:r>
            <a:endParaRPr kumimoji="0" lang="zh-CN" sz="3600" b="1" i="0" u="none" strike="noStrike" kern="700" cap="none" spc="-110" normalizeH="0" baseline="0" noProof="0" dirty="0">
              <a:ln>
                <a:noFill/>
              </a:ln>
              <a:solidFill>
                <a:srgbClr val="2BBB99"/>
              </a:solidFill>
              <a:effectLst>
                <a:outerShdw dist="38100" dir="5400000" algn="t" rotWithShape="0">
                  <a:srgbClr val="FFFFFF">
                    <a:alpha val="84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系统用户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6305" y="1330325"/>
            <a:ext cx="1029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账号分类：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超级管理员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 err="1"/>
              <a:t>uid</a:t>
            </a:r>
            <a:r>
              <a:rPr lang="en-US" altLang="zh-CN" dirty="0"/>
              <a:t>=0,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系统默认用户</a:t>
            </a:r>
            <a:r>
              <a:rPr lang="en-US" altLang="zh-CN" dirty="0"/>
              <a:t>	</a:t>
            </a:r>
            <a:r>
              <a:rPr lang="zh-CN" altLang="en-US" dirty="0"/>
              <a:t>系统程序使用，从不登录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新建普通用户</a:t>
            </a:r>
            <a:r>
              <a:rPr lang="en-US" altLang="zh-CN" dirty="0"/>
              <a:t>	</a:t>
            </a:r>
            <a:r>
              <a:rPr lang="en-US" altLang="zh-CN" dirty="0" err="1"/>
              <a:t>uid</a:t>
            </a:r>
            <a:r>
              <a:rPr lang="zh-CN" altLang="en-US" dirty="0"/>
              <a:t>大于</a:t>
            </a:r>
            <a:r>
              <a:rPr lang="en-US" altLang="zh-CN" dirty="0"/>
              <a:t>500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81275" y="2502535"/>
            <a:ext cx="657161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/etc/password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30730" y="1523365"/>
            <a:ext cx="7915275" cy="3176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/etc/shadow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59635" y="1399540"/>
            <a:ext cx="7831455" cy="3721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9625" y="1848485"/>
            <a:ext cx="102990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添加用户：</a:t>
            </a:r>
          </a:p>
          <a:p>
            <a:r>
              <a:rPr lang="en-US" altLang="zh-CN" dirty="0"/>
              <a:t>  	</a:t>
            </a:r>
            <a:r>
              <a:rPr lang="en-US" altLang="zh-CN" dirty="0" err="1"/>
              <a:t>useradd</a:t>
            </a:r>
            <a:r>
              <a:rPr lang="en-US" altLang="zh-CN" dirty="0"/>
              <a:t>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删除用户：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userdel</a:t>
            </a:r>
            <a:r>
              <a:rPr lang="en-US" altLang="zh-CN" dirty="0"/>
              <a:t> [-r][-f]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zh-CN" altLang="en-US" dirty="0"/>
              <a:t>锁定</a:t>
            </a:r>
            <a:r>
              <a:rPr lang="en-US" altLang="zh-CN" dirty="0"/>
              <a:t>/</a:t>
            </a:r>
            <a:r>
              <a:rPr lang="zh-CN" altLang="en-US" dirty="0"/>
              <a:t>解锁用户：</a:t>
            </a:r>
          </a:p>
          <a:p>
            <a:r>
              <a:rPr lang="en-US" altLang="zh-CN" dirty="0" err="1"/>
              <a:t>passwd</a:t>
            </a:r>
            <a:r>
              <a:rPr lang="en-US" altLang="zh-CN" dirty="0"/>
              <a:t> -l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</a:p>
          <a:p>
            <a:r>
              <a:rPr lang="en-US" altLang="zh-CN" dirty="0" err="1">
                <a:sym typeface="+mn-ea"/>
              </a:rPr>
              <a:t>passwd</a:t>
            </a:r>
            <a:r>
              <a:rPr lang="en-US" altLang="zh-CN" dirty="0">
                <a:sym typeface="+mn-ea"/>
              </a:rPr>
              <a:t> -u &lt;</a:t>
            </a:r>
            <a:r>
              <a:rPr lang="zh-CN" altLang="en-US" dirty="0">
                <a:sym typeface="+mn-ea"/>
              </a:rPr>
              <a:t>用户名</a:t>
            </a:r>
            <a:r>
              <a:rPr lang="en-US" altLang="zh-CN" dirty="0">
                <a:sym typeface="+mn-ea"/>
              </a:rPr>
              <a:t>&gt;</a:t>
            </a:r>
          </a:p>
          <a:p>
            <a:endParaRPr lang="en-US" altLang="zh-CN" dirty="0"/>
          </a:p>
          <a:p>
            <a:r>
              <a:rPr lang="zh-CN" altLang="en-US" dirty="0"/>
              <a:t>用户属性：</a:t>
            </a:r>
          </a:p>
          <a:p>
            <a:r>
              <a:rPr lang="en-US" altLang="zh-CN" dirty="0" err="1"/>
              <a:t>usermod</a:t>
            </a:r>
            <a:r>
              <a:rPr lang="en-US" altLang="zh-CN" dirty="0"/>
              <a:t> -L  &lt;</a:t>
            </a:r>
            <a:r>
              <a:rPr lang="zh-CN" altLang="en-US" dirty="0">
                <a:sym typeface="+mn-ea"/>
              </a:rPr>
              <a:t>用户名</a:t>
            </a:r>
            <a:r>
              <a:rPr lang="en-US" altLang="zh-CN" dirty="0"/>
              <a:t>&gt;</a:t>
            </a:r>
            <a:r>
              <a:rPr lang="zh-CN" altLang="en-US" dirty="0"/>
              <a:t>锁定用户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usermod</a:t>
            </a:r>
            <a:r>
              <a:rPr lang="en-US" altLang="zh-CN" dirty="0"/>
              <a:t> -U &lt;</a:t>
            </a:r>
            <a:r>
              <a:rPr lang="zh-CN" altLang="en-US" dirty="0">
                <a:sym typeface="+mn-ea"/>
              </a:rPr>
              <a:t>用户名</a:t>
            </a:r>
            <a:r>
              <a:rPr lang="en-US" altLang="zh-CN" dirty="0"/>
              <a:t>&gt;</a:t>
            </a:r>
            <a:r>
              <a:rPr lang="zh-CN" altLang="en-US" dirty="0"/>
              <a:t>解锁用户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查看当前用户</a:t>
            </a:r>
          </a:p>
          <a:p>
            <a:r>
              <a:rPr lang="en-US" altLang="zh-CN" dirty="0"/>
              <a:t>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937000" y="2628900"/>
            <a:ext cx="4127500" cy="7239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kumimoji="0" lang="zh-CN" altLang="en-US" sz="3600" b="1" i="0" u="none" strike="noStrike" kern="700" cap="none" spc="-110" normalizeH="0" baseline="0" noProof="0" dirty="0">
                <a:ln>
                  <a:noFill/>
                </a:ln>
                <a:solidFill>
                  <a:srgbClr val="2BBB99"/>
                </a:solidFill>
                <a:effectLst>
                  <a:outerShdw dist="38100" dir="5400000" algn="t" rotWithShape="0">
                    <a:srgbClr val="FFFFFF">
                      <a:alpha val="84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权限管理</a:t>
            </a:r>
            <a:endParaRPr kumimoji="0" lang="zh-CN" sz="3600" b="1" i="0" u="none" strike="noStrike" kern="700" cap="none" spc="-110" normalizeH="0" baseline="0" noProof="0" dirty="0">
              <a:ln>
                <a:noFill/>
              </a:ln>
              <a:solidFill>
                <a:srgbClr val="2BBB99"/>
              </a:solidFill>
              <a:effectLst>
                <a:outerShdw dist="38100" dir="5400000" algn="t" rotWithShape="0">
                  <a:srgbClr val="FFFFFF">
                    <a:alpha val="84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70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解析文件权限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88152" y="3057112"/>
            <a:ext cx="5566134" cy="3691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2660" y="629920"/>
            <a:ext cx="614299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文件系统安全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4559" y="1601597"/>
            <a:ext cx="102990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查看权限：</a:t>
            </a:r>
          </a:p>
          <a:p>
            <a:r>
              <a:rPr lang="en-US" altLang="zh-CN" dirty="0"/>
              <a:t>  	</a:t>
            </a:r>
            <a:r>
              <a:rPr lang="en-US" dirty="0"/>
              <a:t>ls -l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修改权限：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chmod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chown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chgrp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24455" y="1714500"/>
            <a:ext cx="435229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99690" y="3695700"/>
            <a:ext cx="3761740" cy="685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24455" y="4733972"/>
            <a:ext cx="3971290" cy="66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690" y="2600371"/>
            <a:ext cx="3885714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设置合理的初始文件权限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58925"/>
            <a:ext cx="10299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很奇妙的</a:t>
            </a:r>
            <a:r>
              <a:rPr lang="en-US" altLang="zh-CN" dirty="0"/>
              <a:t>UMASK</a:t>
            </a:r>
            <a:r>
              <a:rPr lang="zh-CN" altLang="en-US" dirty="0"/>
              <a:t>：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umask</a:t>
            </a:r>
            <a:r>
              <a:rPr lang="zh-CN" altLang="en-US" dirty="0"/>
              <a:t>值为</a:t>
            </a:r>
            <a:r>
              <a:rPr lang="en-US" altLang="zh-CN" dirty="0"/>
              <a:t>0022</a:t>
            </a:r>
            <a:r>
              <a:rPr lang="zh-CN" altLang="en-US" dirty="0"/>
              <a:t>所对应的默认文件和文件夹创建的缺省权限分别为</a:t>
            </a:r>
            <a:r>
              <a:rPr lang="en-US" altLang="zh-CN" dirty="0"/>
              <a:t>644</a:t>
            </a:r>
            <a:r>
              <a:rPr lang="zh-CN" altLang="en-US" dirty="0"/>
              <a:t>和</a:t>
            </a:r>
            <a:r>
              <a:rPr lang="en-US" altLang="zh-CN" dirty="0"/>
              <a:t>755</a:t>
            </a:r>
          </a:p>
          <a:p>
            <a:r>
              <a:rPr lang="zh-CN" altLang="en-US" dirty="0">
                <a:sym typeface="+mn-ea"/>
              </a:rPr>
              <a:t>文件夹其权限规则为：</a:t>
            </a:r>
            <a:r>
              <a:rPr lang="en-US" altLang="zh-CN" dirty="0">
                <a:sym typeface="+mn-ea"/>
              </a:rPr>
              <a:t>777-022=755</a:t>
            </a:r>
            <a:endParaRPr lang="en-US" altLang="zh-CN" dirty="0"/>
          </a:p>
          <a:p>
            <a:r>
              <a:rPr lang="zh-CN" altLang="en-US" dirty="0"/>
              <a:t>文件其权限规则为： </a:t>
            </a:r>
            <a:r>
              <a:rPr lang="en-US" altLang="zh-CN" dirty="0"/>
              <a:t>777-111-022=644</a:t>
            </a:r>
            <a:r>
              <a:rPr lang="zh-CN" altLang="en-US" dirty="0"/>
              <a:t>（因为文件默认没有执行权限）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UMASK</a:t>
            </a:r>
            <a:r>
              <a:rPr lang="zh-CN" altLang="en-US" dirty="0"/>
              <a:t>值：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、直接在命令行下</a:t>
            </a:r>
            <a:r>
              <a:rPr lang="en-US" altLang="zh-CN" dirty="0" err="1"/>
              <a:t>umask</a:t>
            </a:r>
            <a:r>
              <a:rPr lang="en-US" altLang="zh-CN" dirty="0"/>
              <a:t> xxx  </a:t>
            </a:r>
            <a:r>
              <a:rPr lang="zh-CN" altLang="en-US" dirty="0"/>
              <a:t>（重启后消失）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r>
              <a:rPr lang="zh-CN" altLang="en-US" dirty="0"/>
              <a:t>中设定的</a:t>
            </a:r>
            <a:r>
              <a:rPr lang="en-US" altLang="zh-CN" dirty="0" err="1"/>
              <a:t>umask</a:t>
            </a:r>
            <a:r>
              <a:rPr lang="zh-CN" altLang="en-US" dirty="0"/>
              <a:t>值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3676" y="1902460"/>
            <a:ext cx="2983230" cy="417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75" y="4564636"/>
            <a:ext cx="5357423" cy="13515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脏牛漏洞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578" y="1142066"/>
            <a:ext cx="102990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ubuntu</a:t>
            </a:r>
            <a:r>
              <a:rPr lang="en-US" altLang="zh-CN" dirty="0"/>
              <a:t>:~$ </a:t>
            </a:r>
            <a:r>
              <a:rPr lang="en-US" altLang="zh-CN" dirty="0" err="1"/>
              <a:t>uname</a:t>
            </a:r>
            <a:r>
              <a:rPr lang="en-US" altLang="zh-CN" dirty="0"/>
              <a:t> -a</a:t>
            </a:r>
          </a:p>
          <a:p>
            <a:r>
              <a:rPr lang="en-US" altLang="zh-CN" dirty="0" err="1"/>
              <a:t>ubuntu</a:t>
            </a:r>
            <a:r>
              <a:rPr lang="en-US" altLang="zh-CN" dirty="0"/>
              <a:t>:~$ </a:t>
            </a:r>
            <a:r>
              <a:rPr lang="en-US" altLang="zh-CN" dirty="0" err="1"/>
              <a:t>gcc</a:t>
            </a:r>
            <a:r>
              <a:rPr lang="en-US" altLang="zh-CN" dirty="0"/>
              <a:t> --version</a:t>
            </a:r>
          </a:p>
          <a:p>
            <a:r>
              <a:rPr lang="en-US" altLang="zh-CN" dirty="0" err="1"/>
              <a:t>ubuntu</a:t>
            </a:r>
            <a:r>
              <a:rPr lang="en-US" altLang="zh-CN" dirty="0"/>
              <a:t>:~$ </a:t>
            </a:r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pthread</a:t>
            </a:r>
            <a:r>
              <a:rPr lang="en-US" altLang="zh-CN" dirty="0"/>
              <a:t> </a:t>
            </a:r>
            <a:r>
              <a:rPr lang="en-US" altLang="zh-CN" dirty="0" err="1"/>
              <a:t>dirtycow.c</a:t>
            </a:r>
            <a:r>
              <a:rPr lang="en-US" altLang="zh-CN" dirty="0"/>
              <a:t> -o </a:t>
            </a:r>
            <a:r>
              <a:rPr lang="en-US" altLang="zh-CN" dirty="0" err="1"/>
              <a:t>dirtycow</a:t>
            </a:r>
            <a:endParaRPr lang="en-US" altLang="zh-CN" dirty="0"/>
          </a:p>
          <a:p>
            <a:r>
              <a:rPr lang="en-US" altLang="zh-CN" dirty="0" err="1"/>
              <a:t>ubuntu</a:t>
            </a:r>
            <a:r>
              <a:rPr lang="en-US" altLang="zh-CN" dirty="0"/>
              <a:t>:~$ echo ABCDEFGHIJKLMN &gt; test.txt</a:t>
            </a:r>
          </a:p>
          <a:p>
            <a:r>
              <a:rPr lang="en-US" altLang="zh-CN" dirty="0" err="1"/>
              <a:t>ubuntu</a:t>
            </a:r>
            <a:r>
              <a:rPr lang="en-US" altLang="zh-CN" dirty="0"/>
              <a:t>:~$ </a:t>
            </a:r>
            <a:r>
              <a:rPr lang="en-US" altLang="zh-CN" dirty="0" err="1"/>
              <a:t>chmod</a:t>
            </a:r>
            <a:r>
              <a:rPr lang="en-US" altLang="zh-CN" dirty="0"/>
              <a:t> 644 testt.txt</a:t>
            </a:r>
          </a:p>
          <a:p>
            <a:r>
              <a:rPr lang="en-US" altLang="zh-CN" dirty="0" err="1"/>
              <a:t>ubuntu</a:t>
            </a:r>
            <a:r>
              <a:rPr lang="en-US" altLang="zh-CN" dirty="0"/>
              <a:t>:~$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chown</a:t>
            </a:r>
            <a:r>
              <a:rPr lang="en-US" altLang="zh-CN" dirty="0"/>
              <a:t> </a:t>
            </a:r>
            <a:r>
              <a:rPr lang="en-US" altLang="zh-CN" dirty="0" err="1"/>
              <a:t>root:root</a:t>
            </a:r>
            <a:r>
              <a:rPr lang="en-US" altLang="zh-CN" dirty="0"/>
              <a:t> test.txt</a:t>
            </a:r>
          </a:p>
          <a:p>
            <a:r>
              <a:rPr lang="en-US" altLang="zh-CN" dirty="0" err="1"/>
              <a:t>ubuntu</a:t>
            </a:r>
            <a:r>
              <a:rPr lang="en-US" altLang="zh-CN" dirty="0"/>
              <a:t>:~$ ls -l test.txt</a:t>
            </a:r>
          </a:p>
          <a:p>
            <a:r>
              <a:rPr lang="en-US" altLang="zh-CN" dirty="0"/>
              <a:t>  -</a:t>
            </a:r>
            <a:r>
              <a:rPr lang="en-US" altLang="zh-CN" dirty="0" err="1"/>
              <a:t>rw</a:t>
            </a:r>
            <a:r>
              <a:rPr lang="en-US" altLang="zh-CN" dirty="0"/>
              <a:t>-r--r-- 1 root </a:t>
            </a:r>
            <a:r>
              <a:rPr lang="en-US" altLang="zh-CN" dirty="0" err="1"/>
              <a:t>root</a:t>
            </a:r>
            <a:r>
              <a:rPr lang="en-US" altLang="zh-CN" dirty="0"/>
              <a:t> 15 10</a:t>
            </a:r>
            <a:r>
              <a:rPr lang="zh-CN" altLang="en-US" dirty="0"/>
              <a:t>月 </a:t>
            </a:r>
            <a:r>
              <a:rPr lang="en-US" altLang="zh-CN" dirty="0"/>
              <a:t>30 13:14 test.txt</a:t>
            </a:r>
          </a:p>
          <a:p>
            <a:endParaRPr lang="en-US" altLang="zh-CN" dirty="0"/>
          </a:p>
          <a:p>
            <a:r>
              <a:rPr lang="en-US" altLang="zh-CN" dirty="0" err="1"/>
              <a:t>ubuntu</a:t>
            </a:r>
            <a:r>
              <a:rPr lang="en-US" altLang="zh-CN" dirty="0"/>
              <a:t>:~$./</a:t>
            </a:r>
            <a:r>
              <a:rPr lang="en-US" altLang="zh-CN" dirty="0" err="1"/>
              <a:t>dirtycow</a:t>
            </a:r>
            <a:r>
              <a:rPr lang="en-US" altLang="zh-CN" dirty="0"/>
              <a:t> test.txt 1234567890</a:t>
            </a:r>
          </a:p>
          <a:p>
            <a:r>
              <a:rPr lang="en-US" altLang="zh-CN" dirty="0" err="1"/>
              <a:t>mmap</a:t>
            </a:r>
            <a:r>
              <a:rPr lang="en-US" altLang="zh-CN" dirty="0"/>
              <a:t> 7fa185de3000</a:t>
            </a:r>
          </a:p>
          <a:p>
            <a:r>
              <a:rPr lang="en-US" altLang="zh-CN" dirty="0"/>
              <a:t>Hack success!</a:t>
            </a:r>
          </a:p>
          <a:p>
            <a:r>
              <a:rPr lang="en-US" altLang="zh-CN" dirty="0" err="1"/>
              <a:t>procselfmem</a:t>
            </a:r>
            <a:r>
              <a:rPr lang="en-US" altLang="zh-CN" dirty="0"/>
              <a:t> 52150</a:t>
            </a:r>
          </a:p>
          <a:p>
            <a:r>
              <a:rPr lang="en-US" altLang="zh-CN" dirty="0" err="1"/>
              <a:t>madvise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ubuntu</a:t>
            </a:r>
            <a:r>
              <a:rPr lang="en-US" altLang="zh-CN" dirty="0"/>
              <a:t>:~$ ls -l test.txt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rw</a:t>
            </a:r>
            <a:r>
              <a:rPr lang="en-US" altLang="zh-CN" dirty="0"/>
              <a:t>-r--r-- 1 root </a:t>
            </a:r>
            <a:r>
              <a:rPr lang="en-US" altLang="zh-CN" dirty="0" err="1"/>
              <a:t>root</a:t>
            </a:r>
            <a:r>
              <a:rPr lang="en-US" altLang="zh-CN" dirty="0"/>
              <a:t> 15 10</a:t>
            </a:r>
            <a:r>
              <a:rPr lang="zh-CN" altLang="en-US" dirty="0"/>
              <a:t>月 </a:t>
            </a:r>
            <a:r>
              <a:rPr lang="en-US" altLang="zh-CN" dirty="0"/>
              <a:t>30 13:14 test.txt</a:t>
            </a:r>
          </a:p>
          <a:p>
            <a:endParaRPr lang="en-US" altLang="zh-CN" dirty="0"/>
          </a:p>
          <a:p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86719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6540" y="1618615"/>
            <a:ext cx="5904230" cy="2150745"/>
          </a:xfrm>
        </p:spPr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安全加固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937000" y="2628900"/>
            <a:ext cx="4127500" cy="7239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系统加固</a:t>
            </a:r>
            <a:endParaRPr kumimoji="0" lang="zh-CN" sz="3600" b="1" i="0" u="none" strike="noStrike" kern="700" cap="none" spc="-110" normalizeH="0" baseline="0" noProof="0" dirty="0">
              <a:ln>
                <a:noFill/>
              </a:ln>
              <a:solidFill>
                <a:srgbClr val="2BBB99"/>
              </a:solidFill>
              <a:effectLst>
                <a:outerShdw dist="38100" dir="5400000" algn="t" rotWithShape="0">
                  <a:srgbClr val="FFFFFF">
                    <a:alpha val="84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1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锁定系统中多余的自建帐号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58925"/>
            <a:ext cx="10299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执行命令</a:t>
            </a:r>
          </a:p>
          <a:p>
            <a:r>
              <a:rPr lang="zh-CN" altLang="en-US" dirty="0"/>
              <a:t>　　#cat /etc/passwd</a:t>
            </a:r>
          </a:p>
          <a:p>
            <a:r>
              <a:rPr lang="zh-CN" altLang="en-US" dirty="0"/>
              <a:t>　　#cat /etc/shadow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　　查看账户、口令文件，与系统管理员确认不必要的账号。对于一些保留的系统伪帐户如：bin, sys，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adm，uucp，lp, nuucp，hpdb, www, daemon等可根据需要锁定登陆。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加固方法:</a:t>
            </a:r>
          </a:p>
          <a:p>
            <a:r>
              <a:rPr lang="zh-CN" altLang="en-US" dirty="0"/>
              <a:t>　　使用命令passwd -l &lt;用户名&gt;锁定不必要的账号。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　　使用命令passwd -u &lt;用户名&gt;解锁需要恢复的账号。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检查shadow中空口令帐号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43685"/>
            <a:ext cx="1029906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检查方法：</a:t>
            </a:r>
          </a:p>
          <a:p>
            <a:r>
              <a:rPr lang="zh-CN" altLang="en-US" dirty="0"/>
              <a:t>　　# awk -F ":" '($2=="!"){print $1}' /etc/shadow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加固方法：</a:t>
            </a:r>
          </a:p>
          <a:p>
            <a:r>
              <a:rPr lang="zh-CN" altLang="en-US" dirty="0"/>
              <a:t>使用命令passwd -l &lt;用户名&gt;锁定不必要的账户。</a:t>
            </a:r>
          </a:p>
          <a:p>
            <a:r>
              <a:rPr lang="zh-CN" altLang="en-US" dirty="0"/>
              <a:t>使用命令passwd -u &lt;用户名&gt;解锁需要恢复的账户。</a:t>
            </a:r>
          </a:p>
          <a:p>
            <a:r>
              <a:rPr lang="zh-CN" altLang="en-US" dirty="0"/>
              <a:t>使用命令</a:t>
            </a:r>
            <a:r>
              <a:rPr lang="en-US" altLang="zh-CN" dirty="0" err="1"/>
              <a:t>passwd</a:t>
            </a:r>
            <a:r>
              <a:rPr lang="en-US" altLang="zh-CN" dirty="0"/>
              <a:t>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  <a:r>
              <a:rPr lang="zh-CN" altLang="en-US" dirty="0"/>
              <a:t>为用户设置密码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2364105"/>
            <a:ext cx="10304780" cy="2333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8FB8C6-DC9F-424A-9896-707FBF9EF042}"/>
              </a:ext>
            </a:extLst>
          </p:cNvPr>
          <p:cNvSpPr txBox="1"/>
          <p:nvPr/>
        </p:nvSpPr>
        <p:spPr>
          <a:xfrm>
            <a:off x="4192905" y="422563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4-1</a:t>
            </a:r>
            <a:r>
              <a:rPr lang="zh-CN" altLang="en-US"/>
              <a:t>排查空口令账户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设置系统密码策略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41145"/>
            <a:ext cx="1029906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执行命令</a:t>
            </a:r>
          </a:p>
          <a:p>
            <a:r>
              <a:rPr lang="zh-CN" altLang="en-US"/>
              <a:t>　　#cat /etc/login.defs|grep PASS查看密码策略设置</a:t>
            </a:r>
          </a:p>
          <a:p>
            <a:r>
              <a:rPr lang="zh-CN" altLang="en-US"/>
              <a:t>加固方法：</a:t>
            </a:r>
          </a:p>
          <a:p>
            <a:r>
              <a:rPr lang="zh-CN" altLang="en-US"/>
              <a:t>　　#vi /etc/login.defs修改配置文件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PASS_MAX_DAYS		90	   #</a:t>
            </a:r>
            <a:r>
              <a:rPr lang="zh-CN" altLang="en-US">
                <a:sym typeface="+mn-ea"/>
              </a:rPr>
              <a:t>用户的密码最长使用天数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PASS_MIN_DAYS		0	   #</a:t>
            </a:r>
            <a:r>
              <a:rPr lang="zh-CN" altLang="en-US">
                <a:sym typeface="+mn-ea"/>
              </a:rPr>
              <a:t>两次修改密码的最小时间间隔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PASS_MIN_LEN		7	   #</a:t>
            </a:r>
            <a:r>
              <a:rPr lang="zh-CN" altLang="en-US">
                <a:sym typeface="+mn-ea"/>
              </a:rPr>
              <a:t>密码的最小长度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PASS_WARN_AGE		9	   #</a:t>
            </a:r>
            <a:r>
              <a:rPr lang="zh-CN" altLang="en-US">
                <a:sym typeface="+mn-ea"/>
              </a:rPr>
              <a:t>密码过期前多少天开始提示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禁用root之外的超级用户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45335" y="1827530"/>
            <a:ext cx="1029906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检测方法：</a:t>
            </a:r>
          </a:p>
          <a:p>
            <a:r>
              <a:rPr lang="zh-CN" altLang="en-US">
                <a:sym typeface="+mn-ea"/>
              </a:rPr>
              <a:t>awk -F ":" '($3=="0"){print $1}' /etc/passwd  检查用户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的用户</a:t>
            </a:r>
          </a:p>
          <a:p>
            <a:r>
              <a:rPr lang="zh-CN" altLang="en-US">
                <a:sym typeface="+mn-ea"/>
              </a:rPr>
              <a:t>加固方法：</a:t>
            </a:r>
            <a:endParaRPr lang="zh-CN" altLang="en-US"/>
          </a:p>
          <a:p>
            <a:r>
              <a:rPr lang="en-US" altLang="zh-CN">
                <a:sym typeface="+mn-ea"/>
              </a:rPr>
              <a:t>passwd -l &lt;</a:t>
            </a:r>
            <a:r>
              <a:rPr lang="zh-CN" altLang="en-US">
                <a:sym typeface="+mn-ea"/>
              </a:rPr>
              <a:t>用户名</a:t>
            </a:r>
            <a:r>
              <a:rPr lang="en-US" altLang="zh-CN">
                <a:sym typeface="+mn-ea"/>
              </a:rPr>
              <a:t>&gt;	   		         </a:t>
            </a:r>
            <a:r>
              <a:rPr lang="zh-CN" altLang="en-US">
                <a:sym typeface="+mn-ea"/>
              </a:rPr>
              <a:t>锁定用户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09470" y="3653790"/>
            <a:ext cx="574294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限制能够su为root的用户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4865" y="1558925"/>
            <a:ext cx="10299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#cat /etc/pam.d/su,查看是否有auth required /lib/security/pam_wheel.so这样的配置条目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加固方法</a:t>
            </a:r>
          </a:p>
          <a:p>
            <a:r>
              <a:rPr lang="zh-CN" altLang="en-US" dirty="0"/>
              <a:t>在头部添加：</a:t>
            </a:r>
          </a:p>
          <a:p>
            <a:r>
              <a:rPr lang="zh-CN" altLang="en-US" dirty="0"/>
              <a:t>　　auth required /lib/security/pam_wheel.so group=wheel</a:t>
            </a:r>
          </a:p>
          <a:p>
            <a:r>
              <a:rPr lang="zh-CN" altLang="en-US" dirty="0"/>
              <a:t>　　这样，只有wheel组的用户可以su到root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　　#usermod -G10 test 将test用户加入到wheel组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58745" y="1998345"/>
            <a:ext cx="644779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b="1">
                <a:sym typeface="+mn-ea"/>
              </a:rPr>
              <a:t>重要文件加上不可改变属性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529" y="1429680"/>
            <a:ext cx="1029906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把重要文件加上不可改变属性</a:t>
            </a:r>
          </a:p>
          <a:p>
            <a:r>
              <a:rPr lang="zh-CN" altLang="en-US" dirty="0"/>
              <a:t>[root@ayazero /]# chattr +i /etc/passwd</a:t>
            </a:r>
          </a:p>
          <a:p>
            <a:r>
              <a:rPr lang="zh-CN" altLang="en-US" dirty="0"/>
              <a:t>[root@ayazero /]# chattr +i /etc/shadow</a:t>
            </a:r>
          </a:p>
          <a:p>
            <a:r>
              <a:rPr lang="zh-CN" altLang="en-US" dirty="0"/>
              <a:t>[root@ayazero /]# chattr +i /etc/gshadow</a:t>
            </a:r>
          </a:p>
          <a:p>
            <a:r>
              <a:rPr lang="zh-CN" altLang="en-US" dirty="0"/>
              <a:t>[root@ayazero /]# chattr +i /etc/group</a:t>
            </a:r>
          </a:p>
          <a:p>
            <a:r>
              <a:rPr lang="zh-CN" altLang="en-US" dirty="0"/>
              <a:t>[root@ayazero /]# chattr +i /etc/inetd.conf</a:t>
            </a:r>
          </a:p>
          <a:p>
            <a:r>
              <a:rPr lang="zh-CN" altLang="en-US" dirty="0"/>
              <a:t>[root@ayazero /]# chattr +i /etc/httpd.conf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2106622"/>
            <a:ext cx="1029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</a:t>
            </a:r>
            <a:r>
              <a:rPr lang="en-US" altLang="zh-CN" dirty="0"/>
              <a:t>0</a:t>
            </a:r>
            <a:r>
              <a:rPr lang="zh-CN" altLang="en-US" dirty="0"/>
              <a:t>代表</a:t>
            </a:r>
            <a:r>
              <a:rPr lang="en-US" altLang="zh-CN" dirty="0" err="1"/>
              <a:t>suid</a:t>
            </a:r>
            <a:r>
              <a:rPr lang="en-US" altLang="zh-CN" dirty="0"/>
              <a:t> </a:t>
            </a:r>
            <a:r>
              <a:rPr lang="zh-CN" altLang="en-US" dirty="0"/>
              <a:t>丢弃的权限；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0</a:t>
            </a:r>
            <a:r>
              <a:rPr lang="zh-CN" altLang="en-US" dirty="0"/>
              <a:t>代表本文件</a:t>
            </a:r>
            <a:r>
              <a:rPr lang="en-US" altLang="zh-CN" dirty="0"/>
              <a:t>/</a:t>
            </a:r>
            <a:r>
              <a:rPr lang="zh-CN" altLang="en-US" dirty="0"/>
              <a:t>目录拥有者什么权限都没丢弃</a:t>
            </a:r>
          </a:p>
          <a:p>
            <a:r>
              <a:rPr lang="zh-CN" altLang="en-US" dirty="0"/>
              <a:t>第三个</a:t>
            </a:r>
            <a:r>
              <a:rPr lang="en-US" altLang="zh-CN" dirty="0"/>
              <a:t>2</a:t>
            </a:r>
            <a:r>
              <a:rPr lang="zh-CN" altLang="en-US" dirty="0"/>
              <a:t>代表本文件</a:t>
            </a:r>
            <a:r>
              <a:rPr lang="en-US" altLang="zh-CN" dirty="0"/>
              <a:t>/</a:t>
            </a:r>
            <a:r>
              <a:rPr lang="zh-CN" altLang="en-US" dirty="0"/>
              <a:t>目录的用户组丢弃了</a:t>
            </a:r>
            <a:r>
              <a:rPr lang="en-US" altLang="zh-CN" dirty="0"/>
              <a:t>w</a:t>
            </a:r>
            <a:r>
              <a:rPr lang="zh-CN" altLang="en-US" dirty="0"/>
              <a:t>权限</a:t>
            </a:r>
            <a:endParaRPr lang="en-US" altLang="zh-CN" dirty="0"/>
          </a:p>
          <a:p>
            <a:r>
              <a:rPr lang="zh-CN" altLang="en-US" dirty="0"/>
              <a:t>第四个</a:t>
            </a:r>
            <a:r>
              <a:rPr lang="en-US" altLang="zh-CN" dirty="0"/>
              <a:t>2</a:t>
            </a:r>
            <a:r>
              <a:rPr lang="zh-CN" altLang="en-US" dirty="0"/>
              <a:t>代表本文件</a:t>
            </a:r>
            <a:r>
              <a:rPr lang="en-US" altLang="zh-CN" dirty="0"/>
              <a:t>/</a:t>
            </a:r>
            <a:r>
              <a:rPr lang="zh-CN" altLang="en-US" dirty="0"/>
              <a:t>目录的其他用户能使用的权限只有有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1700" y="3986157"/>
            <a:ext cx="589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实际权限</a:t>
            </a:r>
            <a:r>
              <a:rPr lang="en-US" altLang="zh-CN" b="1" dirty="0">
                <a:sym typeface="+mn-ea"/>
              </a:rPr>
              <a:t>=7777-0022</a:t>
            </a:r>
          </a:p>
          <a:p>
            <a:endParaRPr lang="en-US" altLang="zh-CN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设置合理的</a:t>
            </a:r>
            <a:r>
              <a:rPr lang="en-US" altLang="zh-CN" b="1" dirty="0" err="1">
                <a:sym typeface="+mn-ea"/>
              </a:rPr>
              <a:t>umask</a:t>
            </a:r>
            <a:r>
              <a:rPr lang="zh-CN" altLang="en-US" b="1" dirty="0">
                <a:sym typeface="+mn-ea"/>
              </a:rPr>
              <a:t>权限</a:t>
            </a:r>
            <a:endParaRPr lang="en-US" altLang="zh-CN" b="1" dirty="0">
              <a:sym typeface="+mn-ea"/>
            </a:endParaRPr>
          </a:p>
          <a:p>
            <a:r>
              <a:rPr lang="en-US" altLang="zh-CN" b="1" dirty="0" err="1">
                <a:sym typeface="+mn-ea"/>
              </a:rPr>
              <a:t>umask</a:t>
            </a:r>
            <a:r>
              <a:rPr lang="en-US" altLang="zh-CN" b="1" dirty="0">
                <a:sym typeface="+mn-ea"/>
              </a:rPr>
              <a:t> 0022</a:t>
            </a:r>
            <a:endParaRPr lang="zh-CN" altLang="en-US" b="1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1167755"/>
            <a:ext cx="2628571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91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58925"/>
            <a:ext cx="1029906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用户进行远程登录</a:t>
            </a:r>
          </a:p>
          <a:p>
            <a:r>
              <a:rPr lang="zh-CN" altLang="en-US"/>
              <a:t>检查方法：</a:t>
            </a:r>
          </a:p>
          <a:p>
            <a:r>
              <a:rPr lang="zh-CN" altLang="en-US"/>
              <a:t># cat /etc/ssh/sshd_config | grep PermitRootLogin 是否为no</a:t>
            </a:r>
          </a:p>
          <a:p>
            <a:r>
              <a:rPr lang="zh-CN" altLang="en-US"/>
              <a:t>加固方法</a:t>
            </a:r>
          </a:p>
          <a:p>
            <a:r>
              <a:rPr lang="zh-CN" altLang="en-US"/>
              <a:t>#vi /etc/ssh/sshd_config </a:t>
            </a:r>
          </a:p>
          <a:p>
            <a:r>
              <a:rPr lang="zh-CN" altLang="en-US"/>
              <a:t>PermitRootLogin no</a:t>
            </a:r>
          </a:p>
          <a:p>
            <a:endParaRPr lang="zh-CN" altLang="en-US"/>
          </a:p>
        </p:txBody>
      </p:sp>
      <p:pic>
        <p:nvPicPr>
          <p:cNvPr id="4" name="图片 5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1383" y="3561715"/>
            <a:ext cx="5085715" cy="2857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901700" y="4107180"/>
            <a:ext cx="58991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+mn-ea"/>
              </a:rPr>
              <a:t>更改服务端口</a:t>
            </a:r>
            <a:endParaRPr lang="zh-CN" altLang="en-US" b="1"/>
          </a:p>
          <a:p>
            <a:r>
              <a:rPr lang="zh-CN" altLang="en-US">
                <a:sym typeface="+mn-ea"/>
              </a:rPr>
              <a:t>#vi /etc/ssh/sshd_config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Port 2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22</a:t>
            </a:r>
            <a:r>
              <a:rPr lang="en-US" altLang="zh-CN">
                <a:sym typeface="+mn-ea"/>
              </a:rPr>
              <a:t>				</a:t>
            </a:r>
            <a:r>
              <a:rPr lang="zh-CN" altLang="en-US">
                <a:sym typeface="+mn-ea"/>
              </a:rPr>
              <a:t>更改</a:t>
            </a:r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端口</a:t>
            </a:r>
            <a:endParaRPr lang="zh-CN" altLang="en-US"/>
          </a:p>
          <a:p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>
                <a:sym typeface="+mn-ea"/>
              </a:rPr>
              <a:t>屏蔽SSH登录banner信息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210" y="1558925"/>
            <a:ext cx="10299065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屏蔽SSH登录banner信息</a:t>
            </a:r>
          </a:p>
          <a:p>
            <a:r>
              <a:rPr lang="zh-CN" altLang="en-US"/>
              <a:t>检查方法：</a:t>
            </a:r>
          </a:p>
          <a:p>
            <a:r>
              <a:rPr lang="zh-CN" altLang="en-US"/>
              <a:t># cat /etc/ssh/sshd_config </a:t>
            </a:r>
          </a:p>
          <a:p>
            <a:r>
              <a:rPr lang="zh-CN" altLang="en-US"/>
              <a:t>查看文件中是否存在banner字段，或banner字段为NONE</a:t>
            </a:r>
          </a:p>
          <a:p>
            <a:r>
              <a:rPr lang="zh-CN" altLang="en-US"/>
              <a:t># cat /etc/motd </a:t>
            </a:r>
          </a:p>
          <a:p>
            <a:r>
              <a:rPr lang="zh-CN" altLang="en-US"/>
              <a:t>查看文件内容，该处内容作为banner信息显示给登录用户</a:t>
            </a:r>
          </a:p>
          <a:p>
            <a:r>
              <a:rPr lang="zh-CN" altLang="en-US"/>
              <a:t>加固方法：</a:t>
            </a:r>
          </a:p>
          <a:p>
            <a:r>
              <a:rPr lang="zh-CN" altLang="en-US"/>
              <a:t>#vim /etc/ssh/sshd_config</a:t>
            </a:r>
          </a:p>
          <a:p>
            <a:r>
              <a:rPr lang="zh-CN" altLang="en-US"/>
              <a:t>添加：</a:t>
            </a:r>
          </a:p>
          <a:p>
            <a:r>
              <a:rPr lang="zh-CN" altLang="en-US"/>
              <a:t>banner NONE</a:t>
            </a:r>
          </a:p>
          <a:p>
            <a:r>
              <a:rPr lang="zh-CN" altLang="en-US"/>
              <a:t>#vim /etc/motd</a:t>
            </a:r>
          </a:p>
          <a:p>
            <a:r>
              <a:rPr lang="zh-CN" altLang="en-US"/>
              <a:t>删除全部内容或更新成自己想要添加的内容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1522730" y="0"/>
            <a:ext cx="3493770" cy="6858000"/>
          </a:xfrm>
          <a:prstGeom prst="rect">
            <a:avLst/>
          </a:prstGeom>
          <a:solidFill>
            <a:srgbClr val="2BBB99"/>
          </a:solidFill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76" name="椭圆 11"/>
          <p:cNvSpPr/>
          <p:nvPr/>
        </p:nvSpPr>
        <p:spPr>
          <a:xfrm>
            <a:off x="4716780" y="2510790"/>
            <a:ext cx="575945" cy="576580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椭圆 12"/>
          <p:cNvSpPr/>
          <p:nvPr/>
        </p:nvSpPr>
        <p:spPr>
          <a:xfrm>
            <a:off x="4716779" y="4396105"/>
            <a:ext cx="575945" cy="576580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9" name="文本框 18"/>
          <p:cNvSpPr txBox="1"/>
          <p:nvPr/>
        </p:nvSpPr>
        <p:spPr>
          <a:xfrm>
            <a:off x="2690495" y="247650"/>
            <a:ext cx="1739900" cy="10617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FFFF"/>
                </a:solidFill>
                <a:latin typeface="Impact" panose="020B0806030902050204" pitchFamily="34" charset="0"/>
                <a:ea typeface="华文中宋" pitchFamily="2" charset="-122"/>
              </a:rPr>
              <a:t>目录</a:t>
            </a:r>
            <a:endParaRPr lang="zh-CN" altLang="en-US" sz="6000" dirty="0">
              <a:solidFill>
                <a:srgbClr val="2BBB99"/>
              </a:solidFill>
              <a:latin typeface="Impact" panose="020B0806030902050204" pitchFamily="34" charset="0"/>
              <a:ea typeface="华文中宋" pitchFamily="2" charset="-122"/>
            </a:endParaRPr>
          </a:p>
        </p:txBody>
      </p:sp>
      <p:sp>
        <p:nvSpPr>
          <p:cNvPr id="3081" name="文本框 20"/>
          <p:cNvSpPr txBox="1"/>
          <p:nvPr/>
        </p:nvSpPr>
        <p:spPr>
          <a:xfrm>
            <a:off x="6007770" y="2550795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系统基本操作</a:t>
            </a:r>
          </a:p>
        </p:txBody>
      </p:sp>
      <p:sp>
        <p:nvSpPr>
          <p:cNvPr id="3082" name="文本框 21"/>
          <p:cNvSpPr txBox="1"/>
          <p:nvPr/>
        </p:nvSpPr>
        <p:spPr>
          <a:xfrm>
            <a:off x="6020649" y="4415155"/>
            <a:ext cx="3938905" cy="538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系统加固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7033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>
                <a:sym typeface="+mn-ea"/>
              </a:rPr>
              <a:t>仅允许SSH协议版本2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44955"/>
            <a:ext cx="10299065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有两个SSH协议版本，仅使用SSH协议版本2会更安全，SSH协议版本1有安全问题，包括中间人攻击（man-in-the-middle）和注入（insertion）攻击。</a:t>
            </a:r>
          </a:p>
          <a:p>
            <a:r>
              <a:rPr lang="zh-CN" altLang="en-US" dirty="0"/>
              <a:t>编辑/etc/ssh/sshd_config文件并查找下面这样的行： </a:t>
            </a:r>
          </a:p>
          <a:p>
            <a:r>
              <a:rPr lang="zh-CN" altLang="en-US" dirty="0"/>
              <a:t>Protocol 2,1 </a:t>
            </a:r>
          </a:p>
          <a:p>
            <a:r>
              <a:rPr lang="zh-CN" altLang="en-US" dirty="0"/>
              <a:t>修改为 </a:t>
            </a:r>
          </a:p>
          <a:p>
            <a:r>
              <a:rPr lang="zh-CN" altLang="en-US" dirty="0"/>
              <a:t>Protocol 2 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3489960"/>
            <a:ext cx="1023810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080" y="52070"/>
            <a:ext cx="55695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防止误使用Ctrl+Alt+Del重启系统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58925"/>
            <a:ext cx="1029906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检查方法：</a:t>
            </a:r>
          </a:p>
          <a:p>
            <a:r>
              <a:rPr lang="zh-CN" altLang="en-US" dirty="0"/>
              <a:t>#cat /etc/inittab |grep ctrlaltdel 查看输出行是否被注释</a:t>
            </a:r>
          </a:p>
          <a:p>
            <a:r>
              <a:rPr lang="zh-CN" altLang="en-US" dirty="0"/>
              <a:t>ca::ctrlaltdel:/sbin/shutdown -t3 -r now</a:t>
            </a:r>
          </a:p>
          <a:p>
            <a:r>
              <a:rPr lang="zh-CN" altLang="en-US" dirty="0"/>
              <a:t>加固方法：</a:t>
            </a:r>
          </a:p>
          <a:p>
            <a:r>
              <a:rPr lang="zh-CN" altLang="en-US" dirty="0"/>
              <a:t>#vim /etc/inittab</a:t>
            </a:r>
          </a:p>
          <a:p>
            <a:r>
              <a:rPr lang="zh-CN" altLang="en-US" dirty="0"/>
              <a:t>在行开否添加注释符号“#”</a:t>
            </a:r>
          </a:p>
          <a:p>
            <a:r>
              <a:rPr lang="zh-CN" altLang="en-US" dirty="0"/>
              <a:t>#ca::ctrlaltdel:/sbin/shutdown -t3 -r now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844925"/>
            <a:ext cx="854265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70332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>
                <a:sym typeface="+mn-ea"/>
              </a:rPr>
              <a:t>设置账户锁定登录失败锁定次数、锁定时间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58925"/>
            <a:ext cx="1029906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检查方法：</a:t>
            </a:r>
          </a:p>
          <a:p>
            <a:r>
              <a:rPr lang="zh-CN" altLang="en-US" dirty="0"/>
              <a:t># cat /etc/pam.d/system-auth</a:t>
            </a:r>
            <a:r>
              <a:rPr lang="en-US" altLang="zh-CN" dirty="0"/>
              <a:t>|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err="1"/>
              <a:t>auth</a:t>
            </a:r>
            <a:r>
              <a:rPr lang="zh-CN" altLang="en-US" dirty="0"/>
              <a:t> 查看有无auth required pam_tally.so 条目的设置</a:t>
            </a:r>
          </a:p>
          <a:p>
            <a:r>
              <a:rPr lang="zh-CN" altLang="en-US" dirty="0"/>
              <a:t>加固方法：</a:t>
            </a:r>
          </a:p>
          <a:p>
            <a:r>
              <a:rPr lang="zh-CN" altLang="en-US" dirty="0"/>
              <a:t>#vi /etc/pam.d/system-auth</a:t>
            </a:r>
          </a:p>
          <a:p>
            <a:r>
              <a:rPr lang="zh-CN" altLang="en-US" dirty="0"/>
              <a:t>auth required pam_tally.so oneer=filad deny=6 unlock_time=300 设置为密码连续错误6次，锁定时间300秒</a:t>
            </a:r>
          </a:p>
          <a:p>
            <a:r>
              <a:rPr lang="zh-CN" altLang="en-US" dirty="0"/>
              <a:t>解锁用户：faillog -u &lt;用户名&gt; -r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4006215"/>
            <a:ext cx="863790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7033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>
                <a:sym typeface="+mn-ea"/>
              </a:rPr>
              <a:t>修改账户TMOUT值，设置自动注销时间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58925"/>
            <a:ext cx="1029906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检查方法：</a:t>
            </a:r>
          </a:p>
          <a:p>
            <a:r>
              <a:rPr lang="zh-CN" altLang="en-US"/>
              <a:t>cat /etc/profile</a:t>
            </a:r>
            <a:r>
              <a:rPr lang="en-US" altLang="zh-CN"/>
              <a:t>|grep TMOUT</a:t>
            </a:r>
            <a:r>
              <a:rPr lang="zh-CN" altLang="en-US"/>
              <a:t> 查看有无TMOUT的设置</a:t>
            </a:r>
          </a:p>
          <a:p>
            <a:r>
              <a:rPr lang="zh-CN" altLang="en-US"/>
              <a:t>加固方法：</a:t>
            </a:r>
          </a:p>
          <a:p>
            <a:r>
              <a:rPr lang="zh-CN" altLang="en-US"/>
              <a:t>#vim /etc/profile</a:t>
            </a:r>
          </a:p>
          <a:p>
            <a:r>
              <a:rPr lang="zh-CN" altLang="en-US"/>
              <a:t>增加</a:t>
            </a:r>
          </a:p>
          <a:p>
            <a:r>
              <a:rPr lang="zh-CN" altLang="en-US"/>
              <a:t>TMOUT=600 无操作600秒后自动退出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817620"/>
            <a:ext cx="719074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7033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>
                <a:sym typeface="+mn-ea"/>
              </a:rPr>
              <a:t>设置BASH保留历史命令的条目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58925"/>
            <a:ext cx="1029906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检查方法：</a:t>
            </a:r>
          </a:p>
          <a:p>
            <a:r>
              <a:rPr lang="zh-CN" altLang="en-US"/>
              <a:t>cat /etc/profile | grep HISTSIZE</a:t>
            </a:r>
          </a:p>
          <a:p>
            <a:r>
              <a:rPr lang="zh-CN" altLang="en-US"/>
              <a:t>HISTSIZE=1000</a:t>
            </a:r>
          </a:p>
          <a:p>
            <a:r>
              <a:rPr lang="zh-CN" altLang="en-US"/>
              <a:t>加固方法：</a:t>
            </a:r>
          </a:p>
          <a:p>
            <a:r>
              <a:rPr lang="zh-CN" altLang="en-US"/>
              <a:t>#vim /etc/profile</a:t>
            </a:r>
          </a:p>
          <a:p>
            <a:r>
              <a:rPr lang="zh-CN" altLang="en-US"/>
              <a:t>修改HISTSIZE=5即保留最新执行的5条命令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644265"/>
            <a:ext cx="820928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70332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>
                <a:sym typeface="+mn-ea"/>
              </a:rPr>
              <a:t>用户注销时删除命令记录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4560" y="1859280"/>
            <a:ext cx="102990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检查方法：</a:t>
            </a:r>
          </a:p>
          <a:p>
            <a:r>
              <a:rPr lang="zh-CN" altLang="en-US"/>
              <a:t>查看/etc/skel/.bash_logout文件，增加如下行</a:t>
            </a:r>
          </a:p>
          <a:p>
            <a:r>
              <a:rPr lang="zh-CN" altLang="en-US"/>
              <a:t>rm -f $HOME/.bash_history</a:t>
            </a:r>
          </a:p>
          <a:p>
            <a:r>
              <a:rPr lang="zh-CN" altLang="en-US"/>
              <a:t>这样，系统中的所有用户注销时都会删除其命令记录，如果只需要针对某个特定用户，如root用户进行设置，则可只在该用户的主目录下修改/$HOME/.bash_history文件增加相同的一行即可。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3519170"/>
            <a:ext cx="836168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70332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>
                <a:sym typeface="+mn-ea"/>
              </a:rPr>
              <a:t>设置系统日志策略配置文件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7580" y="3235288"/>
            <a:ext cx="1029906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centos6起/etc/syslog.conf不再有！而是/etc/rsyslog.conf代替！</a:t>
            </a:r>
          </a:p>
          <a:p>
            <a:endParaRPr lang="zh-CN" altLang="en-US" dirty="0"/>
          </a:p>
          <a:p>
            <a:r>
              <a:rPr lang="zh-CN" altLang="en-US" dirty="0"/>
              <a:t>检查方法：</a:t>
            </a:r>
          </a:p>
          <a:p>
            <a:r>
              <a:rPr lang="zh-CN" altLang="en-US" dirty="0"/>
              <a:t># ps </a:t>
            </a:r>
            <a:r>
              <a:rPr lang="en-US" altLang="zh-CN" dirty="0"/>
              <a:t>-</a:t>
            </a:r>
            <a:r>
              <a:rPr lang="zh-CN" altLang="en-US" dirty="0"/>
              <a:t>aef | grep syslog 确定syslog服务是否启用</a:t>
            </a:r>
          </a:p>
          <a:p>
            <a:r>
              <a:rPr lang="zh-CN" altLang="en-US" dirty="0"/>
              <a:t># cat /etc/</a:t>
            </a:r>
            <a:r>
              <a:rPr lang="zh-CN" altLang="en-US" dirty="0">
                <a:sym typeface="+mn-ea"/>
              </a:rPr>
              <a:t>rsyslog.conf</a:t>
            </a:r>
            <a:r>
              <a:rPr lang="zh-CN" altLang="en-US" dirty="0"/>
              <a:t> 查看syslogd的配置，并确认日志文件日否存在</a:t>
            </a:r>
          </a:p>
          <a:p>
            <a:r>
              <a:rPr lang="zh-CN" altLang="en-US" dirty="0"/>
              <a:t>系统日志 (默认)   /var/log/messages</a:t>
            </a:r>
          </a:p>
          <a:p>
            <a:r>
              <a:rPr lang="zh-CN" altLang="en-US" dirty="0"/>
              <a:t>cron日志 (默认)   /var/log/cron</a:t>
            </a:r>
          </a:p>
          <a:p>
            <a:r>
              <a:rPr lang="zh-CN" altLang="en-US" dirty="0"/>
              <a:t>安全日志 (默认)   /var/log/secure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7579" y="1325880"/>
            <a:ext cx="1029906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日志的主要用途是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系统审计、监测追踪和分析统计</a:t>
            </a:r>
            <a:r>
              <a:rPr lang="zh-CN" altLang="en-US" dirty="0">
                <a:sym typeface="+mn-ea"/>
              </a:rPr>
              <a:t>。  </a:t>
            </a:r>
            <a:endParaRPr lang="zh-CN" altLang="en-US" b="0" dirty="0"/>
          </a:p>
          <a:p>
            <a:r>
              <a:rPr lang="zh-CN" altLang="en-US" dirty="0">
                <a:sym typeface="+mn-ea"/>
              </a:rPr>
              <a:t>为了保证 </a:t>
            </a:r>
            <a:r>
              <a:rPr lang="en-US" altLang="zh-CN" dirty="0">
                <a:sym typeface="+mn-ea"/>
              </a:rPr>
              <a:t>Linux </a:t>
            </a:r>
            <a:r>
              <a:rPr lang="zh-CN" altLang="en-US" dirty="0">
                <a:sym typeface="+mn-ea"/>
              </a:rPr>
              <a:t>系统正常运行、准确解决遇到的各种各样的系统问题，认真地读取日志文件是管理员的一项非常重要的任务。</a:t>
            </a:r>
            <a:endParaRPr lang="en-US" altLang="zh-CN" b="0" dirty="0"/>
          </a:p>
          <a:p>
            <a:r>
              <a:rPr lang="en-US" altLang="zh-CN" dirty="0">
                <a:sym typeface="+mn-ea"/>
              </a:rPr>
              <a:t>UNIX/ Linux</a:t>
            </a:r>
            <a:r>
              <a:rPr lang="zh-CN" altLang="en-US" dirty="0">
                <a:sym typeface="+mn-ea"/>
              </a:rPr>
              <a:t>采用了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syslog</a:t>
            </a:r>
            <a:r>
              <a:rPr lang="zh-CN" altLang="en-US" dirty="0">
                <a:sym typeface="+mn-ea"/>
              </a:rPr>
              <a:t>工具来实现此功能，如果配置正确的话，所有在主机上发生的事情都会被记录下来，不管是好的还是坏的。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7033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>
                <a:sym typeface="+mn-ea"/>
              </a:rPr>
              <a:t>阻止系统响应任何从外部/内部来的ping请求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1558925"/>
            <a:ext cx="102990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加固方法：</a:t>
            </a:r>
          </a:p>
          <a:p>
            <a:r>
              <a:rPr lang="zh-CN" altLang="en-US"/>
              <a:t>执行命令 echo 1 &gt; /proc/sys/net/ipv4/icmp_echo_ignore_all</a:t>
            </a:r>
          </a:p>
          <a:p>
            <a:r>
              <a:rPr lang="zh-CN" altLang="en-US"/>
              <a:t>其他客户端就不能ping通你的服务器了。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473325"/>
            <a:ext cx="11362055" cy="39427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0955" y="2789555"/>
            <a:ext cx="4366895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>
                <a:solidFill>
                  <a:srgbClr val="2BBB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719070" y="2341880"/>
            <a:ext cx="6550025" cy="936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文件结构图及关键文件功能介绍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400" y="-5270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4110" y="1131570"/>
            <a:ext cx="9923780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文件结构图</a:t>
            </a:r>
          </a:p>
        </p:txBody>
      </p:sp>
      <p:pic>
        <p:nvPicPr>
          <p:cNvPr id="5" name="图片 4" descr="clip_image001_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9972" y="1052422"/>
            <a:ext cx="5752945" cy="5490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二级目录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3520143235"/>
              </p:ext>
            </p:extLst>
          </p:nvPr>
        </p:nvGraphicFramePr>
        <p:xfrm>
          <a:off x="762000" y="1196340"/>
          <a:ext cx="1075817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>
                          <a:sym typeface="+mn-ea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放置的是在单人维护模式下能够被操作的指令，在</a:t>
                      </a:r>
                      <a:r>
                        <a:rPr lang="en-US" altLang="zh-CN" dirty="0"/>
                        <a:t>/bin</a:t>
                      </a:r>
                      <a:r>
                        <a:rPr lang="zh-CN" altLang="en-US" dirty="0"/>
                        <a:t>底下的指令可以被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与一般账号所使用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这个目录只要在放置开机会使用到的文件，包括</a:t>
                      </a:r>
                      <a:r>
                        <a:rPr lang="en-US" altLang="zh-CN"/>
                        <a:t>Linux</a:t>
                      </a:r>
                      <a:r>
                        <a:rPr lang="zh-CN" altLang="en-US"/>
                        <a:t>核心文件以及开机选单与开机所需配置的文件等等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在</a:t>
                      </a:r>
                      <a:r>
                        <a:rPr lang="en-US" altLang="zh-CN"/>
                        <a:t>Linux</a:t>
                      </a:r>
                      <a:r>
                        <a:rPr lang="zh-CN" altLang="en-US"/>
                        <a:t>系统上，任何装置与接口设备都是以文件的形态存在于这个目录当中的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系统主要的配置文件几乎都放置在这个目录内，例如人员的账号密码文件，各种服务的启动档，系统变量配置等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这是系统默认的用户家目录</a:t>
                      </a:r>
                      <a:r>
                        <a:rPr lang="en-US" altLang="zh-CN"/>
                        <a:t>(home directory)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/lib</a:t>
                      </a:r>
                      <a:r>
                        <a:rPr lang="zh-CN" altLang="en-US" dirty="0"/>
                        <a:t>放置的则是在开机时会用到的函式库，以及在</a:t>
                      </a:r>
                      <a:r>
                        <a:rPr lang="en-US" altLang="zh-CN" dirty="0"/>
                        <a:t>/lib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r>
                        <a:rPr lang="zh-CN" altLang="en-US" dirty="0"/>
                        <a:t>底下的指令会呼叫的函式库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二级目录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001241263"/>
              </p:ext>
            </p:extLst>
          </p:nvPr>
        </p:nvGraphicFramePr>
        <p:xfrm>
          <a:off x="762000" y="1196340"/>
          <a:ext cx="1075817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>
                          <a:sym typeface="+mn-ea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/media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/media</a:t>
                      </a:r>
                      <a:r>
                        <a:rPr lang="zh-CN" altLang="en-US"/>
                        <a:t>底下放置的是可移出的装置，包括软盘、光盘、</a:t>
                      </a:r>
                      <a:r>
                        <a:rPr lang="en-US" altLang="zh-CN"/>
                        <a:t>DVD</a:t>
                      </a:r>
                      <a:r>
                        <a:rPr lang="zh-CN" altLang="en-US"/>
                        <a:t>等等装置都杂事挂载与此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dirty="0"/>
                        <a:t>给第三方</a:t>
                      </a:r>
                      <a:r>
                        <a:rPr lang="zh-CN" altLang="en-US" dirty="0"/>
                        <a:t>协议</a:t>
                      </a:r>
                      <a:r>
                        <a:rPr lang="zh-CN" dirty="0"/>
                        <a:t>软件放置的目录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dirty="0"/>
                        <a:t>系统管理员（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）的家目录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/sbin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放置</a:t>
                      </a:r>
                      <a:r>
                        <a:rPr lang="en-US" altLang="zh-CN"/>
                        <a:t>/sbin</a:t>
                      </a:r>
                      <a:r>
                        <a:rPr lang="zh-CN" altLang="en-US"/>
                        <a:t>底下的为开机过程中所需要的，里面包括了开机、修复、还原系统所需要的指令。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/srv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srv</a:t>
                      </a:r>
                      <a:r>
                        <a:rPr lang="zh-CN" altLang="en-US"/>
                        <a:t>可视为</a:t>
                      </a:r>
                      <a:r>
                        <a:rPr lang="en-US" altLang="zh-CN"/>
                        <a:t>[service]</a:t>
                      </a:r>
                      <a:r>
                        <a:rPr lang="zh-CN" altLang="en-US"/>
                        <a:t>的缩写，是一些网络服务启动之后，这些服务所需要取用的数据目录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/tmp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dirty="0"/>
                        <a:t>这是让一般使用者或者是正在执行的程序暂时放置文件的地方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445" y="50800"/>
            <a:ext cx="40614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822960" y="894715"/>
          <a:ext cx="10332085" cy="543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>
                          <a:sym typeface="+mn-ea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/etc/passwd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记录系统本地用户的属性信息，如</a:t>
                      </a:r>
                      <a:r>
                        <a:rPr lang="en-US" altLang="zh-CN"/>
                        <a:t>UId,Gid,</a:t>
                      </a:r>
                      <a:r>
                        <a:rPr lang="zh-CN" altLang="en-US"/>
                        <a:t>家目录等信息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/etc/shadow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存放用户的口令等信息，只有系统管理员用户能查看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/etc/pam.d/system-auth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账户安全配置文件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/etc/login.defs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设置用户账户限制的配置文件，对</a:t>
                      </a:r>
                      <a:r>
                        <a:rPr lang="en-US" altLang="zh-CN"/>
                        <a:t>root</a:t>
                      </a:r>
                      <a:r>
                        <a:rPr lang="zh-CN" altLang="en-US"/>
                        <a:t>用户无效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/etc/securetty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网络配置文件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/etc/pam.d/su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su</a:t>
                      </a:r>
                      <a:r>
                        <a:rPr lang="zh-CN" altLang="en-US"/>
                        <a:t>命令配置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/etc/hosts.allow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/etc/hosts.deny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允许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拒接某网段远程连接到主机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/etc/profile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保存</a:t>
                      </a:r>
                      <a:r>
                        <a:rPr lang="en-US" altLang="zh-CN"/>
                        <a:t>Linux</a:t>
                      </a:r>
                      <a:r>
                        <a:rPr lang="zh-CN" altLang="en-US"/>
                        <a:t>全局环境变量信息，如</a:t>
                      </a:r>
                      <a:r>
                        <a:rPr lang="en-US" altLang="zh-CN"/>
                        <a:t>umask,bash</a:t>
                      </a:r>
                      <a:r>
                        <a:rPr lang="zh-CN" altLang="en-US"/>
                        <a:t>历史命令设置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55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CB692"/>
      </a:accent1>
      <a:accent2>
        <a:srgbClr val="358CC1"/>
      </a:accent2>
      <a:accent3>
        <a:srgbClr val="A4C37B"/>
      </a:accent3>
      <a:accent4>
        <a:srgbClr val="B49E4C"/>
      </a:accent4>
      <a:accent5>
        <a:srgbClr val="F73C5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1982</Words>
  <Application>Microsoft Office PowerPoint</Application>
  <PresentationFormat>宽屏</PresentationFormat>
  <Paragraphs>318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仿宋</vt:lpstr>
      <vt:lpstr>华文中宋</vt:lpstr>
      <vt:lpstr>宋体</vt:lpstr>
      <vt:lpstr>微软雅黑</vt:lpstr>
      <vt:lpstr>幼圆</vt:lpstr>
      <vt:lpstr>Arial</vt:lpstr>
      <vt:lpstr>Calibri</vt:lpstr>
      <vt:lpstr>Calibri Light</vt:lpstr>
      <vt:lpstr>Impact</vt:lpstr>
      <vt:lpstr>Wingdings 3</vt:lpstr>
      <vt:lpstr>Office 主题</vt:lpstr>
      <vt:lpstr>A000120140530A99PPBG</vt:lpstr>
      <vt:lpstr>PowerPoint 演示文稿</vt:lpstr>
      <vt:lpstr>Linux安全加固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w10</cp:lastModifiedBy>
  <cp:revision>68</cp:revision>
  <dcterms:created xsi:type="dcterms:W3CDTF">2015-05-05T08:02:00Z</dcterms:created>
  <dcterms:modified xsi:type="dcterms:W3CDTF">2018-04-17T09:04:17Z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