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7"/>
  </p:notesMasterIdLst>
  <p:sldIdLst>
    <p:sldId id="543" r:id="rId3"/>
    <p:sldId id="262" r:id="rId4"/>
    <p:sldId id="259" r:id="rId5"/>
    <p:sldId id="489" r:id="rId6"/>
    <p:sldId id="542" r:id="rId7"/>
    <p:sldId id="336" r:id="rId8"/>
    <p:sldId id="506" r:id="rId9"/>
    <p:sldId id="491" r:id="rId10"/>
    <p:sldId id="453" r:id="rId11"/>
    <p:sldId id="451" r:id="rId12"/>
    <p:sldId id="454" r:id="rId13"/>
    <p:sldId id="492" r:id="rId14"/>
    <p:sldId id="493" r:id="rId15"/>
    <p:sldId id="540" r:id="rId16"/>
    <p:sldId id="509" r:id="rId17"/>
    <p:sldId id="507" r:id="rId18"/>
    <p:sldId id="508" r:id="rId19"/>
    <p:sldId id="544" r:id="rId20"/>
    <p:sldId id="545" r:id="rId21"/>
    <p:sldId id="546" r:id="rId22"/>
    <p:sldId id="547" r:id="rId23"/>
    <p:sldId id="534" r:id="rId24"/>
    <p:sldId id="537" r:id="rId25"/>
    <p:sldId id="48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  <a:srgbClr val="2BB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设备应配置日志功能，对运行错误、用户访问等进行记录，记录内容包括时间，用户使用的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地址等内容。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551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设备应配置日志功能，对运行错误、用户访问等进行记录，记录内容包括时间，用户使用的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地址等内容。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365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Bash</a:t>
            </a:r>
            <a:r>
              <a:rPr lang="zh-CN" altLang="en-US" dirty="0" smtClean="0"/>
              <a:t>漏洞，调用</a:t>
            </a:r>
            <a:r>
              <a:rPr lang="en-US" altLang="zh-CN" dirty="0" err="1" smtClean="0"/>
              <a:t>cgi</a:t>
            </a:r>
            <a:r>
              <a:rPr lang="zh-CN" altLang="en-US" smtClean="0"/>
              <a:t>接口，执行命令执行漏洞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99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92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httpd.conf</a:t>
            </a:r>
            <a:r>
              <a:rPr lang="zh-CN" altLang="en-US" dirty="0" smtClean="0"/>
              <a:t>配置文件主要由全局环境、主服务器配置和虚拟主机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个部分组成。每部分都有相应的配置语句，该文件所有配置语句的语法为“配置参数名称 参数值”的形式。</a:t>
            </a:r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UseCanonicalName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如果客户端提供了主机名和端口，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将会使用客户端提供的这些信息来构建自引用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。这些值与用于实现基于域名的虚拟主机的值相同，并且对于同样的客户端可用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icons/"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定义一些不在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DocumentRoot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下的文件，而可以将其映射到网页根目录中，这也是访问其他目录的一种方法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httpd.conf</a:t>
            </a:r>
            <a:r>
              <a:rPr lang="zh-CN" altLang="en-US" dirty="0" smtClean="0"/>
              <a:t>中每行包含一条语句，行末使用反斜杠“</a:t>
            </a:r>
            <a:r>
              <a:rPr lang="en-US" altLang="zh-CN" dirty="0" smtClean="0"/>
              <a:t>\”</a:t>
            </a:r>
            <a:r>
              <a:rPr lang="zh-CN" altLang="en-US" dirty="0" smtClean="0"/>
              <a:t>可以换行，但是反斜杠与下一行中间不能有任何其他字符（包括空白）</a:t>
            </a:r>
          </a:p>
          <a:p>
            <a:r>
              <a:rPr lang="en-US" altLang="zh-CN" dirty="0" err="1" smtClean="0"/>
              <a:t>httpd.conf</a:t>
            </a:r>
            <a:r>
              <a:rPr lang="zh-CN" altLang="en-US" dirty="0" smtClean="0"/>
              <a:t>的配置语句除了选项的参数值以外，所有选项指令均不区分大小写，可以在每一行前用“</a:t>
            </a:r>
            <a:r>
              <a:rPr lang="en-US" altLang="zh-CN" dirty="0" smtClean="0"/>
              <a:t>#”</a:t>
            </a:r>
            <a:r>
              <a:rPr lang="zh-CN" altLang="en-US" dirty="0" smtClean="0"/>
              <a:t>号表示注释。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8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9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防止目录结构，信息泄漏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等腰三角形 21"/>
          <p:cNvSpPr/>
          <p:nvPr/>
        </p:nvSpPr>
        <p:spPr>
          <a:xfrm rot="10800000">
            <a:off x="2980267" y="2390775"/>
            <a:ext cx="5414433" cy="3502025"/>
          </a:xfrm>
          <a:prstGeom prst="triangle">
            <a:avLst/>
          </a:prstGeom>
          <a:noFill/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等腰三角形 22"/>
          <p:cNvSpPr/>
          <p:nvPr/>
        </p:nvSpPr>
        <p:spPr>
          <a:xfrm rot="10800000">
            <a:off x="1905000" y="3095625"/>
            <a:ext cx="463551" cy="298450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等腰三角形 23"/>
          <p:cNvSpPr/>
          <p:nvPr/>
        </p:nvSpPr>
        <p:spPr>
          <a:xfrm rot="10800000">
            <a:off x="2123017" y="3768725"/>
            <a:ext cx="2984500" cy="1930400"/>
          </a:xfrm>
          <a:prstGeom prst="triangle">
            <a:avLst/>
          </a:prstGeom>
          <a:noFill/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等腰三角形 24"/>
          <p:cNvSpPr/>
          <p:nvPr/>
        </p:nvSpPr>
        <p:spPr>
          <a:xfrm rot="10800000">
            <a:off x="4464051" y="5767388"/>
            <a:ext cx="446617" cy="323850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等腰三角形 25"/>
          <p:cNvSpPr/>
          <p:nvPr/>
        </p:nvSpPr>
        <p:spPr>
          <a:xfrm rot="10800000">
            <a:off x="5869517" y="4254500"/>
            <a:ext cx="461433" cy="298450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等腰三角形 26"/>
          <p:cNvSpPr/>
          <p:nvPr/>
        </p:nvSpPr>
        <p:spPr>
          <a:xfrm rot="10800000">
            <a:off x="2823633" y="4191000"/>
            <a:ext cx="1581151" cy="1084263"/>
          </a:xfrm>
          <a:prstGeom prst="triangle">
            <a:avLst/>
          </a:prstGeom>
          <a:solidFill>
            <a:srgbClr val="516D8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等腰三角形 27"/>
          <p:cNvSpPr/>
          <p:nvPr/>
        </p:nvSpPr>
        <p:spPr>
          <a:xfrm rot="9044306">
            <a:off x="7448551" y="4824413"/>
            <a:ext cx="463551" cy="300038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等腰三角形 28"/>
          <p:cNvSpPr/>
          <p:nvPr/>
        </p:nvSpPr>
        <p:spPr>
          <a:xfrm rot="9044306">
            <a:off x="8614833" y="4395788"/>
            <a:ext cx="184151" cy="119063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等腰三角形 29"/>
          <p:cNvSpPr/>
          <p:nvPr/>
        </p:nvSpPr>
        <p:spPr>
          <a:xfrm rot="9044306">
            <a:off x="9368367" y="4700588"/>
            <a:ext cx="184151" cy="119063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等腰三角形 30"/>
          <p:cNvSpPr/>
          <p:nvPr/>
        </p:nvSpPr>
        <p:spPr>
          <a:xfrm rot="4836188">
            <a:off x="10839451" y="3576638"/>
            <a:ext cx="256117" cy="166688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等腰三角形 31"/>
          <p:cNvSpPr/>
          <p:nvPr/>
        </p:nvSpPr>
        <p:spPr>
          <a:xfrm rot="4836188">
            <a:off x="9491133" y="3773488"/>
            <a:ext cx="256117" cy="166688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等腰三角形 32"/>
          <p:cNvSpPr/>
          <p:nvPr/>
        </p:nvSpPr>
        <p:spPr>
          <a:xfrm rot="4836188">
            <a:off x="10153651" y="3944938"/>
            <a:ext cx="256117" cy="166688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等腰三角形 33"/>
          <p:cNvSpPr/>
          <p:nvPr/>
        </p:nvSpPr>
        <p:spPr>
          <a:xfrm rot="10800000">
            <a:off x="1754717" y="2017713"/>
            <a:ext cx="5416551" cy="3502025"/>
          </a:xfrm>
          <a:prstGeom prst="triangle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47" name="组合 34"/>
          <p:cNvGrpSpPr/>
          <p:nvPr/>
        </p:nvGrpSpPr>
        <p:grpSpPr>
          <a:xfrm>
            <a:off x="9118600" y="0"/>
            <a:ext cx="3075517" cy="2447925"/>
            <a:chOff x="6440898" y="0"/>
            <a:chExt cx="2704943" cy="2870458"/>
          </a:xfrm>
        </p:grpSpPr>
        <p:sp>
          <p:nvSpPr>
            <p:cNvPr id="36" name="任意多边形 35"/>
            <p:cNvSpPr/>
            <p:nvPr/>
          </p:nvSpPr>
          <p:spPr>
            <a:xfrm rot="10800000">
              <a:off x="6440898" y="0"/>
              <a:ext cx="2544429" cy="2193473"/>
            </a:xfrm>
            <a:custGeom>
              <a:avLst/>
              <a:gdLst>
                <a:gd name="connsiteX0" fmla="*/ 2544429 w 2544429"/>
                <a:gd name="connsiteY0" fmla="*/ 2193473 h 2193473"/>
                <a:gd name="connsiteX1" fmla="*/ 0 w 2544429"/>
                <a:gd name="connsiteY1" fmla="*/ 2193473 h 2193473"/>
                <a:gd name="connsiteX2" fmla="*/ 1272214 w 2544429"/>
                <a:gd name="connsiteY2" fmla="*/ 0 h 219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4429" h="2193473">
                  <a:moveTo>
                    <a:pt x="2544429" y="2193473"/>
                  </a:moveTo>
                  <a:lnTo>
                    <a:pt x="0" y="2193473"/>
                  </a:lnTo>
                  <a:lnTo>
                    <a:pt x="1272214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 rot="10800000">
              <a:off x="7333795" y="160102"/>
              <a:ext cx="1812046" cy="2165347"/>
            </a:xfrm>
            <a:custGeom>
              <a:avLst/>
              <a:gdLst>
                <a:gd name="connsiteX0" fmla="*/ 1812046 w 1812046"/>
                <a:gd name="connsiteY0" fmla="*/ 2165347 h 2165347"/>
                <a:gd name="connsiteX1" fmla="*/ 0 w 1812046"/>
                <a:gd name="connsiteY1" fmla="*/ 2165347 h 2165347"/>
                <a:gd name="connsiteX2" fmla="*/ 0 w 1812046"/>
                <a:gd name="connsiteY2" fmla="*/ 958870 h 2165347"/>
                <a:gd name="connsiteX3" fmla="*/ 556145 w 1812046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2046" h="2165347">
                  <a:moveTo>
                    <a:pt x="1812046" y="2165347"/>
                  </a:moveTo>
                  <a:lnTo>
                    <a:pt x="0" y="2165347"/>
                  </a:lnTo>
                  <a:lnTo>
                    <a:pt x="0" y="958870"/>
                  </a:lnTo>
                  <a:lnTo>
                    <a:pt x="556145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rot="10800000">
              <a:off x="7713113" y="361214"/>
              <a:ext cx="1416663" cy="1221261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7129905" y="1622814"/>
              <a:ext cx="661965" cy="57065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8787411" y="2042579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10800000">
              <a:off x="8079712" y="2671752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等腰三角形 41"/>
            <p:cNvSpPr/>
            <p:nvPr/>
          </p:nvSpPr>
          <p:spPr>
            <a:xfrm rot="10800000">
              <a:off x="8034643" y="2160108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rot="10800000">
              <a:off x="8310211" y="2292405"/>
              <a:ext cx="401359" cy="345999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10800000">
              <a:off x="6767216" y="1143422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232" name="KSO_BT1"/>
          <p:cNvSpPr>
            <a:spLocks noGrp="1"/>
          </p:cNvSpPr>
          <p:nvPr>
            <p:ph type="ctrTitle"/>
          </p:nvPr>
        </p:nvSpPr>
        <p:spPr>
          <a:xfrm>
            <a:off x="2777067" y="2079625"/>
            <a:ext cx="3403600" cy="13176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sz="2800" kern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33" name="KSO_BC1"/>
          <p:cNvSpPr>
            <a:spLocks noGrp="1"/>
          </p:cNvSpPr>
          <p:nvPr>
            <p:ph type="subTitle" idx="1"/>
          </p:nvPr>
        </p:nvSpPr>
        <p:spPr>
          <a:xfrm>
            <a:off x="3115733" y="3451225"/>
            <a:ext cx="2578100" cy="7207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1800" kern="1200">
                <a:solidFill>
                  <a:schemeClr val="bg1"/>
                </a:solidFill>
              </a:defRPr>
            </a:lvl1pPr>
            <a:lvl2pPr marL="0" lvl="1" indent="0" algn="ctr">
              <a:buNone/>
              <a:defRPr sz="1800" kern="1200">
                <a:solidFill>
                  <a:schemeClr val="bg1"/>
                </a:solidFill>
              </a:defRPr>
            </a:lvl2pPr>
            <a:lvl3pPr marL="914400" lvl="2" indent="-914400" algn="ctr">
              <a:buNone/>
              <a:defRPr sz="1800" kern="1200">
                <a:solidFill>
                  <a:schemeClr val="bg1"/>
                </a:solidFill>
              </a:defRPr>
            </a:lvl3pPr>
            <a:lvl4pPr marL="1371600" lvl="3" indent="-1371600" algn="ctr">
              <a:buNone/>
              <a:defRPr sz="1800" kern="1200">
                <a:solidFill>
                  <a:schemeClr val="bg1"/>
                </a:solidFill>
              </a:defRPr>
            </a:lvl4pPr>
            <a:lvl5pPr marL="1828800" lvl="4" indent="-1828800" algn="ctr">
              <a:buNone/>
              <a:defRPr sz="1800" kern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199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4050892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0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2" y="1244600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5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5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89" y="5334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8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89" y="21336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6"/>
            <a:ext cx="6172200" cy="487362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3" panose="050401020108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单击图标添加图片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89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1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2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27" name="组合 6"/>
          <p:cNvGrpSpPr/>
          <p:nvPr/>
        </p:nvGrpSpPr>
        <p:grpSpPr>
          <a:xfrm>
            <a:off x="9692217" y="0"/>
            <a:ext cx="2501900" cy="1990725"/>
            <a:chOff x="6440898" y="0"/>
            <a:chExt cx="2704943" cy="2870458"/>
          </a:xfrm>
        </p:grpSpPr>
        <p:sp>
          <p:nvSpPr>
            <p:cNvPr id="12" name="任意多边形 11"/>
            <p:cNvSpPr/>
            <p:nvPr/>
          </p:nvSpPr>
          <p:spPr>
            <a:xfrm rot="10800000">
              <a:off x="6440898" y="0"/>
              <a:ext cx="2544429" cy="2193473"/>
            </a:xfrm>
            <a:custGeom>
              <a:avLst/>
              <a:gdLst>
                <a:gd name="connsiteX0" fmla="*/ 2544429 w 2544429"/>
                <a:gd name="connsiteY0" fmla="*/ 2193473 h 2193473"/>
                <a:gd name="connsiteX1" fmla="*/ 0 w 2544429"/>
                <a:gd name="connsiteY1" fmla="*/ 2193473 h 2193473"/>
                <a:gd name="connsiteX2" fmla="*/ 1272214 w 2544429"/>
                <a:gd name="connsiteY2" fmla="*/ 0 h 219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4429" h="2193473">
                  <a:moveTo>
                    <a:pt x="2544429" y="2193473"/>
                  </a:moveTo>
                  <a:lnTo>
                    <a:pt x="0" y="2193473"/>
                  </a:lnTo>
                  <a:lnTo>
                    <a:pt x="1272214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rot="10800000">
              <a:off x="7333795" y="160102"/>
              <a:ext cx="1812046" cy="2165347"/>
            </a:xfrm>
            <a:custGeom>
              <a:avLst/>
              <a:gdLst>
                <a:gd name="connsiteX0" fmla="*/ 1812046 w 1812046"/>
                <a:gd name="connsiteY0" fmla="*/ 2165347 h 2165347"/>
                <a:gd name="connsiteX1" fmla="*/ 0 w 1812046"/>
                <a:gd name="connsiteY1" fmla="*/ 2165347 h 2165347"/>
                <a:gd name="connsiteX2" fmla="*/ 0 w 1812046"/>
                <a:gd name="connsiteY2" fmla="*/ 958870 h 2165347"/>
                <a:gd name="connsiteX3" fmla="*/ 556145 w 1812046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2046" h="2165347">
                  <a:moveTo>
                    <a:pt x="1812046" y="2165347"/>
                  </a:moveTo>
                  <a:lnTo>
                    <a:pt x="0" y="2165347"/>
                  </a:lnTo>
                  <a:lnTo>
                    <a:pt x="0" y="958870"/>
                  </a:lnTo>
                  <a:lnTo>
                    <a:pt x="556145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7713113" y="361214"/>
              <a:ext cx="1416663" cy="1221261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7129905" y="1622814"/>
              <a:ext cx="661965" cy="57065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8787411" y="2042579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8079712" y="2671752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8034643" y="2160108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0800000">
              <a:off x="8310211" y="2292405"/>
              <a:ext cx="401359" cy="345999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6767216" y="1143422"/>
              <a:ext cx="230499" cy="198706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1" name="KSO_BT1"/>
          <p:cNvSpPr>
            <a:spLocks noGrp="1"/>
          </p:cNvSpPr>
          <p:nvPr>
            <p:ph type="title"/>
          </p:nvPr>
        </p:nvSpPr>
        <p:spPr>
          <a:xfrm>
            <a:off x="558800" y="169863"/>
            <a:ext cx="9290051" cy="7953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1032" name="KSO_BC1"/>
          <p:cNvSpPr>
            <a:spLocks noGrp="1"/>
          </p:cNvSpPr>
          <p:nvPr>
            <p:ph type="body" idx="1"/>
          </p:nvPr>
        </p:nvSpPr>
        <p:spPr>
          <a:xfrm>
            <a:off x="558800" y="1416050"/>
            <a:ext cx="10795000" cy="4794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 typeface="Wingdings 3" panose="05040102010807070707" pitchFamily="18" charset="2"/>
        <a:buChar char=""/>
        <a:defRPr lang="zh-CN" altLang="en-US" sz="2400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1510982" y="0"/>
            <a:ext cx="3493770" cy="6858000"/>
          </a:xfrm>
          <a:prstGeom prst="rect">
            <a:avLst/>
          </a:prstGeom>
          <a:solidFill>
            <a:srgbClr val="2BBB99"/>
          </a:solidFill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3075" name="椭圆 7"/>
          <p:cNvSpPr/>
          <p:nvPr/>
        </p:nvSpPr>
        <p:spPr>
          <a:xfrm>
            <a:off x="4740258" y="867885"/>
            <a:ext cx="575945" cy="526415"/>
          </a:xfrm>
          <a:prstGeom prst="ellipse">
            <a:avLst/>
          </a:prstGeom>
          <a:solidFill>
            <a:srgbClr val="259F82"/>
          </a:solidFill>
          <a:ln w="9525">
            <a:noFill/>
          </a:ln>
        </p:spPr>
        <p:txBody>
          <a:bodyPr lIns="0" tIns="0" rIns="0" bIns="0"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FFFF"/>
                </a:solidFill>
                <a:latin typeface="Impact" panose="020B0806030902050204" pitchFamily="34" charset="0"/>
              </a:rPr>
              <a:t>01</a:t>
            </a:r>
            <a:endParaRPr lang="zh-CN" altLang="en-US" sz="20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3079" name="文本框 18"/>
          <p:cNvSpPr txBox="1"/>
          <p:nvPr/>
        </p:nvSpPr>
        <p:spPr>
          <a:xfrm>
            <a:off x="2690495" y="247650"/>
            <a:ext cx="1739900" cy="10617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6000" dirty="0">
                <a:solidFill>
                  <a:srgbClr val="FFFFFF"/>
                </a:solidFill>
                <a:latin typeface="Impact" panose="020B0806030902050204" pitchFamily="34" charset="0"/>
                <a:ea typeface="华文中宋" panose="02010600040101010101" pitchFamily="2" charset="-122"/>
              </a:rPr>
              <a:t>目录</a:t>
            </a:r>
            <a:endParaRPr lang="zh-CN" altLang="en-US" sz="6000" dirty="0">
              <a:solidFill>
                <a:srgbClr val="2BBB99"/>
              </a:solidFill>
              <a:latin typeface="Impact" panose="020B0806030902050204" pitchFamily="34" charset="0"/>
              <a:ea typeface="华文中宋" panose="02010600040101010101" pitchFamily="2" charset="-122"/>
            </a:endParaRPr>
          </a:p>
        </p:txBody>
      </p:sp>
      <p:sp>
        <p:nvSpPr>
          <p:cNvPr id="3080" name="文本框 19"/>
          <p:cNvSpPr txBox="1"/>
          <p:nvPr/>
        </p:nvSpPr>
        <p:spPr>
          <a:xfrm>
            <a:off x="6184265" y="867885"/>
            <a:ext cx="3938905" cy="5378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1" name="文本框 20"/>
          <p:cNvSpPr txBox="1"/>
          <p:nvPr/>
        </p:nvSpPr>
        <p:spPr>
          <a:xfrm>
            <a:off x="6283077" y="2732637"/>
            <a:ext cx="3938905" cy="5365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  <a:r>
              <a:rPr 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11"/>
          <p:cNvSpPr/>
          <p:nvPr/>
        </p:nvSpPr>
        <p:spPr>
          <a:xfrm>
            <a:off x="4758760" y="2732637"/>
            <a:ext cx="575945" cy="536575"/>
          </a:xfrm>
          <a:prstGeom prst="ellipse">
            <a:avLst/>
          </a:prstGeom>
          <a:solidFill>
            <a:srgbClr val="259F82"/>
          </a:solidFill>
          <a:ln w="9525">
            <a:noFill/>
          </a:ln>
        </p:spPr>
        <p:txBody>
          <a:bodyPr lIns="0" tIns="0" rIns="0" bIns="0"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FFFF"/>
                </a:solidFill>
                <a:latin typeface="Impact" panose="020B0806030902050204" pitchFamily="34" charset="0"/>
              </a:rPr>
              <a:t>02</a:t>
            </a:r>
            <a:endParaRPr lang="zh-CN" altLang="en-US" sz="20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10" name="椭圆 7"/>
          <p:cNvSpPr/>
          <p:nvPr/>
        </p:nvSpPr>
        <p:spPr>
          <a:xfrm>
            <a:off x="4751218" y="4874567"/>
            <a:ext cx="575945" cy="526415"/>
          </a:xfrm>
          <a:prstGeom prst="ellipse">
            <a:avLst/>
          </a:prstGeom>
          <a:solidFill>
            <a:srgbClr val="259F82"/>
          </a:solidFill>
          <a:ln w="9525">
            <a:noFill/>
          </a:ln>
        </p:spPr>
        <p:txBody>
          <a:bodyPr lIns="0" tIns="0" rIns="0" bIns="0"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Impact" panose="020B0806030902050204" pitchFamily="34" charset="0"/>
              </a:rPr>
              <a:t>03</a:t>
            </a:r>
            <a:endParaRPr lang="zh-CN" altLang="en-US" sz="20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20"/>
          <p:cNvSpPr txBox="1"/>
          <p:nvPr/>
        </p:nvSpPr>
        <p:spPr>
          <a:xfrm>
            <a:off x="6184264" y="4864407"/>
            <a:ext cx="3938905" cy="5365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6939285" y="1582426"/>
            <a:ext cx="4026005" cy="92016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操作系统加固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操作系统加固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6939285" y="3269212"/>
            <a:ext cx="4237787" cy="154184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IIS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6833393" y="5414987"/>
            <a:ext cx="4237787" cy="154184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79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7320" y="53975"/>
            <a:ext cx="114852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以特定用户运行httpd服务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19175" y="1196340"/>
            <a:ext cx="10175240" cy="2014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</a:t>
            </a:r>
            <a:r>
              <a:t>以特定用户运行服务,不要使用系统管理员账号启动APACHE，以免受到越权使用造成非法攻击。# vim /etc/httpd/conf/httpd.conf </a:t>
            </a:r>
          </a:p>
          <a:p>
            <a:r>
              <a:t>修改：</a:t>
            </a:r>
          </a:p>
          <a:p>
            <a:r>
              <a:rPr lang="en-US"/>
              <a:t>	</a:t>
            </a:r>
            <a:r>
              <a:t>User apache</a:t>
            </a:r>
          </a:p>
          <a:p>
            <a:r>
              <a:rPr lang="en-US"/>
              <a:t>	</a:t>
            </a:r>
            <a:r>
              <a:t>Group apache</a:t>
            </a:r>
          </a:p>
          <a:p>
            <a:r>
              <a:rPr lang="en-US"/>
              <a:t>	</a:t>
            </a:r>
            <a:r>
              <a:t>重启httpd服务修改生效</a:t>
            </a:r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440" y="2972435"/>
            <a:ext cx="6066790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Apache 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banner信息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19175" y="1196340"/>
            <a:ext cx="10175240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vim </a:t>
            </a:r>
            <a:r>
              <a:rPr lang="zh-CN" altLang="en-US">
                <a:sym typeface="+mn-ea"/>
              </a:rPr>
              <a:t>/etc/httpd/conf/httpd.conf</a:t>
            </a:r>
          </a:p>
          <a:p>
            <a:r>
              <a:t>ServerTokens OS　 </a:t>
            </a:r>
            <a:r>
              <a:rPr lang="en-US"/>
              <a:t>		</a:t>
            </a:r>
            <a:r>
              <a:t>修改为：ServerTokens Prod </a:t>
            </a:r>
          </a:p>
          <a:p>
            <a:r>
              <a:t>//在出现错误页的时候不显示服务器操作系统的名称</a:t>
            </a:r>
          </a:p>
          <a:p>
            <a:r>
              <a:t>ServerSignature On </a:t>
            </a:r>
            <a:r>
              <a:rPr lang="en-US"/>
              <a:t>	</a:t>
            </a:r>
            <a:r>
              <a:t>修改为：ServerSignature Off </a:t>
            </a:r>
          </a:p>
          <a:p>
            <a:r>
              <a:t>//不回显apache版本信息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65" y="4816475"/>
            <a:ext cx="4476115" cy="1857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95" y="2691765"/>
            <a:ext cx="4399915" cy="1895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sz="2400">
                <a:sym typeface="+mn-ea"/>
              </a:rPr>
              <a:t>禁止目录浏览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9175" y="1183005"/>
            <a:ext cx="10175240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Options Indexes FollowSymLinks</a:t>
            </a:r>
          </a:p>
          <a:p>
            <a:r>
              <a:t>修改为：</a:t>
            </a:r>
          </a:p>
          <a:p>
            <a:r>
              <a:t># vim /etc/httpd/conf/httpd.conf</a:t>
            </a:r>
          </a:p>
          <a:p>
            <a:r>
              <a:t>Options  FollowSymLinks</a:t>
            </a:r>
          </a:p>
          <a:p>
            <a:r>
              <a:rPr lang="en-US" altLang="zh-CN"/>
              <a:t>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" y="2852420"/>
            <a:ext cx="5076190" cy="3075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50" y="2850515"/>
            <a:ext cx="5019040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限制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访问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95" y="4511040"/>
            <a:ext cx="4561840" cy="1704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1875" y="933450"/>
            <a:ext cx="10175240" cy="366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&lt;Directory "/var/www/html/aa/"&gt;</a:t>
            </a:r>
          </a:p>
          <a:p>
            <a:r>
              <a:rPr lang="zh-CN" altLang="en-US"/>
              <a:t>    Options Indexes MultiViews FollowSymLinks</a:t>
            </a:r>
          </a:p>
          <a:p>
            <a:r>
              <a:rPr lang="zh-CN" altLang="en-US"/>
              <a:t>    AllowOverride AuthConfig</a:t>
            </a:r>
          </a:p>
          <a:p>
            <a:r>
              <a:rPr lang="zh-CN" altLang="en-US"/>
              <a:t>    AuthType Basic</a:t>
            </a:r>
          </a:p>
          <a:p>
            <a:r>
              <a:rPr lang="zh-CN" altLang="en-US"/>
              <a:t>    AuthName "testuser's paasword"</a:t>
            </a:r>
          </a:p>
          <a:p>
            <a:r>
              <a:rPr lang="zh-CN" altLang="en-US"/>
              <a:t>    AuthUserFile /usr/local/etc/passwd.httpd</a:t>
            </a:r>
          </a:p>
          <a:p>
            <a:r>
              <a:rPr lang="zh-CN" altLang="en-US"/>
              <a:t>    Require user testuser</a:t>
            </a:r>
          </a:p>
          <a:p>
            <a:r>
              <a:rPr lang="zh-CN" altLang="en-US"/>
              <a:t>    Order allow,deny</a:t>
            </a:r>
          </a:p>
          <a:p>
            <a:r>
              <a:rPr lang="zh-CN" altLang="en-US"/>
              <a:t>    Allow from 172.16.1.0</a:t>
            </a:r>
          </a:p>
          <a:p>
            <a:r>
              <a:rPr lang="zh-CN" altLang="en-US"/>
              <a:t>&lt;/Directory&gt;</a:t>
            </a:r>
          </a:p>
          <a:p>
            <a:r>
              <a:rPr lang="zh-CN" altLang="en-US"/>
              <a:t>[root@localhost html]# service httpd restart</a:t>
            </a:r>
          </a:p>
          <a:p>
            <a:r>
              <a:rPr lang="zh-CN" altLang="en-US"/>
              <a:t>停止 httpd：[确定]</a:t>
            </a:r>
          </a:p>
          <a:p>
            <a:r>
              <a:rPr lang="zh-CN" altLang="en-US"/>
              <a:t>启动 httpd：[确定]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限制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禁止访问的文件夹，例如后台目录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3475" y="1088390"/>
            <a:ext cx="996696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&lt;Directory "/var/www/html/</a:t>
            </a:r>
            <a:r>
              <a:rPr lang="en-US"/>
              <a:t>33</a:t>
            </a:r>
            <a:r>
              <a:t>"&gt;     </a:t>
            </a:r>
          </a:p>
          <a:p>
            <a:r>
              <a:t>        Deny from all     </a:t>
            </a:r>
          </a:p>
          <a:p>
            <a:r>
              <a:t>&lt;/Directory&gt;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65" y="2430780"/>
            <a:ext cx="591439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6840" y="23495"/>
            <a:ext cx="114852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防止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的解析漏洞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35990" y="1746250"/>
            <a:ext cx="9966960" cy="2014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</a:t>
            </a:r>
            <a:r>
              <a:t>Apache对于文件名的解析是从后往前解析的，直到遇见一个它认识的文件类型为止。因此，如果web目录下存在以类似webshell.php.test这样格式命名的文件，Apache在解析时因为不认识.test这个文件类型，所以会一直往前解析，当解析到.php时，它认识了，因此会将它解析为PHP文件。</a:t>
            </a:r>
          </a:p>
          <a:p>
            <a:endParaRPr/>
          </a:p>
          <a:p>
            <a:r>
              <a:t>        Apache的这种解析特性经常被用来绕过Web应用的文件上传检测。当Web应用的文件上传功能在检测上传文件的合法性时，如果仅通过检测上传文件的扩展名来判断文件是否合法，就可以利用Apache的这种文件名解析特征绕过Web应用的检测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4780" y="52070"/>
            <a:ext cx="114852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禁止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index.php.jgp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10" y="1235710"/>
            <a:ext cx="9999980" cy="51390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禁止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index.php.jgp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6175" y="1088390"/>
            <a:ext cx="9966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err="1"/>
              <a:t>可以在httpd.conf配置文件中添加以下内容来阻止Apache解析这种文件</a:t>
            </a:r>
            <a:r>
              <a:rPr dirty="0"/>
              <a:t>。</a:t>
            </a:r>
          </a:p>
          <a:p>
            <a:r>
              <a:rPr lang="zh-CN" altLang="zh-CN" dirty="0"/>
              <a:t>修改后配置：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FilesMatch</a:t>
            </a:r>
            <a:r>
              <a:rPr lang="en-US" altLang="zh-CN" dirty="0"/>
              <a:t> \.</a:t>
            </a:r>
            <a:r>
              <a:rPr lang="en-US" altLang="zh-CN" dirty="0" err="1"/>
              <a:t>php</a:t>
            </a:r>
            <a:r>
              <a:rPr lang="en-US" altLang="zh-CN" dirty="0"/>
              <a:t>$&gt;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SetHandler</a:t>
            </a:r>
            <a:r>
              <a:rPr lang="en-US" altLang="zh-CN" dirty="0"/>
              <a:t> application/x-</a:t>
            </a:r>
            <a:r>
              <a:rPr lang="en-US" altLang="zh-CN" dirty="0" err="1"/>
              <a:t>httpd</a:t>
            </a:r>
            <a:r>
              <a:rPr lang="en-US" altLang="zh-CN" dirty="0"/>
              <a:t>-</a:t>
            </a:r>
            <a:r>
              <a:rPr lang="en-US" altLang="zh-CN" dirty="0" err="1"/>
              <a:t>php</a:t>
            </a:r>
            <a:endParaRPr lang="zh-CN" altLang="zh-CN" dirty="0"/>
          </a:p>
          <a:p>
            <a:r>
              <a:rPr lang="en-US" altLang="zh-CN" dirty="0"/>
              <a:t>&lt;/</a:t>
            </a:r>
            <a:r>
              <a:rPr lang="en-US" altLang="zh-CN" dirty="0" err="1"/>
              <a:t>FilesMatch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FilesMatch</a:t>
            </a:r>
            <a:r>
              <a:rPr lang="en-US" altLang="zh-CN" dirty="0"/>
              <a:t> "\.</a:t>
            </a:r>
            <a:r>
              <a:rPr lang="en-US" altLang="zh-CN" dirty="0" err="1"/>
              <a:t>phps</a:t>
            </a:r>
            <a:r>
              <a:rPr lang="en-US" altLang="zh-CN" dirty="0"/>
              <a:t>$"&gt;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SetHandler</a:t>
            </a:r>
            <a:r>
              <a:rPr lang="en-US" altLang="zh-CN" dirty="0"/>
              <a:t> application/x-</a:t>
            </a:r>
            <a:r>
              <a:rPr lang="en-US" altLang="zh-CN" dirty="0" err="1"/>
              <a:t>httpd</a:t>
            </a:r>
            <a:r>
              <a:rPr lang="en-US" altLang="zh-CN" dirty="0"/>
              <a:t>-</a:t>
            </a:r>
            <a:r>
              <a:rPr lang="en-US" altLang="zh-CN" dirty="0" err="1"/>
              <a:t>php</a:t>
            </a:r>
            <a:r>
              <a:rPr lang="en-US" altLang="zh-CN" dirty="0"/>
              <a:t>-source</a:t>
            </a:r>
            <a:endParaRPr lang="zh-CN" altLang="zh-CN" dirty="0"/>
          </a:p>
          <a:p>
            <a:r>
              <a:rPr lang="en-US" altLang="zh-CN" dirty="0"/>
              <a:t>&lt;/</a:t>
            </a:r>
            <a:r>
              <a:rPr lang="en-US" altLang="zh-CN" dirty="0" err="1"/>
              <a:t>FilesMatch</a:t>
            </a:r>
            <a:r>
              <a:rPr lang="en-US" altLang="zh-CN" dirty="0"/>
              <a:t>&gt;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60" y="4032885"/>
            <a:ext cx="639064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sym typeface="+mn-ea"/>
              </a:rPr>
              <a:t>错误页面重定向</a:t>
            </a:r>
            <a:endParaRPr sz="2400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5860" y="1619885"/>
            <a:ext cx="9966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.</a:t>
            </a:r>
            <a:r>
              <a:rPr lang="en-US" dirty="0" err="1">
                <a:sym typeface="+mn-ea"/>
              </a:rPr>
              <a:t>htaccess</a:t>
            </a:r>
            <a:r>
              <a:rPr lang="en-US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文件中加入如下内容即可</a:t>
            </a:r>
            <a:r>
              <a:rPr lang="zh-CN" altLang="en-US" dirty="0" smtClean="0">
                <a:sym typeface="+mn-ea"/>
              </a:rPr>
              <a:t>：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err="1"/>
              <a:t>ErrorDocument</a:t>
            </a:r>
            <a:r>
              <a:rPr lang="en-US" altLang="zh-CN" dirty="0"/>
              <a:t> 400 /custom400.html</a:t>
            </a:r>
            <a:endParaRPr lang="zh-CN" altLang="zh-CN" dirty="0"/>
          </a:p>
          <a:p>
            <a:r>
              <a:rPr lang="en-US" altLang="zh-CN" dirty="0" err="1"/>
              <a:t>ErrorDocument</a:t>
            </a:r>
            <a:r>
              <a:rPr lang="en-US" altLang="zh-CN" dirty="0"/>
              <a:t> 401 /custom401.html</a:t>
            </a:r>
            <a:endParaRPr lang="zh-CN" altLang="zh-CN" dirty="0"/>
          </a:p>
          <a:p>
            <a:r>
              <a:rPr lang="en-US" altLang="zh-CN" dirty="0" err="1"/>
              <a:t>ErrorDocument</a:t>
            </a:r>
            <a:r>
              <a:rPr lang="en-US" altLang="zh-CN" dirty="0"/>
              <a:t> 403 /custom403.html</a:t>
            </a:r>
            <a:endParaRPr lang="zh-CN" altLang="zh-CN" dirty="0"/>
          </a:p>
          <a:p>
            <a:r>
              <a:rPr lang="en-US" altLang="zh-CN" dirty="0" err="1"/>
              <a:t>ErrorDocument</a:t>
            </a:r>
            <a:r>
              <a:rPr lang="en-US" altLang="zh-CN" dirty="0"/>
              <a:t> 404 /custom404.html</a:t>
            </a:r>
            <a:endParaRPr lang="zh-CN" altLang="zh-CN" dirty="0"/>
          </a:p>
          <a:p>
            <a:r>
              <a:rPr lang="en-US" altLang="zh-CN" dirty="0" err="1"/>
              <a:t>ErrorDocument</a:t>
            </a:r>
            <a:r>
              <a:rPr lang="en-US" altLang="zh-CN" dirty="0"/>
              <a:t> 405 /custom405.html</a:t>
            </a:r>
            <a:endParaRPr lang="zh-CN" altLang="zh-CN" dirty="0"/>
          </a:p>
          <a:p>
            <a:r>
              <a:rPr lang="en-US" altLang="zh-CN" dirty="0" err="1" smtClean="0"/>
              <a:t>ErrorDocument</a:t>
            </a:r>
            <a:r>
              <a:rPr lang="en-US" altLang="zh-CN" dirty="0" smtClean="0"/>
              <a:t> </a:t>
            </a:r>
            <a:r>
              <a:rPr lang="en-US" altLang="zh-CN" dirty="0"/>
              <a:t>500 /custom500.html Customxxx.html </a:t>
            </a:r>
            <a:r>
              <a:rPr lang="zh-CN" altLang="zh-CN" dirty="0"/>
              <a:t>为要设置的错误页面。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重新启动</a:t>
            </a:r>
            <a:r>
              <a:rPr lang="en-US" altLang="zh-CN" dirty="0"/>
              <a:t> Apache </a:t>
            </a:r>
            <a:r>
              <a:rPr lang="zh-CN" altLang="zh-CN" dirty="0"/>
              <a:t>服务生效</a:t>
            </a:r>
          </a:p>
          <a:p>
            <a:pPr lvl="0">
              <a:spcBef>
                <a:spcPct val="0"/>
              </a:spcBef>
            </a:pPr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4231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sym typeface="+mn-ea"/>
              </a:rPr>
              <a:t>日志设置</a:t>
            </a:r>
            <a:endParaRPr sz="2400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457" y="728345"/>
            <a:ext cx="115652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编辑</a:t>
            </a:r>
            <a:r>
              <a:rPr lang="en-US" altLang="zh-CN" dirty="0" smtClean="0"/>
              <a:t> </a:t>
            </a:r>
            <a:r>
              <a:rPr lang="en-US" altLang="zh-CN" dirty="0" err="1"/>
              <a:t>httpd.conf</a:t>
            </a:r>
            <a:r>
              <a:rPr lang="en-US" altLang="zh-CN" dirty="0"/>
              <a:t> </a:t>
            </a:r>
            <a:r>
              <a:rPr lang="zh-CN" altLang="zh-CN" dirty="0"/>
              <a:t>配置文件，设置日志记录文件、记录内容、记录 格式。其中，错误日志：</a:t>
            </a:r>
          </a:p>
          <a:p>
            <a:r>
              <a:rPr lang="en-US" altLang="zh-CN" dirty="0" err="1"/>
              <a:t>LogLevel</a:t>
            </a:r>
            <a:r>
              <a:rPr lang="en-US" altLang="zh-CN" dirty="0"/>
              <a:t> </a:t>
            </a:r>
            <a:r>
              <a:rPr lang="en-US" altLang="zh-CN" dirty="0" smtClean="0"/>
              <a:t>notice				 </a:t>
            </a:r>
            <a:r>
              <a:rPr lang="en-US" altLang="zh-CN" dirty="0"/>
              <a:t>#</a:t>
            </a:r>
            <a:r>
              <a:rPr lang="zh-CN" altLang="zh-CN" dirty="0"/>
              <a:t>日志的级别</a:t>
            </a:r>
          </a:p>
          <a:p>
            <a:r>
              <a:rPr lang="en-US" altLang="zh-CN" dirty="0" err="1"/>
              <a:t>ErrorLog</a:t>
            </a:r>
            <a:r>
              <a:rPr lang="en-US" altLang="zh-CN" dirty="0"/>
              <a:t>  </a:t>
            </a:r>
            <a:r>
              <a:rPr lang="en-US" altLang="zh-CN" dirty="0" smtClean="0"/>
              <a:t>logs/</a:t>
            </a:r>
            <a:r>
              <a:rPr lang="en-US" altLang="zh-CN" dirty="0" err="1" smtClean="0"/>
              <a:t>error_log</a:t>
            </a:r>
            <a:r>
              <a:rPr lang="en-US" altLang="zh-CN" dirty="0" smtClean="0"/>
              <a:t> 			 #</a:t>
            </a:r>
            <a:r>
              <a:rPr lang="zh-CN" altLang="zh-CN" dirty="0"/>
              <a:t>日志的保存位置（错误日志）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访问日志：</a:t>
            </a:r>
          </a:p>
          <a:p>
            <a:r>
              <a:rPr lang="en-US" altLang="zh-CN" dirty="0" err="1"/>
              <a:t>LogFormat</a:t>
            </a:r>
            <a:r>
              <a:rPr lang="en-US" altLang="zh-CN" dirty="0"/>
              <a:t> %h %l %u %t \”%r\” %&gt;s %b “%{Accept}</a:t>
            </a:r>
            <a:r>
              <a:rPr lang="en-US" altLang="zh-CN" dirty="0" err="1"/>
              <a:t>i</a:t>
            </a:r>
            <a:r>
              <a:rPr lang="en-US" altLang="zh-CN" dirty="0"/>
              <a:t>\”%{</a:t>
            </a:r>
            <a:r>
              <a:rPr lang="en-US" altLang="zh-CN" dirty="0" err="1"/>
              <a:t>Referer</a:t>
            </a:r>
            <a:r>
              <a:rPr lang="en-US" altLang="zh-CN" dirty="0"/>
              <a:t>}</a:t>
            </a:r>
            <a:r>
              <a:rPr lang="en-US" altLang="zh-CN" dirty="0" err="1"/>
              <a:t>i</a:t>
            </a:r>
            <a:r>
              <a:rPr lang="en-US" altLang="zh-CN" dirty="0"/>
              <a:t>\” \”%{User-Agent}</a:t>
            </a:r>
            <a:r>
              <a:rPr lang="en-US" altLang="zh-CN" dirty="0" err="1"/>
              <a:t>i</a:t>
            </a:r>
            <a:r>
              <a:rPr lang="en-US" altLang="zh-CN" dirty="0"/>
              <a:t>\””</a:t>
            </a:r>
            <a:endParaRPr lang="zh-CN" altLang="zh-CN" dirty="0"/>
          </a:p>
          <a:p>
            <a:r>
              <a:rPr lang="en-US" altLang="zh-CN" dirty="0"/>
              <a:t>combined</a:t>
            </a:r>
            <a:endParaRPr lang="zh-CN" altLang="zh-CN" dirty="0"/>
          </a:p>
          <a:p>
            <a:r>
              <a:rPr lang="en-US" altLang="zh-CN" dirty="0" err="1"/>
              <a:t>CustomLog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logs/</a:t>
            </a:r>
            <a:r>
              <a:rPr lang="en-US" altLang="zh-CN" dirty="0" err="1" smtClean="0"/>
              <a:t>access_log</a:t>
            </a:r>
            <a:r>
              <a:rPr lang="en-US" altLang="zh-CN" dirty="0" smtClean="0"/>
              <a:t> </a:t>
            </a:r>
            <a:r>
              <a:rPr lang="en-US" altLang="zh-CN" dirty="0"/>
              <a:t>combined </a:t>
            </a:r>
            <a:r>
              <a:rPr lang="zh-CN" altLang="zh-CN" dirty="0"/>
              <a:t>（访问日志）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Apache </a:t>
            </a:r>
            <a:r>
              <a:rPr lang="en-US" altLang="zh-CN" dirty="0" err="1"/>
              <a:t>httpd</a:t>
            </a:r>
            <a:r>
              <a:rPr lang="en-US" altLang="zh-CN" dirty="0"/>
              <a:t> </a:t>
            </a:r>
            <a:r>
              <a:rPr lang="zh-CN" altLang="en-US" dirty="0"/>
              <a:t>将在这个文件中存放诊断信息和处理请求中出现的错误。 </a:t>
            </a:r>
            <a:r>
              <a:rPr lang="zh-CN" altLang="en-US" dirty="0" smtClean="0"/>
              <a:t>若要将</a:t>
            </a:r>
            <a:r>
              <a:rPr lang="zh-CN" altLang="en-US" dirty="0"/>
              <a:t>错误日志送到 </a:t>
            </a:r>
            <a:r>
              <a:rPr lang="en-US" altLang="zh-CN" dirty="0"/>
              <a:t>Syslog</a:t>
            </a:r>
            <a:r>
              <a:rPr lang="zh-CN" altLang="en-US" dirty="0"/>
              <a:t>，则设置： </a:t>
            </a:r>
            <a:r>
              <a:rPr lang="en-US" altLang="zh-CN" dirty="0" err="1"/>
              <a:t>ErrorLog</a:t>
            </a:r>
            <a:r>
              <a:rPr lang="en-US" altLang="zh-CN" dirty="0"/>
              <a:t> syslog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CustomLog</a:t>
            </a:r>
            <a:r>
              <a:rPr lang="en-US" altLang="zh-CN" dirty="0"/>
              <a:t> </a:t>
            </a:r>
            <a:r>
              <a:rPr lang="zh-CN" altLang="en-US" dirty="0"/>
              <a:t>指令设置访问日志的文件名和位置。 访问日志中会记录服务器</a:t>
            </a:r>
            <a:r>
              <a:rPr lang="zh-CN" altLang="en-US" dirty="0" smtClean="0"/>
              <a:t>所处理</a:t>
            </a:r>
            <a:r>
              <a:rPr lang="zh-CN" altLang="en-US" dirty="0"/>
              <a:t>的所有请求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LogFormat</a:t>
            </a:r>
            <a:r>
              <a:rPr lang="en-US" altLang="zh-CN" dirty="0"/>
              <a:t> </a:t>
            </a:r>
            <a:r>
              <a:rPr lang="zh-CN" altLang="en-US" dirty="0"/>
              <a:t>设置日志格式。 </a:t>
            </a:r>
            <a:r>
              <a:rPr lang="en-US" altLang="zh-CN" dirty="0" err="1"/>
              <a:t>LogLevel</a:t>
            </a:r>
            <a:r>
              <a:rPr lang="en-US" altLang="zh-CN" dirty="0"/>
              <a:t> </a:t>
            </a:r>
            <a:r>
              <a:rPr lang="zh-CN" altLang="en-US" dirty="0"/>
              <a:t>用于调整记录在错误日志中的信息的</a:t>
            </a:r>
            <a:r>
              <a:rPr lang="zh-CN" altLang="en-US" dirty="0" smtClean="0"/>
              <a:t>详细</a:t>
            </a:r>
            <a:r>
              <a:rPr lang="zh-CN" altLang="en-US" dirty="0"/>
              <a:t>程度，建议设置为 </a:t>
            </a:r>
            <a:r>
              <a:rPr lang="en-US" altLang="zh-CN" dirty="0" smtClean="0"/>
              <a:t>notice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判定</a:t>
            </a:r>
            <a:r>
              <a:rPr lang="zh-CN" altLang="en-US" dirty="0"/>
              <a:t>条件</a:t>
            </a:r>
          </a:p>
          <a:p>
            <a:r>
              <a:rPr lang="zh-CN" altLang="en-US" dirty="0"/>
              <a:t>查看 </a:t>
            </a:r>
            <a:r>
              <a:rPr lang="en-US" altLang="zh-CN" dirty="0"/>
              <a:t>logs </a:t>
            </a:r>
            <a:r>
              <a:rPr lang="zh-CN" altLang="en-US" dirty="0"/>
              <a:t>目录中相关日志文件内容，记录完整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34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6540" y="1618615"/>
            <a:ext cx="5904230" cy="2150745"/>
          </a:xfrm>
        </p:spPr>
        <p:txBody>
          <a:bodyPr/>
          <a:lstStyle/>
          <a:p>
            <a:r>
              <a:rPr lang="en-US"/>
              <a:t>Apache </a:t>
            </a:r>
            <a:r>
              <a:rPr lang="zh-CN" altLang="en-US"/>
              <a:t>安全加固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sym typeface="+mn-ea"/>
              </a:rPr>
              <a:t>拒绝服务防范</a:t>
            </a:r>
            <a:endParaRPr sz="2400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457" y="728345"/>
            <a:ext cx="115652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根据业务需要，合理设置</a:t>
            </a:r>
            <a:r>
              <a:rPr lang="en-US" altLang="zh-CN" sz="2400" dirty="0"/>
              <a:t> session </a:t>
            </a:r>
            <a:r>
              <a:rPr lang="zh-CN" altLang="zh-CN" sz="2400" dirty="0"/>
              <a:t>时间，防止拒绝服务</a:t>
            </a:r>
            <a:r>
              <a:rPr lang="zh-CN" altLang="zh-CN" sz="2400" dirty="0" smtClean="0"/>
              <a:t>攻击</a:t>
            </a:r>
            <a:endParaRPr lang="en-US" altLang="zh-CN" sz="2400" dirty="0" smtClean="0"/>
          </a:p>
          <a:p>
            <a:endParaRPr lang="zh-CN" altLang="zh-CN" sz="2400" dirty="0"/>
          </a:p>
          <a:p>
            <a:r>
              <a:rPr lang="en-US" altLang="zh-CN" sz="2400" dirty="0" smtClean="0"/>
              <a:t>vim </a:t>
            </a:r>
            <a:r>
              <a:rPr lang="en-US" altLang="zh-CN" sz="2400" dirty="0" err="1"/>
              <a:t>httpd.conf</a:t>
            </a:r>
            <a:r>
              <a:rPr lang="en-US" altLang="zh-CN" sz="2400" dirty="0"/>
              <a:t> </a:t>
            </a:r>
            <a:r>
              <a:rPr lang="zh-CN" altLang="zh-CN" sz="2400" dirty="0"/>
              <a:t>配置文件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endParaRPr lang="zh-CN" altLang="zh-CN" sz="2400" dirty="0"/>
          </a:p>
          <a:p>
            <a:r>
              <a:rPr lang="en-US" altLang="zh-CN" sz="2400" dirty="0"/>
              <a:t>Timeout 10 	</a:t>
            </a:r>
            <a:r>
              <a:rPr lang="en-US" altLang="zh-CN" sz="2400" dirty="0" smtClean="0"/>
              <a:t>	#</a:t>
            </a:r>
            <a:r>
              <a:rPr lang="zh-CN" altLang="zh-CN" sz="2400" dirty="0"/>
              <a:t>客户端与服务器端建立连接前的</a:t>
            </a:r>
            <a:r>
              <a:rPr lang="zh-CN" altLang="zh-CN" sz="2400" dirty="0" smtClean="0"/>
              <a:t>时间间隔</a:t>
            </a:r>
            <a:endParaRPr lang="en-US" altLang="zh-CN" sz="2400" dirty="0" smtClean="0"/>
          </a:p>
          <a:p>
            <a:endParaRPr lang="zh-CN" altLang="zh-CN" sz="2400" dirty="0"/>
          </a:p>
          <a:p>
            <a:r>
              <a:rPr lang="en-US" altLang="zh-CN" sz="2400" dirty="0" err="1"/>
              <a:t>KeepAlive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On</a:t>
            </a:r>
          </a:p>
          <a:p>
            <a:endParaRPr lang="zh-CN" altLang="zh-CN" sz="2400" dirty="0"/>
          </a:p>
          <a:p>
            <a:r>
              <a:rPr lang="en-US" altLang="zh-CN" sz="2400" dirty="0" err="1"/>
              <a:t>KeepAliveTimeout</a:t>
            </a:r>
            <a:r>
              <a:rPr lang="en-US" altLang="zh-CN" sz="2400" dirty="0"/>
              <a:t> 15 	</a:t>
            </a:r>
            <a:r>
              <a:rPr lang="zh-CN" altLang="zh-CN" sz="2400" dirty="0" smtClean="0"/>
              <a:t>限制</a:t>
            </a:r>
            <a:r>
              <a:rPr lang="zh-CN" altLang="zh-CN" sz="2400" dirty="0"/>
              <a:t>每个</a:t>
            </a:r>
            <a:r>
              <a:rPr lang="en-US" altLang="zh-CN" sz="2400" dirty="0"/>
              <a:t> session </a:t>
            </a:r>
            <a:r>
              <a:rPr lang="zh-CN" altLang="zh-CN" sz="2400" dirty="0"/>
              <a:t>的保持时间是</a:t>
            </a:r>
            <a:r>
              <a:rPr lang="en-US" altLang="zh-CN" sz="2400" dirty="0"/>
              <a:t> 15 </a:t>
            </a:r>
            <a:r>
              <a:rPr lang="zh-CN" altLang="zh-CN" sz="2400" dirty="0"/>
              <a:t>秒 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zh-CN" sz="2400" dirty="0" smtClean="0"/>
              <a:t>注</a:t>
            </a:r>
            <a:r>
              <a:rPr lang="zh-CN" altLang="zh-CN" sz="2400" dirty="0"/>
              <a:t>：此处为一建议值，具体的设定需要根据现实情况。</a:t>
            </a:r>
          </a:p>
        </p:txBody>
      </p:sp>
    </p:spTree>
    <p:extLst>
      <p:ext uri="{BB962C8B-B14F-4D97-AF65-F5344CB8AC3E}">
        <p14:creationId xmlns:p14="http://schemas.microsoft.com/office/powerpoint/2010/main" val="3855012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sym typeface="+mn-ea"/>
              </a:rPr>
              <a:t>禁用</a:t>
            </a:r>
            <a:r>
              <a:rPr lang="en-US" altLang="zh-CN" sz="2400" dirty="0" smtClean="0">
                <a:sym typeface="+mn-ea"/>
              </a:rPr>
              <a:t>CGI</a:t>
            </a:r>
            <a:endParaRPr sz="2400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0609" y="1114711"/>
            <a:ext cx="115652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如果服务器上不需要运行 </a:t>
            </a:r>
            <a:r>
              <a:rPr lang="en-US" altLang="zh-CN" sz="2400" dirty="0"/>
              <a:t>CGI </a:t>
            </a:r>
            <a:r>
              <a:rPr lang="zh-CN" altLang="en-US" sz="2400" dirty="0"/>
              <a:t>程序，建议禁用 </a:t>
            </a:r>
            <a:r>
              <a:rPr lang="en-US" altLang="zh-CN" sz="2400" dirty="0"/>
              <a:t>CGI</a:t>
            </a:r>
          </a:p>
          <a:p>
            <a:r>
              <a:rPr lang="zh-CN" altLang="en-US" sz="2400" dirty="0"/>
              <a:t>修改配置</a:t>
            </a:r>
            <a:r>
              <a:rPr lang="en-US" altLang="zh-CN" sz="2400" dirty="0"/>
              <a:t>vim 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httpd</a:t>
            </a:r>
            <a:r>
              <a:rPr lang="en-US" altLang="zh-CN" sz="2400" dirty="0"/>
              <a:t>/</a:t>
            </a:r>
            <a:r>
              <a:rPr lang="en-US" altLang="zh-CN" sz="2400" dirty="0" err="1"/>
              <a:t>conf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httpd.conf</a:t>
            </a:r>
            <a:r>
              <a:rPr lang="zh-CN" altLang="en-US" sz="2400" dirty="0"/>
              <a:t>，把 </a:t>
            </a:r>
            <a:r>
              <a:rPr lang="en-US" altLang="zh-CN" sz="2400" dirty="0" err="1"/>
              <a:t>cgi</a:t>
            </a:r>
            <a:r>
              <a:rPr lang="en-US" altLang="zh-CN" sz="2400" dirty="0"/>
              <a:t>-bin </a:t>
            </a:r>
            <a:r>
              <a:rPr lang="zh-CN" altLang="en-US" sz="2400" dirty="0"/>
              <a:t>目录的配置和模块都注释掉</a:t>
            </a:r>
          </a:p>
          <a:p>
            <a:r>
              <a:rPr lang="en-US" altLang="zh-CN" sz="2400" dirty="0"/>
              <a:t>#</a:t>
            </a:r>
            <a:r>
              <a:rPr lang="en-US" altLang="zh-CN" sz="2400" dirty="0" err="1"/>
              <a:t>LoadModule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cgi_module</a:t>
            </a:r>
            <a:r>
              <a:rPr lang="en-US" altLang="zh-CN" sz="2400" dirty="0"/>
              <a:t> modules/mod_cgi.so</a:t>
            </a:r>
          </a:p>
          <a:p>
            <a:r>
              <a:rPr lang="en-US" altLang="zh-CN" sz="2400" dirty="0"/>
              <a:t>#</a:t>
            </a:r>
            <a:r>
              <a:rPr lang="en-US" altLang="zh-CN" sz="2400" dirty="0" err="1"/>
              <a:t>ScriptAlias</a:t>
            </a:r>
            <a:r>
              <a:rPr lang="en-US" altLang="zh-CN" sz="2400" dirty="0"/>
              <a:t> /</a:t>
            </a:r>
            <a:r>
              <a:rPr lang="en-US" altLang="zh-CN" sz="2400" dirty="0" err="1"/>
              <a:t>cgi</a:t>
            </a:r>
            <a:r>
              <a:rPr lang="en-US" altLang="zh-CN" sz="2400" dirty="0"/>
              <a:t>-bin/ "/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/www/</a:t>
            </a:r>
            <a:r>
              <a:rPr lang="en-US" altLang="zh-CN" sz="2400" dirty="0" err="1"/>
              <a:t>cgi</a:t>
            </a:r>
            <a:r>
              <a:rPr lang="en-US" altLang="zh-CN" sz="2400" dirty="0"/>
              <a:t>-bin/"</a:t>
            </a:r>
          </a:p>
          <a:p>
            <a:r>
              <a:rPr lang="en-US" altLang="zh-CN" sz="2400" dirty="0"/>
              <a:t>#&lt;Directory "/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/www/</a:t>
            </a:r>
            <a:r>
              <a:rPr lang="en-US" altLang="zh-CN" sz="2400" dirty="0" err="1"/>
              <a:t>cgi</a:t>
            </a:r>
            <a:r>
              <a:rPr lang="en-US" altLang="zh-CN" sz="2400" dirty="0"/>
              <a:t>-bin"&gt;</a:t>
            </a:r>
          </a:p>
          <a:p>
            <a:r>
              <a:rPr lang="en-US" altLang="zh-CN" sz="2400" dirty="0"/>
              <a:t>#    </a:t>
            </a:r>
            <a:r>
              <a:rPr lang="en-US" altLang="zh-CN" sz="2400" dirty="0" err="1"/>
              <a:t>AllowOverride</a:t>
            </a:r>
            <a:r>
              <a:rPr lang="en-US" altLang="zh-CN" sz="2400" dirty="0"/>
              <a:t> None</a:t>
            </a:r>
          </a:p>
          <a:p>
            <a:r>
              <a:rPr lang="en-US" altLang="zh-CN" sz="2400" dirty="0"/>
              <a:t>#    Options None </a:t>
            </a:r>
          </a:p>
          <a:p>
            <a:r>
              <a:rPr lang="en-US" altLang="zh-CN" sz="2400" dirty="0"/>
              <a:t>#    Order </a:t>
            </a:r>
            <a:r>
              <a:rPr lang="en-US" altLang="zh-CN" sz="2400" dirty="0" err="1"/>
              <a:t>allow,deny</a:t>
            </a:r>
            <a:endParaRPr lang="en-US" altLang="zh-CN" sz="2400" dirty="0"/>
          </a:p>
          <a:p>
            <a:r>
              <a:rPr lang="en-US" altLang="zh-CN" sz="2400" dirty="0"/>
              <a:t>#    Allow from all</a:t>
            </a:r>
          </a:p>
          <a:p>
            <a:r>
              <a:rPr lang="en-US" altLang="zh-CN" sz="2400" dirty="0"/>
              <a:t>#&lt;/Directory&gt;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71905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sz="2400">
                <a:sym typeface="+mn-ea"/>
              </a:rPr>
              <a:t>防止SQL注入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65860" y="1619885"/>
            <a:ext cx="9966960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>
                <a:sym typeface="+mn-ea"/>
              </a:rPr>
              <a:t>SQL注入是非常危险的问题，小则网站后台被入侵，重则整个服务器沦陷，所以一定要小心。php.ini中有一个设置：</a:t>
            </a: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endParaRPr>
              <a:sym typeface="+mn-ea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>
                <a:sym typeface="+mn-ea"/>
              </a:rPr>
              <a:t>magic_quotes_gpc = Off</a:t>
            </a:r>
            <a:r>
              <a:rPr lang="en-US">
                <a:sym typeface="+mn-ea"/>
              </a:rPr>
              <a:t>	</a:t>
            </a:r>
            <a:r>
              <a:rPr lang="zh-CN" altLang="en-US">
                <a:sym typeface="+mn-ea"/>
              </a:rPr>
              <a:t>改为     </a:t>
            </a:r>
            <a:r>
              <a:rPr>
                <a:sym typeface="+mn-ea"/>
              </a:rPr>
              <a:t>magic_quotes_gpc = O</a:t>
            </a:r>
            <a:r>
              <a:rPr lang="en-US">
                <a:sym typeface="+mn-ea"/>
              </a:rPr>
              <a:t>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sz="2400">
                <a:sym typeface="+mn-ea"/>
              </a:rPr>
              <a:t>关闭远程文件打开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65860" y="1619885"/>
            <a:ext cx="996696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>
                <a:sym typeface="+mn-ea"/>
              </a:rPr>
              <a:t>allow_url_fopen = off</a:t>
            </a: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endParaRPr>
              <a:sym typeface="+mn-ea"/>
            </a:endParaRPr>
          </a:p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>
                <a:sym typeface="+mn-ea"/>
              </a:rPr>
              <a:t>防止黑客远程远程包含漏洞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30955" y="2789555"/>
            <a:ext cx="4366895" cy="9213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5400">
                <a:solidFill>
                  <a:srgbClr val="2BBB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1522730" y="0"/>
            <a:ext cx="3493770" cy="6858000"/>
          </a:xfrm>
          <a:prstGeom prst="rect">
            <a:avLst/>
          </a:prstGeom>
          <a:solidFill>
            <a:srgbClr val="2BBB99"/>
          </a:solidFill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3075" name="椭圆 7"/>
          <p:cNvSpPr/>
          <p:nvPr/>
        </p:nvSpPr>
        <p:spPr>
          <a:xfrm>
            <a:off x="4716780" y="2877185"/>
            <a:ext cx="575945" cy="575945"/>
          </a:xfrm>
          <a:prstGeom prst="ellipse">
            <a:avLst/>
          </a:prstGeom>
          <a:solidFill>
            <a:srgbClr val="259F82"/>
          </a:solidFill>
          <a:ln w="9525">
            <a:noFill/>
          </a:ln>
        </p:spPr>
        <p:txBody>
          <a:bodyPr lIns="0" tIns="0" rIns="0" bIns="0"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FFFF"/>
                </a:solidFill>
                <a:latin typeface="Impact" panose="020B0806030902050204" pitchFamily="34" charset="0"/>
              </a:rPr>
              <a:t>01</a:t>
            </a:r>
            <a:endParaRPr lang="zh-CN" altLang="en-US" sz="20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3076" name="椭圆 11"/>
          <p:cNvSpPr/>
          <p:nvPr/>
        </p:nvSpPr>
        <p:spPr>
          <a:xfrm>
            <a:off x="4716780" y="3834130"/>
            <a:ext cx="575945" cy="576580"/>
          </a:xfrm>
          <a:prstGeom prst="ellipse">
            <a:avLst/>
          </a:prstGeom>
          <a:solidFill>
            <a:srgbClr val="259F82"/>
          </a:solidFill>
          <a:ln w="9525">
            <a:noFill/>
          </a:ln>
        </p:spPr>
        <p:txBody>
          <a:bodyPr lIns="0" tIns="0" rIns="0" bIns="0"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FFFF"/>
                </a:solidFill>
                <a:latin typeface="Impact" panose="020B0806030902050204" pitchFamily="34" charset="0"/>
              </a:rPr>
              <a:t>02</a:t>
            </a:r>
            <a:endParaRPr lang="zh-CN" altLang="en-US" sz="20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3079" name="文本框 18"/>
          <p:cNvSpPr txBox="1"/>
          <p:nvPr/>
        </p:nvSpPr>
        <p:spPr>
          <a:xfrm>
            <a:off x="2690495" y="247650"/>
            <a:ext cx="1739900" cy="10617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6000" dirty="0">
                <a:solidFill>
                  <a:srgbClr val="FFFFFF"/>
                </a:solidFill>
                <a:latin typeface="Impact" panose="020B0806030902050204" pitchFamily="34" charset="0"/>
                <a:ea typeface="华文中宋" pitchFamily="2" charset="-122"/>
              </a:rPr>
              <a:t>目录</a:t>
            </a:r>
            <a:endParaRPr lang="zh-CN" altLang="en-US" sz="6000" dirty="0">
              <a:solidFill>
                <a:srgbClr val="2BBB99"/>
              </a:solidFill>
              <a:latin typeface="Impact" panose="020B0806030902050204" pitchFamily="34" charset="0"/>
              <a:ea typeface="华文中宋" pitchFamily="2" charset="-122"/>
            </a:endParaRPr>
          </a:p>
        </p:txBody>
      </p:sp>
      <p:sp>
        <p:nvSpPr>
          <p:cNvPr id="3080" name="文本框 19"/>
          <p:cNvSpPr txBox="1"/>
          <p:nvPr/>
        </p:nvSpPr>
        <p:spPr>
          <a:xfrm>
            <a:off x="6200775" y="2896235"/>
            <a:ext cx="3938905" cy="5378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3081" name="文本框 20"/>
          <p:cNvSpPr txBox="1"/>
          <p:nvPr/>
        </p:nvSpPr>
        <p:spPr>
          <a:xfrm>
            <a:off x="6200775" y="3861435"/>
            <a:ext cx="3938905" cy="5365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服务器安全加固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3937000" y="2628900"/>
            <a:ext cx="4127500" cy="7239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700" spc="-110" baseline="0">
                <a:solidFill>
                  <a:schemeClr val="accent1">
                    <a:lumMod val="75000"/>
                  </a:schemeClr>
                </a:solidFill>
                <a:effectLst>
                  <a:outerShdw dist="38100" dir="5400000" algn="t" rotWithShape="0">
                    <a:schemeClr val="bg1">
                      <a:alpha val="84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sz="3600" dirty="0">
                <a:solidFill>
                  <a:srgbClr val="2BBB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Apache </a:t>
            </a:r>
            <a:r>
              <a:rPr lang="zh-CN" altLang="en-US" sz="3600" dirty="0">
                <a:solidFill>
                  <a:srgbClr val="2BBB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</a:t>
            </a:r>
            <a:endParaRPr kumimoji="0" lang="zh-CN" altLang="en-US" sz="3600" b="1" i="0" u="none" strike="noStrike" kern="700" cap="none" spc="-110" normalizeH="0" baseline="0" noProof="0" dirty="0">
              <a:ln>
                <a:noFill/>
              </a:ln>
              <a:solidFill>
                <a:srgbClr val="2BBB99"/>
              </a:solidFill>
              <a:effectLst>
                <a:outerShdw dist="38100" dir="5400000" algn="t" rotWithShape="0">
                  <a:srgbClr val="FFFFFF">
                    <a:alpha val="84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37000" y="3370580"/>
            <a:ext cx="1376680" cy="47625"/>
          </a:xfrm>
          <a:prstGeom prst="rect">
            <a:avLst/>
          </a:prstGeom>
          <a:solidFill>
            <a:srgbClr val="358CC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313680" y="3370580"/>
            <a:ext cx="1374775" cy="47625"/>
          </a:xfrm>
          <a:prstGeom prst="rect">
            <a:avLst/>
          </a:prstGeom>
          <a:solidFill>
            <a:srgbClr val="2BBB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688455" y="3370580"/>
            <a:ext cx="1376045" cy="47625"/>
          </a:xfrm>
          <a:prstGeom prst="rect">
            <a:avLst/>
          </a:prstGeom>
          <a:solidFill>
            <a:srgbClr val="A4C37B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2080" y="38735"/>
            <a:ext cx="114852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19175" y="1196340"/>
            <a:ext cx="1017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后台</a:t>
            </a:r>
            <a:r>
              <a:rPr lang="zh-CN" altLang="en-US" dirty="0"/>
              <a:t>进程：</a:t>
            </a:r>
            <a:r>
              <a:rPr lang="en-US" altLang="zh-CN" dirty="0" err="1" smtClean="0"/>
              <a:t>httpd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脚本：</a:t>
            </a:r>
            <a:r>
              <a:rPr lang="en-US" altLang="zh-CN" dirty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rc.d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httpd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默认使用端口：</a:t>
            </a:r>
            <a:r>
              <a:rPr lang="en-US" altLang="zh-CN" dirty="0"/>
              <a:t>80(http)</a:t>
            </a:r>
            <a:r>
              <a:rPr lang="zh-CN" altLang="en-US" dirty="0"/>
              <a:t>，</a:t>
            </a:r>
            <a:r>
              <a:rPr lang="en-US" altLang="zh-CN" dirty="0"/>
              <a:t>443(https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zh-CN" altLang="en-US" dirty="0"/>
              <a:t>所需</a:t>
            </a:r>
            <a:r>
              <a:rPr lang="en-US" altLang="zh-CN" dirty="0"/>
              <a:t>RPM</a:t>
            </a:r>
            <a:r>
              <a:rPr lang="zh-CN" altLang="en-US" dirty="0"/>
              <a:t>包：</a:t>
            </a:r>
            <a:r>
              <a:rPr lang="en-US" altLang="zh-CN" dirty="0" err="1"/>
              <a:t>httpd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配置路径：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httpd</a:t>
            </a:r>
            <a:r>
              <a:rPr lang="en-US" altLang="zh-CN" dirty="0"/>
              <a:t>/*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默认网站存放路径：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/www</a:t>
            </a:r>
            <a:r>
              <a:rPr lang="en-US" altLang="zh-CN" dirty="0" smtClean="0"/>
              <a:t>/*</a:t>
            </a:r>
          </a:p>
          <a:p>
            <a:endParaRPr lang="en-US" altLang="zh-CN" dirty="0"/>
          </a:p>
          <a:p>
            <a:r>
              <a:rPr lang="zh-CN" altLang="en-US" dirty="0"/>
              <a:t>优点：免费，稳定，速度</a:t>
            </a:r>
            <a:r>
              <a:rPr lang="zh-CN" altLang="en-US" dirty="0" smtClean="0"/>
              <a:t>快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安装：</a:t>
            </a:r>
            <a:r>
              <a:rPr lang="en-US" altLang="zh-CN" dirty="0" smtClean="0"/>
              <a:t>yum install </a:t>
            </a:r>
            <a:r>
              <a:rPr lang="en-US" altLang="zh-CN" dirty="0" err="1" smtClean="0"/>
              <a:t>httpd</a:t>
            </a:r>
            <a:r>
              <a:rPr lang="en-US" altLang="zh-CN" smtClean="0"/>
              <a:t>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90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httpd.conf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930525" y="1820545"/>
            <a:ext cx="6304915" cy="43903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9175" y="1196340"/>
            <a:ext cx="1017524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配置文件是</a:t>
            </a:r>
            <a:r>
              <a:rPr lang="en-US" altLang="zh-CN"/>
              <a:t>Apache</a:t>
            </a:r>
            <a:r>
              <a:rPr lang="zh-CN" altLang="en-US"/>
              <a:t>的核心！！！</a:t>
            </a:r>
          </a:p>
          <a:p>
            <a:r>
              <a:rPr lang="zh-CN" altLang="en-US"/>
              <a:t>/etc/httpd/conf/httpd.conf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2080" y="38735"/>
            <a:ext cx="114852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19175" y="1196340"/>
            <a:ext cx="10175240" cy="311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[root@localhost ~]# yum -y install </a:t>
            </a:r>
            <a:r>
              <a:rPr lang="en-US" altLang="zh-CN"/>
              <a:t>php*</a:t>
            </a:r>
          </a:p>
          <a:p>
            <a:r>
              <a:rPr lang="zh-CN" altLang="en-US"/>
              <a:t>[root@localhost ~]# service httpd restart</a:t>
            </a:r>
          </a:p>
          <a:p>
            <a:r>
              <a:rPr lang="zh-CN" altLang="en-US"/>
              <a:t>停止 httpd：[失败]</a:t>
            </a:r>
          </a:p>
          <a:p>
            <a:r>
              <a:rPr lang="zh-CN" altLang="en-US"/>
              <a:t>启动 httpd：[确定]</a:t>
            </a:r>
          </a:p>
          <a:p>
            <a:r>
              <a:rPr lang="zh-CN" altLang="en-US"/>
              <a:t>新建测试文件：</a:t>
            </a:r>
          </a:p>
          <a:p>
            <a:r>
              <a:rPr lang="zh-CN" altLang="en-US"/>
              <a:t>[root@localhost ~]# cd /var/www/html/</a:t>
            </a:r>
          </a:p>
          <a:p>
            <a:r>
              <a:rPr lang="zh-CN" altLang="en-US"/>
              <a:t>[root@localhost html]# ls</a:t>
            </a:r>
          </a:p>
          <a:p>
            <a:r>
              <a:rPr lang="zh-CN" altLang="en-US"/>
              <a:t>[root@localhost html]# </a:t>
            </a:r>
            <a:r>
              <a:rPr lang="en-US" altLang="zh-CN"/>
              <a:t>cat</a:t>
            </a:r>
            <a:r>
              <a:rPr lang="zh-CN" altLang="en-US"/>
              <a:t> index.php</a:t>
            </a:r>
          </a:p>
          <a:p>
            <a:r>
              <a:rPr lang="zh-CN" altLang="en-US"/>
              <a:t>&lt;?php</a:t>
            </a:r>
          </a:p>
          <a:p>
            <a:r>
              <a:rPr lang="zh-CN" altLang="en-US"/>
              <a:t>phpinfo();</a:t>
            </a:r>
          </a:p>
          <a:p>
            <a:r>
              <a:rPr lang="zh-CN" altLang="en-US"/>
              <a:t>?&gt;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990" y="-45085"/>
            <a:ext cx="12242165" cy="689610"/>
          </a:xfrm>
          <a:prstGeom prst="rect">
            <a:avLst/>
          </a:prstGeom>
          <a:solidFill>
            <a:srgbClr val="2BBB99"/>
          </a:solidFill>
          <a:ln w="12700" cmpd="sng">
            <a:solidFill>
              <a:srgbClr val="2BBB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080" y="38735"/>
            <a:ext cx="114852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855980"/>
            <a:ext cx="11049635" cy="58731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3161030" y="1958340"/>
            <a:ext cx="5589905" cy="14401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700" spc="-110" baseline="0">
                <a:solidFill>
                  <a:schemeClr val="accent1">
                    <a:lumMod val="75000"/>
                  </a:schemeClr>
                </a:solidFill>
                <a:effectLst>
                  <a:outerShdw dist="38100" dir="5400000" algn="t" rotWithShape="0">
                    <a:schemeClr val="bg1">
                      <a:alpha val="84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r>
              <a:rPr lang="en-US" sz="3600" dirty="0">
                <a:solidFill>
                  <a:srgbClr val="2BBB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Apache </a:t>
            </a:r>
            <a:r>
              <a:rPr lang="zh-CN" altLang="en-US" sz="3600" dirty="0">
                <a:solidFill>
                  <a:srgbClr val="2BBB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服务器安全加固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937000" y="3370580"/>
            <a:ext cx="1376680" cy="47625"/>
          </a:xfrm>
          <a:prstGeom prst="rect">
            <a:avLst/>
          </a:prstGeom>
          <a:solidFill>
            <a:srgbClr val="358CC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313680" y="3370580"/>
            <a:ext cx="1374775" cy="47625"/>
          </a:xfrm>
          <a:prstGeom prst="rect">
            <a:avLst/>
          </a:prstGeom>
          <a:solidFill>
            <a:srgbClr val="2BBB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688455" y="3370580"/>
            <a:ext cx="1376045" cy="47625"/>
          </a:xfrm>
          <a:prstGeom prst="rect">
            <a:avLst/>
          </a:prstGeom>
          <a:solidFill>
            <a:srgbClr val="A4C37B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仿宋" panose="02010609060101010101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自定义 552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0CB692"/>
      </a:accent1>
      <a:accent2>
        <a:srgbClr val="358CC1"/>
      </a:accent2>
      <a:accent3>
        <a:srgbClr val="A4C37B"/>
      </a:accent3>
      <a:accent4>
        <a:srgbClr val="B49E4C"/>
      </a:accent4>
      <a:accent5>
        <a:srgbClr val="F73C51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894</Words>
  <Application>Microsoft Office PowerPoint</Application>
  <PresentationFormat>宽屏</PresentationFormat>
  <Paragraphs>190</Paragraphs>
  <Slides>24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仿宋</vt:lpstr>
      <vt:lpstr>华文中宋</vt:lpstr>
      <vt:lpstr>宋体</vt:lpstr>
      <vt:lpstr>微软雅黑</vt:lpstr>
      <vt:lpstr>幼圆</vt:lpstr>
      <vt:lpstr>Arial</vt:lpstr>
      <vt:lpstr>Calibri</vt:lpstr>
      <vt:lpstr>Calibri Light</vt:lpstr>
      <vt:lpstr>Impact</vt:lpstr>
      <vt:lpstr>Wingdings 3</vt:lpstr>
      <vt:lpstr>Office 主题</vt:lpstr>
      <vt:lpstr>A000120140530A99PPBG</vt:lpstr>
      <vt:lpstr>PowerPoint 演示文稿</vt:lpstr>
      <vt:lpstr>Apache 安全加固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安全加固</dc:title>
  <dc:creator>LHCan</dc:creator>
  <cp:lastModifiedBy>tao wu</cp:lastModifiedBy>
  <cp:revision>95</cp:revision>
  <dcterms:created xsi:type="dcterms:W3CDTF">2015-05-05T08:02:00Z</dcterms:created>
  <dcterms:modified xsi:type="dcterms:W3CDTF">2017-04-13T07:50:31Z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