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544" r:id="rId3"/>
    <p:sldId id="262" r:id="rId4"/>
    <p:sldId id="259" r:id="rId5"/>
    <p:sldId id="489" r:id="rId6"/>
    <p:sldId id="545" r:id="rId7"/>
    <p:sldId id="505" r:id="rId8"/>
    <p:sldId id="336" r:id="rId9"/>
    <p:sldId id="453" r:id="rId10"/>
    <p:sldId id="451" r:id="rId11"/>
    <p:sldId id="454" r:id="rId12"/>
    <p:sldId id="492" r:id="rId13"/>
    <p:sldId id="494" r:id="rId14"/>
    <p:sldId id="495" r:id="rId15"/>
    <p:sldId id="493" r:id="rId16"/>
    <p:sldId id="540" r:id="rId17"/>
    <p:sldId id="508" r:id="rId18"/>
    <p:sldId id="528" r:id="rId19"/>
    <p:sldId id="529" r:id="rId20"/>
    <p:sldId id="530" r:id="rId21"/>
    <p:sldId id="532" r:id="rId22"/>
    <p:sldId id="534" r:id="rId23"/>
    <p:sldId id="535" r:id="rId24"/>
    <p:sldId id="541" r:id="rId25"/>
    <p:sldId id="542" r:id="rId26"/>
    <p:sldId id="543" r:id="rId27"/>
    <p:sldId id="4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B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并发数可以达到三千至五千，已经一个很大的网站了，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的并发数可以达到</a:t>
            </a:r>
            <a:r>
              <a:rPr lang="en-US" altLang="zh-CN" dirty="0" smtClean="0"/>
              <a:t>1.5</a:t>
            </a:r>
            <a:r>
              <a:rPr lang="zh-CN" altLang="en-US" dirty="0" smtClean="0"/>
              <a:t>万到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7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一款邮件邮件服务，没有对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字段限制，导致缓冲区溢出。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>
            <a:off x="2980267" y="2390775"/>
            <a:ext cx="5414433" cy="3502025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1905000" y="3095625"/>
            <a:ext cx="463551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2123017" y="3768725"/>
            <a:ext cx="2984500" cy="1930400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4464051" y="5767388"/>
            <a:ext cx="446617" cy="3238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5869517" y="4254500"/>
            <a:ext cx="461433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2823633" y="4191000"/>
            <a:ext cx="1581151" cy="1084263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9044306">
            <a:off x="7448551" y="4824413"/>
            <a:ext cx="463551" cy="30003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9044306">
            <a:off x="8614833" y="43957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9044306">
            <a:off x="9368367" y="47005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836188">
            <a:off x="10839451" y="35766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等腰三角形 31"/>
          <p:cNvSpPr/>
          <p:nvPr/>
        </p:nvSpPr>
        <p:spPr>
          <a:xfrm rot="4836188">
            <a:off x="9491133" y="377348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 rot="4836188">
            <a:off x="10153651" y="39449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1754717" y="2017713"/>
            <a:ext cx="5416551" cy="3502025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7" name="组合 34"/>
          <p:cNvGrpSpPr/>
          <p:nvPr/>
        </p:nvGrpSpPr>
        <p:grpSpPr>
          <a:xfrm>
            <a:off x="9118600" y="0"/>
            <a:ext cx="3075517" cy="2447925"/>
            <a:chOff x="6440898" y="0"/>
            <a:chExt cx="2704943" cy="2870458"/>
          </a:xfrm>
        </p:grpSpPr>
        <p:sp>
          <p:nvSpPr>
            <p:cNvPr id="36" name="任意多边形 35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32" name="KSO_BT1"/>
          <p:cNvSpPr>
            <a:spLocks noGrp="1"/>
          </p:cNvSpPr>
          <p:nvPr>
            <p:ph type="ctrTitle"/>
          </p:nvPr>
        </p:nvSpPr>
        <p:spPr>
          <a:xfrm>
            <a:off x="2777067" y="2079625"/>
            <a:ext cx="3403600" cy="1317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28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33" name="KSO_BC1"/>
          <p:cNvSpPr>
            <a:spLocks noGrp="1"/>
          </p:cNvSpPr>
          <p:nvPr>
            <p:ph type="subTitle" idx="1"/>
          </p:nvPr>
        </p:nvSpPr>
        <p:spPr>
          <a:xfrm>
            <a:off x="3115733" y="3451225"/>
            <a:ext cx="25781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199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2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0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2" y="1244600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89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8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89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6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7" name="组合 6"/>
          <p:cNvGrpSpPr/>
          <p:nvPr/>
        </p:nvGrpSpPr>
        <p:grpSpPr>
          <a:xfrm>
            <a:off x="9692217" y="0"/>
            <a:ext cx="2501900" cy="1990725"/>
            <a:chOff x="6440898" y="0"/>
            <a:chExt cx="2704943" cy="2870458"/>
          </a:xfrm>
        </p:grpSpPr>
        <p:sp>
          <p:nvSpPr>
            <p:cNvPr id="12" name="任意多边形 11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558800" y="169863"/>
            <a:ext cx="9290051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558800" y="1416050"/>
            <a:ext cx="10795000" cy="4794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3" panose="05040102010807070707" pitchFamily="18" charset="2"/>
        <a:buChar char="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axsi.googlecode.com/files/naxsi-core-0.51-1.tgz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10982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40258" y="867885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anose="02010600040101010101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184265" y="86788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283077" y="273263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11"/>
          <p:cNvSpPr/>
          <p:nvPr/>
        </p:nvSpPr>
        <p:spPr>
          <a:xfrm>
            <a:off x="4758760" y="2732637"/>
            <a:ext cx="575945" cy="53657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4751218" y="4874567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Impact" panose="020B0806030902050204" pitchFamily="34" charset="0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6184264" y="486440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6939285" y="1582426"/>
            <a:ext cx="4026005" cy="92016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939285" y="3269212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6833393" y="5414987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47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关闭服务器标记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80" y="895770"/>
            <a:ext cx="1205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如果开启的话（默认情况下）所有的错误页面都会显示服务器的版本和信息。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nginx.conf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配置如下：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http{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include       naxsi_core.rules;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include      mime.types;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default_type  application/octet-stream;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sendfile        on;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server_tokens off;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... ...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同时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/usr/local/nginx/conf/fastcgi_params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将里面的</a:t>
            </a: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fastcgi_param SERVER_SOFTWARE nginx/$nginx_version;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修改为：</a:t>
            </a:r>
          </a:p>
          <a:p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fastcgi_param SERVER_SOFTWARE nginx;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36" y="1449446"/>
            <a:ext cx="5819337" cy="297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自定义缓存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183005"/>
            <a:ext cx="101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设置自定义缓存以限制缓冲区溢出攻击。</a:t>
            </a:r>
            <a:r>
              <a:rPr lang="en-US" altLang="zh-CN" sz="2800" dirty="0"/>
              <a:t>nginx.conf</a:t>
            </a:r>
            <a:r>
              <a:rPr lang="zh-CN" altLang="zh-CN" sz="2800" dirty="0"/>
              <a:t>配置如下：</a:t>
            </a:r>
          </a:p>
          <a:p>
            <a:r>
              <a:rPr lang="en-US" altLang="zh-CN" sz="2800" dirty="0"/>
              <a:t>http{</a:t>
            </a:r>
            <a:endParaRPr lang="zh-CN" altLang="zh-CN" sz="2800" dirty="0"/>
          </a:p>
          <a:p>
            <a:r>
              <a:rPr lang="en-US" altLang="zh-CN" sz="2800" dirty="0"/>
              <a:t>    ... ...</a:t>
            </a:r>
            <a:endParaRPr lang="zh-CN" altLang="zh-CN" sz="2800" dirty="0"/>
          </a:p>
          <a:p>
            <a:r>
              <a:rPr lang="en-US" altLang="zh-CN" sz="2800" dirty="0"/>
              <a:t>    server{</a:t>
            </a:r>
            <a:endParaRPr lang="zh-CN" altLang="zh-CN" sz="2800" dirty="0"/>
          </a:p>
          <a:p>
            <a:r>
              <a:rPr lang="en-US" altLang="zh-CN" sz="2800" dirty="0"/>
              <a:t>        ... ...</a:t>
            </a:r>
            <a:endParaRPr lang="zh-CN" altLang="zh-CN" sz="2800" dirty="0"/>
          </a:p>
          <a:p>
            <a:r>
              <a:rPr lang="en-US" altLang="zh-CN" sz="2800" dirty="0"/>
              <a:t>        client_body_buffer_size  16K;</a:t>
            </a:r>
            <a:endParaRPr lang="zh-CN" altLang="zh-CN" sz="2800" dirty="0"/>
          </a:p>
          <a:p>
            <a:r>
              <a:rPr lang="en-US" altLang="zh-CN" sz="2800" dirty="0"/>
              <a:t>       client_header_buffer_size  1k;</a:t>
            </a:r>
            <a:endParaRPr lang="zh-CN" altLang="zh-CN" sz="2800" dirty="0"/>
          </a:p>
          <a:p>
            <a:r>
              <a:rPr lang="en-US" altLang="zh-CN" sz="2800" dirty="0"/>
              <a:t>        client_max_body_size  1m;</a:t>
            </a:r>
            <a:endParaRPr lang="zh-CN" altLang="zh-CN" sz="2800" dirty="0"/>
          </a:p>
          <a:p>
            <a:r>
              <a:rPr lang="en-US" altLang="zh-CN" sz="2800" dirty="0"/>
              <a:t>       large_client_header_buffers  4  8k</a:t>
            </a:r>
            <a:r>
              <a:rPr lang="en-US" altLang="zh-CN" sz="2800" dirty="0" smtClean="0"/>
              <a:t>;</a:t>
            </a:r>
          </a:p>
          <a:p>
            <a:endParaRPr lang="en-US" altLang="zh-CN" sz="2800" dirty="0" smtClean="0"/>
          </a:p>
          <a:p>
            <a:r>
              <a:rPr lang="zh-CN" altLang="zh-CN" sz="2800" dirty="0"/>
              <a:t>注：上述的参数不是最优参数，仅供参考。</a:t>
            </a:r>
          </a:p>
          <a:p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timeout</a:t>
            </a:r>
            <a:r>
              <a:rPr lang="zh-CN" altLang="en-US" sz="2400" dirty="0">
                <a:sym typeface="+mn-ea"/>
              </a:rPr>
              <a:t>设置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196340"/>
            <a:ext cx="10175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设置</a:t>
            </a:r>
            <a:r>
              <a:rPr lang="en-US" altLang="zh-CN" sz="2800" dirty="0"/>
              <a:t>timeout</a:t>
            </a:r>
            <a:r>
              <a:rPr lang="zh-CN" altLang="zh-CN" sz="2800" dirty="0"/>
              <a:t>设低来防御</a:t>
            </a:r>
            <a:r>
              <a:rPr lang="en-US" altLang="zh-CN" sz="2800" dirty="0"/>
              <a:t>DOS</a:t>
            </a:r>
            <a:r>
              <a:rPr lang="zh-CN" altLang="zh-CN" sz="2800" dirty="0"/>
              <a:t>攻击，</a:t>
            </a:r>
            <a:r>
              <a:rPr lang="en-US" altLang="zh-CN" sz="2800" dirty="0"/>
              <a:t>nginx.conf</a:t>
            </a:r>
            <a:r>
              <a:rPr lang="zh-CN" altLang="zh-CN" sz="2800" dirty="0"/>
              <a:t>配置如下：</a:t>
            </a:r>
          </a:p>
          <a:p>
            <a:r>
              <a:rPr lang="en-US" altLang="zh-CN" sz="2800" dirty="0"/>
              <a:t>http {</a:t>
            </a:r>
            <a:endParaRPr lang="zh-CN" altLang="zh-CN" sz="2800" dirty="0"/>
          </a:p>
          <a:p>
            <a:r>
              <a:rPr lang="en-US" altLang="zh-CN" sz="2800" dirty="0"/>
              <a:t>    ... ...</a:t>
            </a:r>
            <a:endParaRPr lang="zh-CN" altLang="zh-CN" sz="2800" dirty="0"/>
          </a:p>
          <a:p>
            <a:r>
              <a:rPr lang="en-US" altLang="zh-CN" sz="2800" dirty="0"/>
              <a:t>       client_body_timeout   10;</a:t>
            </a:r>
            <a:endParaRPr lang="zh-CN" altLang="zh-CN" sz="2800" dirty="0"/>
          </a:p>
          <a:p>
            <a:r>
              <a:rPr lang="en-US" altLang="zh-CN" sz="2800" dirty="0"/>
              <a:t>       client_header_timeout  30;</a:t>
            </a:r>
            <a:endParaRPr lang="zh-CN" altLang="zh-CN" sz="2800" dirty="0"/>
          </a:p>
          <a:p>
            <a:r>
              <a:rPr lang="en-US" altLang="zh-CN" sz="2800" dirty="0"/>
              <a:t>       keepalive_timeout     30  30;</a:t>
            </a:r>
            <a:endParaRPr lang="zh-CN" altLang="zh-CN" sz="2800" dirty="0"/>
          </a:p>
          <a:p>
            <a:r>
              <a:rPr lang="en-US" altLang="zh-CN" sz="2800" dirty="0"/>
              <a:t>       send_timeout          10;</a:t>
            </a:r>
            <a:endParaRPr lang="zh-CN" altLang="zh-CN" sz="2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23" y="3456076"/>
            <a:ext cx="5487002" cy="280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400" y="-77470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配置日志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405" y="728345"/>
            <a:ext cx="116854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鉴于日志的输出格式还未确定，目前暂时先使用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Nginx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默认的日志格式。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nginx.conf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配置如下：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http {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......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log_format  main  '$remote_addr - $remote_user [$time_local]"$request" ''$status $body_bytes_sent "$http_referer"''"$http_user_agent" "$http_x_forwarded_for"';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  access_log logs/ access.log  main;</a:t>
            </a:r>
            <a:endParaRPr lang="zh-CN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1" y="3404786"/>
            <a:ext cx="8864770" cy="219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限制访问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8387" y="1397089"/>
            <a:ext cx="10327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在目前的应用系统中值使用到</a:t>
            </a:r>
            <a:r>
              <a:rPr lang="en-US" altLang="zh-CN" sz="2800" dirty="0"/>
              <a:t>POST</a:t>
            </a:r>
            <a:r>
              <a:rPr lang="zh-CN" altLang="zh-CN" sz="2800" dirty="0"/>
              <a:t>和</a:t>
            </a:r>
            <a:r>
              <a:rPr lang="en-US" altLang="zh-CN" sz="2800" dirty="0"/>
              <a:t>GET</a:t>
            </a:r>
            <a:r>
              <a:rPr lang="zh-CN" altLang="zh-CN" sz="2800" dirty="0"/>
              <a:t>方法，所以除了它们之外，其他方式的请求均可拒绝。</a:t>
            </a:r>
            <a:r>
              <a:rPr lang="en-US" altLang="zh-CN" sz="2800" dirty="0"/>
              <a:t>Nginx.conf</a:t>
            </a:r>
            <a:r>
              <a:rPr lang="zh-CN" altLang="zh-CN" sz="2800" dirty="0"/>
              <a:t>配置如下：</a:t>
            </a:r>
          </a:p>
          <a:p>
            <a:r>
              <a:rPr lang="en-US" altLang="zh-CN" sz="2800" dirty="0"/>
              <a:t>server{</a:t>
            </a:r>
            <a:endParaRPr lang="zh-CN" altLang="zh-CN" sz="2800" dirty="0"/>
          </a:p>
          <a:p>
            <a:r>
              <a:rPr lang="en-US" altLang="zh-CN" sz="2800" dirty="0"/>
              <a:t>       ... ...</a:t>
            </a:r>
            <a:endParaRPr lang="zh-CN" altLang="zh-CN" sz="2800" dirty="0"/>
          </a:p>
          <a:p>
            <a:r>
              <a:rPr lang="en-US" altLang="zh-CN" sz="2800" dirty="0"/>
              <a:t>       if($request_method !~ ^(GET|HEAD|POST)$) {        </a:t>
            </a:r>
            <a:endParaRPr lang="zh-CN" altLang="zh-CN" sz="2800" dirty="0"/>
          </a:p>
          <a:p>
            <a:r>
              <a:rPr lang="en-US" altLang="zh-CN" sz="2800" dirty="0"/>
              <a:t>                     return404;</a:t>
            </a:r>
            <a:endParaRPr lang="zh-CN" altLang="zh-CN" sz="2800" dirty="0"/>
          </a:p>
          <a:p>
            <a:r>
              <a:rPr lang="en-US" altLang="zh-CN" sz="2800" dirty="0"/>
              <a:t>              }</a:t>
            </a:r>
            <a:endParaRPr lang="zh-CN" altLang="zh-CN" sz="2800" dirty="0"/>
          </a:p>
          <a:p>
            <a:r>
              <a:rPr lang="en-US" altLang="zh-CN" sz="2800" dirty="0"/>
              <a:t>       ... </a:t>
            </a:r>
            <a:r>
              <a:rPr lang="en-US" altLang="zh-CN" sz="2800" dirty="0" smtClean="0"/>
              <a:t>...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限制访问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1088390"/>
            <a:ext cx="996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模块</a:t>
            </a:r>
            <a:r>
              <a:rPr lang="en-US" altLang="zh-CN" sz="2400" dirty="0"/>
              <a:t> ngx_http_access_module </a:t>
            </a:r>
            <a:r>
              <a:rPr lang="zh-CN" altLang="zh-CN" sz="2400" dirty="0"/>
              <a:t>允许限制某些</a:t>
            </a:r>
            <a:r>
              <a:rPr lang="en-US" altLang="zh-CN" sz="2400" dirty="0"/>
              <a:t>IP</a:t>
            </a:r>
            <a:r>
              <a:rPr lang="zh-CN" altLang="zh-CN" sz="2400" dirty="0"/>
              <a:t>地址的客户端访问。</a:t>
            </a:r>
          </a:p>
          <a:p>
            <a:r>
              <a:rPr lang="zh-CN" altLang="zh-CN" sz="2400" dirty="0"/>
              <a:t>如下范例：</a:t>
            </a:r>
          </a:p>
          <a:p>
            <a:r>
              <a:rPr lang="en-US" altLang="zh-CN" sz="2400" dirty="0"/>
              <a:t>location/ {</a:t>
            </a:r>
            <a:endParaRPr lang="zh-CN" altLang="zh-CN" sz="2400" dirty="0"/>
          </a:p>
          <a:p>
            <a:r>
              <a:rPr lang="en-US" altLang="zh-CN" sz="2400" dirty="0"/>
              <a:t>    deny  192.168.1.1;</a:t>
            </a:r>
            <a:endParaRPr lang="zh-CN" altLang="zh-CN" sz="2400" dirty="0"/>
          </a:p>
          <a:p>
            <a:r>
              <a:rPr lang="en-US" altLang="zh-CN" sz="2400" dirty="0"/>
              <a:t>    allow 192.168.1.0/24;</a:t>
            </a:r>
            <a:endParaRPr lang="zh-CN" altLang="zh-CN" sz="2400" dirty="0"/>
          </a:p>
          <a:p>
            <a:r>
              <a:rPr lang="en-US" altLang="zh-CN" sz="2400" dirty="0"/>
              <a:t>    allow 10.1.1.0/16;</a:t>
            </a:r>
            <a:endParaRPr lang="zh-CN" altLang="zh-CN" sz="2400" dirty="0"/>
          </a:p>
          <a:p>
            <a:r>
              <a:rPr lang="en-US" altLang="zh-CN" sz="2400" dirty="0"/>
              <a:t>    allow 2001:0db8::/32;</a:t>
            </a:r>
            <a:endParaRPr lang="zh-CN" altLang="zh-CN" sz="2400" dirty="0"/>
          </a:p>
          <a:p>
            <a:r>
              <a:rPr lang="en-US" altLang="zh-CN" sz="2400" dirty="0"/>
              <a:t>    deny  all;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zh-CN" altLang="zh-CN" sz="2400" dirty="0"/>
              <a:t>注：规则按照顺序依次检测，直到匹配到第一条规则。 在这个例子里，</a:t>
            </a:r>
            <a:r>
              <a:rPr lang="en-US" altLang="zh-CN" sz="2400" dirty="0"/>
              <a:t>IPv4</a:t>
            </a:r>
            <a:r>
              <a:rPr lang="zh-CN" altLang="zh-CN" sz="2400" dirty="0"/>
              <a:t>的网络中只有</a:t>
            </a:r>
            <a:r>
              <a:rPr lang="en-US" altLang="zh-CN" sz="2400" dirty="0"/>
              <a:t> 10.1.1.0/16 </a:t>
            </a:r>
            <a:r>
              <a:rPr lang="zh-CN" altLang="zh-CN" sz="2400" dirty="0"/>
              <a:t>和</a:t>
            </a:r>
            <a:r>
              <a:rPr lang="en-US" altLang="zh-CN" sz="2400" dirty="0"/>
              <a:t> 192.168.1.0/24</a:t>
            </a:r>
            <a:r>
              <a:rPr lang="zh-CN" altLang="zh-CN" sz="2400" dirty="0"/>
              <a:t>允许访问，但</a:t>
            </a:r>
            <a:r>
              <a:rPr lang="en-US" altLang="zh-CN" sz="2400" dirty="0"/>
              <a:t> 192.168.1.1</a:t>
            </a:r>
            <a:r>
              <a:rPr lang="zh-CN" altLang="zh-CN" sz="2400" dirty="0"/>
              <a:t>除外</a:t>
            </a:r>
            <a:r>
              <a:rPr lang="en-US" altLang="zh-CN" sz="2400" dirty="0"/>
              <a:t>, </a:t>
            </a:r>
            <a:r>
              <a:rPr lang="zh-CN" altLang="zh-CN" sz="2400" dirty="0"/>
              <a:t>对于</a:t>
            </a:r>
            <a:r>
              <a:rPr lang="en-US" altLang="zh-CN" sz="2400" dirty="0"/>
              <a:t>IPv6</a:t>
            </a:r>
            <a:r>
              <a:rPr lang="zh-CN" altLang="zh-CN" sz="2400" dirty="0"/>
              <a:t>的网络，只有</a:t>
            </a:r>
            <a:r>
              <a:rPr lang="en-US" altLang="zh-CN" sz="2400" dirty="0"/>
              <a:t>2001:0db8::/32</a:t>
            </a:r>
            <a:r>
              <a:rPr lang="zh-CN" altLang="zh-CN" sz="2400" dirty="0"/>
              <a:t>允许访问。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175" y="1088390"/>
            <a:ext cx="9966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Naxsi</a:t>
            </a:r>
            <a:r>
              <a:rPr lang="zh-CN" altLang="zh-CN" dirty="0"/>
              <a:t>模块的集成，是基于</a:t>
            </a:r>
            <a:r>
              <a:rPr lang="en-US" altLang="zh-CN" dirty="0"/>
              <a:t>Nginx</a:t>
            </a:r>
            <a:r>
              <a:rPr lang="zh-CN" altLang="zh-CN" dirty="0"/>
              <a:t>已经部署了或已经存在系统中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第一步：下载</a:t>
            </a:r>
            <a:r>
              <a:rPr lang="en-US" altLang="zh-CN" dirty="0" smtClean="0"/>
              <a:t>naxsi</a:t>
            </a:r>
            <a:endParaRPr lang="zh-CN" altLang="zh-CN" dirty="0"/>
          </a:p>
          <a:p>
            <a:r>
              <a:rPr lang="en-US" altLang="zh-CN" dirty="0"/>
              <a:t>Wget </a:t>
            </a:r>
            <a:r>
              <a:rPr lang="en-US" altLang="zh-CN" u="sng" dirty="0">
                <a:hlinkClick r:id="rId2"/>
              </a:rPr>
              <a:t>http://</a:t>
            </a:r>
            <a:r>
              <a:rPr lang="en-US" altLang="zh-CN" u="sng" dirty="0" smtClean="0">
                <a:hlinkClick r:id="rId2"/>
              </a:rPr>
              <a:t>naxsi.googlecode.com/files/naxsi-core-0.51-1.tgz</a:t>
            </a:r>
            <a:endParaRPr lang="en-US" altLang="zh-CN" u="sng" dirty="0" smtClean="0"/>
          </a:p>
          <a:p>
            <a:r>
              <a:rPr lang="zh-CN" altLang="zh-CN" dirty="0"/>
              <a:t>注：如果不能上网可以事先下载，再上传到服务器中。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055468"/>
            <a:ext cx="5878417" cy="200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0612" y="1259277"/>
            <a:ext cx="9966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第二</a:t>
            </a:r>
            <a:r>
              <a:rPr lang="zh-CN" altLang="zh-CN" dirty="0"/>
              <a:t>步：解压</a:t>
            </a:r>
            <a:r>
              <a:rPr lang="en-US" altLang="zh-CN" dirty="0"/>
              <a:t>naxsi</a:t>
            </a:r>
            <a:endParaRPr lang="zh-CN" altLang="zh-CN" dirty="0"/>
          </a:p>
          <a:p>
            <a:r>
              <a:rPr lang="en-US" altLang="zh-CN" dirty="0"/>
              <a:t>[qiang@localhost install]$ tar -zxvfnaxsi-core-0.51-1.tgz</a:t>
            </a:r>
            <a:endParaRPr lang="zh-CN" altLang="zh-CN" dirty="0"/>
          </a:p>
          <a:p>
            <a:r>
              <a:rPr lang="zh-CN" altLang="zh-CN" dirty="0"/>
              <a:t>第三步：切换到</a:t>
            </a:r>
            <a:r>
              <a:rPr lang="en-US" altLang="zh-CN" dirty="0"/>
              <a:t>naxsi-core-0.51-1</a:t>
            </a:r>
            <a:r>
              <a:rPr lang="zh-CN" altLang="zh-CN" dirty="0"/>
              <a:t>目录，并复制其配置文件到</a:t>
            </a:r>
            <a:r>
              <a:rPr lang="en-US" altLang="zh-CN" dirty="0"/>
              <a:t>nginx.conf</a:t>
            </a:r>
            <a:r>
              <a:rPr lang="zh-CN" altLang="zh-CN" dirty="0"/>
              <a:t>同目录下</a:t>
            </a:r>
          </a:p>
          <a:p>
            <a:r>
              <a:rPr lang="en-US" altLang="zh-CN" dirty="0"/>
              <a:t>[qiang@localhostnaxsi_config]$ cp naxsi_core.rules /etc/nginx/naxsi_core.rules</a:t>
            </a:r>
            <a:endParaRPr lang="zh-CN" altLang="zh-CN" dirty="0"/>
          </a:p>
          <a:p>
            <a:r>
              <a:rPr lang="zh-CN" altLang="zh-CN" dirty="0"/>
              <a:t>修改</a:t>
            </a:r>
            <a:r>
              <a:rPr lang="en-US" altLang="zh-CN" dirty="0"/>
              <a:t>naxsi_core.rules</a:t>
            </a:r>
            <a:r>
              <a:rPr lang="zh-CN" altLang="zh-CN" dirty="0"/>
              <a:t>的配置如下：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46" y="2479028"/>
            <a:ext cx="5222472" cy="40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41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510" y="1646555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第四步：编译安装</a:t>
            </a:r>
            <a:r>
              <a:rPr lang="en-US" altLang="zh-CN" dirty="0">
                <a:sym typeface="+mn-ea"/>
              </a:rPr>
              <a:t>Nginx</a:t>
            </a:r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查看系统原来编译</a:t>
            </a:r>
            <a:r>
              <a:rPr lang="en-US" altLang="zh-CN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的参数：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81" y="2812356"/>
            <a:ext cx="6924794" cy="157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1222" y="1145142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在原来的编译参数的首行加入</a:t>
            </a:r>
            <a:r>
              <a:rPr lang="en-US" altLang="zh-CN" dirty="0">
                <a:sym typeface="+mn-ea"/>
              </a:rPr>
              <a:t>--</a:t>
            </a:r>
            <a:r>
              <a:rPr lang="en-US" dirty="0">
                <a:sym typeface="+mn-ea"/>
              </a:rPr>
              <a:t>add-module=/root/install/naxsi-core-0.51-1/naxsi_src</a:t>
            </a:r>
            <a:endParaRPr dirty="0">
              <a:sym typeface="+mn-ea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40" y="2015091"/>
            <a:ext cx="4844728" cy="213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6540" y="1618615"/>
            <a:ext cx="5904230" cy="2150745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altLang="zh-CN" dirty="0" smtClean="0"/>
              <a:t>ginx</a:t>
            </a:r>
            <a:r>
              <a:rPr lang="en-US" dirty="0" smtClean="0"/>
              <a:t> </a:t>
            </a:r>
            <a:r>
              <a:rPr lang="zh-CN" altLang="en-US" dirty="0"/>
              <a:t>安全加固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5860" y="1619885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第五步：验证</a:t>
            </a:r>
            <a:r>
              <a:rPr lang="en-US" altLang="zh-CN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是否安装成功</a:t>
            </a:r>
            <a:endParaRPr dirty="0">
              <a:sym typeface="+mn-ea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2344658"/>
            <a:ext cx="6200136" cy="18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5965" y="1014577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/>
              <a:t>切换目录到与</a:t>
            </a:r>
            <a:r>
              <a:rPr lang="en-US" altLang="zh-CN" dirty="0"/>
              <a:t>nginx.conf</a:t>
            </a:r>
            <a:r>
              <a:rPr lang="zh-CN" altLang="zh-CN" dirty="0"/>
              <a:t>同目录下，新建</a:t>
            </a:r>
            <a:r>
              <a:rPr lang="en-US" altLang="zh-CN" dirty="0"/>
              <a:t>nbs.rules</a:t>
            </a:r>
            <a:r>
              <a:rPr lang="zh-CN" altLang="zh-CN" dirty="0"/>
              <a:t>文件</a:t>
            </a:r>
            <a:endParaRPr lang="en-US" dirty="0">
              <a:sym typeface="+mn-ea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8" y="1753961"/>
            <a:ext cx="5397965" cy="437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252" y="1014577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第七步：配置</a:t>
            </a:r>
            <a:r>
              <a:rPr lang="en-US" altLang="zh-CN" dirty="0"/>
              <a:t>nginx.conf</a:t>
            </a:r>
            <a:endParaRPr lang="zh-CN" altLang="zh-CN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74" y="1614622"/>
            <a:ext cx="4720197" cy="477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252" y="1014577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第八步：重启</a:t>
            </a:r>
            <a:r>
              <a:rPr lang="en-US" altLang="zh-CN" dirty="0"/>
              <a:t>nginx</a:t>
            </a:r>
            <a:endParaRPr lang="zh-CN" altLang="zh-CN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9" y="1753961"/>
            <a:ext cx="9508697" cy="24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2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252" y="1014577"/>
            <a:ext cx="996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第九步：测试拦截规则是否启用</a:t>
            </a:r>
          </a:p>
          <a:p>
            <a:r>
              <a:rPr lang="zh-CN" altLang="zh-CN" dirty="0"/>
              <a:t>上述的规则仅过滤“</a:t>
            </a:r>
            <a:r>
              <a:rPr lang="en-US" altLang="zh-CN" dirty="0"/>
              <a:t>&lt;</a:t>
            </a:r>
            <a:r>
              <a:rPr lang="zh-CN" altLang="zh-CN" dirty="0"/>
              <a:t>”、“</a:t>
            </a:r>
            <a:r>
              <a:rPr lang="en-US" altLang="zh-CN" dirty="0"/>
              <a:t>&gt;</a:t>
            </a:r>
            <a:r>
              <a:rPr lang="zh-CN" altLang="zh-CN" dirty="0"/>
              <a:t>”。</a:t>
            </a:r>
          </a:p>
          <a:p>
            <a:r>
              <a:rPr lang="zh-CN" altLang="zh-CN" dirty="0"/>
              <a:t>测试</a:t>
            </a:r>
            <a:r>
              <a:rPr lang="en-US" altLang="zh-CN" dirty="0"/>
              <a:t>XSS</a:t>
            </a:r>
            <a:r>
              <a:rPr lang="zh-CN" altLang="zh-CN" dirty="0"/>
              <a:t>注入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2" y="1937907"/>
            <a:ext cx="6259030" cy="275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Naxsi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252" y="1014577"/>
            <a:ext cx="9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结果：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2" y="1753961"/>
            <a:ext cx="8654190" cy="294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0955" y="2789555"/>
            <a:ext cx="4366895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dirty="0">
                <a:solidFill>
                  <a:srgbClr val="2BBB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22730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16780" y="2877185"/>
            <a:ext cx="575945" cy="57594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椭圆 11"/>
          <p:cNvSpPr/>
          <p:nvPr/>
        </p:nvSpPr>
        <p:spPr>
          <a:xfrm>
            <a:off x="4716780" y="3834130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200775" y="289623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ginx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081" name="文本框 20"/>
          <p:cNvSpPr txBox="1"/>
          <p:nvPr/>
        </p:nvSpPr>
        <p:spPr>
          <a:xfrm>
            <a:off x="6200775" y="3861435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服务器安全加固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3600" dirty="0" smtClean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en-US" altLang="zh-CN" sz="3600" dirty="0" smtClean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ginx</a:t>
            </a:r>
            <a:r>
              <a:rPr lang="en-US" sz="3600" dirty="0" smtClean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endParaRPr kumimoji="0" lang="zh-CN" altLang="en-US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4" y="902081"/>
            <a:ext cx="7347364" cy="47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167" y="1318421"/>
            <a:ext cx="1017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</a:t>
            </a:r>
            <a:r>
              <a:rPr lang="zh-CN" altLang="en-US" sz="2400" dirty="0" smtClean="0"/>
              <a:t>采用源码安装方式</a:t>
            </a:r>
            <a:endParaRPr lang="en-US" altLang="zh-CN" sz="2400" dirty="0" smtClean="0"/>
          </a:p>
          <a:p>
            <a:r>
              <a:rPr lang="en-US" altLang="zh-CN" sz="2400" dirty="0" smtClean="0"/>
              <a:t>apt-get install openssl libssl-dev	 #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依赖包</a:t>
            </a:r>
            <a:r>
              <a:rPr lang="en-US" altLang="zh-CN" sz="2400" dirty="0"/>
              <a:t>openssl</a:t>
            </a:r>
            <a:r>
              <a:rPr lang="zh-CN" altLang="en-US" sz="2400" dirty="0"/>
              <a:t>安装</a:t>
            </a:r>
          </a:p>
          <a:p>
            <a:r>
              <a:rPr lang="en-US" altLang="zh-CN" sz="2400" dirty="0" smtClean="0"/>
              <a:t>apt-get </a:t>
            </a:r>
            <a:r>
              <a:rPr lang="en-US" altLang="zh-CN" sz="2400" dirty="0"/>
              <a:t>install libpcre3 </a:t>
            </a:r>
            <a:r>
              <a:rPr lang="en-US" altLang="zh-CN" sz="2400" dirty="0" smtClean="0"/>
              <a:t>libpcre3-dev	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依赖包</a:t>
            </a:r>
            <a:r>
              <a:rPr lang="en-US" altLang="zh-CN" sz="2400" dirty="0"/>
              <a:t>pcre</a:t>
            </a:r>
            <a:r>
              <a:rPr lang="zh-CN" altLang="en-US" sz="2400" dirty="0"/>
              <a:t>安装</a:t>
            </a:r>
          </a:p>
          <a:p>
            <a:r>
              <a:rPr lang="en-US" altLang="zh-CN" sz="2400" dirty="0" smtClean="0"/>
              <a:t>apt-get </a:t>
            </a:r>
            <a:r>
              <a:rPr lang="en-US" altLang="zh-CN" sz="2400" dirty="0"/>
              <a:t>install </a:t>
            </a:r>
            <a:r>
              <a:rPr lang="en-US" altLang="zh-CN" sz="2400" dirty="0" smtClean="0"/>
              <a:t>zlib1g-dev		 #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依赖包</a:t>
            </a:r>
            <a:r>
              <a:rPr lang="en-US" altLang="zh-CN" sz="2400" dirty="0"/>
              <a:t>zlib</a:t>
            </a:r>
            <a:r>
              <a:rPr lang="zh-CN" altLang="en-US" sz="2400" dirty="0"/>
              <a:t>安装</a:t>
            </a:r>
          </a:p>
          <a:p>
            <a:r>
              <a:rPr lang="en-US" altLang="zh-CN" sz="2400" dirty="0" smtClean="0"/>
              <a:t>apt-get </a:t>
            </a:r>
            <a:r>
              <a:rPr lang="en-US" altLang="zh-CN" sz="2400" dirty="0"/>
              <a:t>install </a:t>
            </a:r>
            <a:r>
              <a:rPr lang="en-US" altLang="zh-CN" sz="2400" dirty="0" smtClean="0"/>
              <a:t>build-essential		 #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依赖包</a:t>
            </a:r>
            <a:r>
              <a:rPr lang="en-US" altLang="zh-CN" sz="2400" dirty="0"/>
              <a:t>gcc</a:t>
            </a:r>
            <a:r>
              <a:rPr lang="zh-CN" altLang="en-US" sz="2400" dirty="0"/>
              <a:t>问题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./</a:t>
            </a:r>
            <a:r>
              <a:rPr lang="en-US" altLang="zh-CN" sz="2400" dirty="0"/>
              <a:t>configure --prefix=/</a:t>
            </a:r>
            <a:r>
              <a:rPr lang="en-US" altLang="zh-CN" sz="2400" dirty="0" smtClean="0"/>
              <a:t>usr/local/nginx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make </a:t>
            </a:r>
            <a:r>
              <a:rPr lang="en-US" altLang="zh-CN" sz="2400" dirty="0"/>
              <a:t>&amp;&amp; make </a:t>
            </a:r>
            <a:r>
              <a:rPr lang="en-US" altLang="zh-CN" sz="2400" dirty="0" smtClean="0"/>
              <a:t>install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/</a:t>
            </a:r>
            <a:r>
              <a:rPr lang="en-US" altLang="zh-CN" sz="2400" dirty="0"/>
              <a:t>usr/local/nginx/sbin/nginx -c /</a:t>
            </a:r>
            <a:r>
              <a:rPr lang="en-US" altLang="zh-CN" sz="2400" dirty="0" smtClean="0"/>
              <a:t>usr/local/nginx/conf/nginx.conf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nginx.conf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9175" y="1196340"/>
            <a:ext cx="101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配置文件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的</a:t>
            </a:r>
            <a:r>
              <a:rPr lang="zh-CN" altLang="en-US" dirty="0"/>
              <a:t>核心！！！</a:t>
            </a:r>
          </a:p>
          <a:p>
            <a:r>
              <a:rPr lang="zh-CN" altLang="en-US" dirty="0" smtClean="0"/>
              <a:t>/</a:t>
            </a:r>
            <a:r>
              <a:rPr lang="en-US" altLang="zh-CN" dirty="0" smtClean="0"/>
              <a:t>usr</a:t>
            </a:r>
            <a:r>
              <a:rPr lang="zh-CN" altLang="en-US" dirty="0" smtClean="0"/>
              <a:t>/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/</a:t>
            </a:r>
            <a:r>
              <a:rPr lang="en-US" altLang="zh-CN" dirty="0" smtClean="0"/>
              <a:t>nginx/</a:t>
            </a:r>
            <a:r>
              <a:rPr lang="zh-CN" altLang="en-US" dirty="0" smtClean="0"/>
              <a:t>conf/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.</a:t>
            </a:r>
            <a:r>
              <a:rPr lang="zh-CN" altLang="en-US" dirty="0"/>
              <a:t>conf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59" y="1838960"/>
            <a:ext cx="6557694" cy="486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161030" y="1958340"/>
            <a:ext cx="5589905" cy="14401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3600" dirty="0" smtClean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 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服务器安全加固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320" y="5397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autoindex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9175" y="1196340"/>
            <a:ext cx="101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确保</a:t>
            </a:r>
            <a:r>
              <a:rPr lang="en-US" altLang="zh-CN" dirty="0"/>
              <a:t>nginx.conf</a:t>
            </a:r>
            <a:r>
              <a:rPr lang="zh-CN" altLang="zh-CN" dirty="0"/>
              <a:t>配置文件上禁用</a:t>
            </a:r>
            <a:r>
              <a:rPr lang="en-US" altLang="zh-CN" dirty="0"/>
              <a:t>autoindex</a:t>
            </a:r>
            <a:r>
              <a:rPr lang="zh-CN" altLang="zh-CN" dirty="0"/>
              <a:t>，即</a:t>
            </a:r>
            <a:r>
              <a:rPr lang="en-US" altLang="zh-CN" dirty="0"/>
              <a:t>autoindex off</a:t>
            </a:r>
            <a:r>
              <a:rPr lang="zh-CN" altLang="zh-CN" dirty="0"/>
              <a:t>或者没有配置</a:t>
            </a:r>
            <a:r>
              <a:rPr lang="en-US" altLang="zh-CN" dirty="0"/>
              <a:t>autoindex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41" y="1738524"/>
            <a:ext cx="7171428" cy="3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55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A4C37B"/>
      </a:accent3>
      <a:accent4>
        <a:srgbClr val="B49E4C"/>
      </a:accent4>
      <a:accent5>
        <a:srgbClr val="F73C5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688</Words>
  <Application>Microsoft Office PowerPoint</Application>
  <PresentationFormat>宽屏</PresentationFormat>
  <Paragraphs>142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仿宋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Impact</vt:lpstr>
      <vt:lpstr>Times New Roman</vt:lpstr>
      <vt:lpstr>Wingdings 3</vt:lpstr>
      <vt:lpstr>Office 主题</vt:lpstr>
      <vt:lpstr>A000120140530A99PPBG</vt:lpstr>
      <vt:lpstr>PowerPoint 演示文稿</vt:lpstr>
      <vt:lpstr>Nginx 安全加固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安全加固</dc:title>
  <dc:creator>LHCan</dc:creator>
  <cp:lastModifiedBy>tao wu</cp:lastModifiedBy>
  <cp:revision>103</cp:revision>
  <dcterms:created xsi:type="dcterms:W3CDTF">2015-05-05T08:02:00Z</dcterms:created>
  <dcterms:modified xsi:type="dcterms:W3CDTF">2017-04-12T03:00:22Z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