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6"/>
  </p:notesMasterIdLst>
  <p:sldIdLst>
    <p:sldId id="487" r:id="rId3"/>
    <p:sldId id="262" r:id="rId4"/>
    <p:sldId id="259" r:id="rId5"/>
    <p:sldId id="453" r:id="rId6"/>
    <p:sldId id="480" r:id="rId7"/>
    <p:sldId id="479" r:id="rId8"/>
    <p:sldId id="452" r:id="rId9"/>
    <p:sldId id="463" r:id="rId10"/>
    <p:sldId id="455" r:id="rId11"/>
    <p:sldId id="456" r:id="rId12"/>
    <p:sldId id="481" r:id="rId13"/>
    <p:sldId id="467" r:id="rId14"/>
    <p:sldId id="482" r:id="rId15"/>
    <p:sldId id="468" r:id="rId16"/>
    <p:sldId id="469" r:id="rId17"/>
    <p:sldId id="470" r:id="rId18"/>
    <p:sldId id="483" r:id="rId19"/>
    <p:sldId id="484" r:id="rId20"/>
    <p:sldId id="486" r:id="rId21"/>
    <p:sldId id="471" r:id="rId22"/>
    <p:sldId id="478" r:id="rId23"/>
    <p:sldId id="472" r:id="rId24"/>
    <p:sldId id="477"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F2F2"/>
    <a:srgbClr val="2BBB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4" d="100"/>
          <a:sy n="74" d="100"/>
        </p:scale>
        <p:origin x="78"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32291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p:txBody>
      </p:sp>
    </p:spTree>
    <p:extLst>
      <p:ext uri="{BB962C8B-B14F-4D97-AF65-F5344CB8AC3E}">
        <p14:creationId xmlns:p14="http://schemas.microsoft.com/office/powerpoint/2010/main" val="484941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p:txBody>
      </p:sp>
    </p:spTree>
    <p:extLst>
      <p:ext uri="{BB962C8B-B14F-4D97-AF65-F5344CB8AC3E}">
        <p14:creationId xmlns:p14="http://schemas.microsoft.com/office/powerpoint/2010/main" val="1805268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p:txBody>
      </p:sp>
    </p:spTree>
    <p:extLst>
      <p:ext uri="{BB962C8B-B14F-4D97-AF65-F5344CB8AC3E}">
        <p14:creationId xmlns:p14="http://schemas.microsoft.com/office/powerpoint/2010/main" val="2185314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err="1">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ln cap="flat" cmpd="sng">
            <a:solidFill>
              <a:srgbClr val="000000">
                <a:alpha val="100000"/>
              </a:srgbClr>
            </a:solidFill>
            <a:prstDash val="solid"/>
            <a:miter lim="800000"/>
            <a:headEnd type="none" w="med" len="med"/>
            <a:tailEnd type="none" w="med" len="med"/>
          </a:ln>
        </p:spPr>
        <p:txBody>
          <a:bodyPr/>
          <a:lstStyle/>
          <a:p>
            <a:endParaRPr lang="zh-CN" altLang="en-US"/>
          </a:p>
        </p:txBody>
      </p:sp>
      <p:sp>
        <p:nvSpPr>
          <p:cNvPr id="6147" name="备注占位符 2"/>
          <p:cNvSpPr>
            <a:spLocks noGrp="1"/>
          </p:cNvSpPr>
          <p:nvPr>
            <p:ph type="body" idx="1"/>
          </p:nvPr>
        </p:nvSpPr>
        <p:spPr>
          <a:noFill/>
          <a:ln w="9525">
            <a:miter/>
          </a:ln>
        </p:spPr>
        <p:txBody>
          <a:bodyPr wrap="square" lIns="91440" tIns="45720" rIns="91440" bIns="45720" anchor="t"/>
          <a:lstStyle/>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4</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smtClean="0"/>
              <a:t>Count group by </a:t>
            </a:r>
            <a:r>
              <a:rPr lang="zh-CN" altLang="en-US" dirty="0" smtClean="0"/>
              <a:t>就是因为主键冲突才产生的</a:t>
            </a:r>
            <a:r>
              <a:rPr lang="en-US" altLang="zh-CN" dirty="0" err="1" smtClean="0"/>
              <a:t>sql</a:t>
            </a:r>
            <a:r>
              <a:rPr lang="zh-CN" altLang="en-US" dirty="0" smtClean="0"/>
              <a:t>报错型注入</a:t>
            </a:r>
            <a:endParaRPr lang="zh-CN" altLang="en-US" dirty="0"/>
          </a:p>
        </p:txBody>
      </p:sp>
    </p:spTree>
    <p:extLst>
      <p:ext uri="{BB962C8B-B14F-4D97-AF65-F5344CB8AC3E}">
        <p14:creationId xmlns:p14="http://schemas.microsoft.com/office/powerpoint/2010/main" val="2265213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594963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ln cap="flat" cmpd="sng">
            <a:solidFill>
              <a:srgbClr val="000000">
                <a:alpha val="100000"/>
              </a:srgbClr>
            </a:solidFill>
            <a:prstDash val="solid"/>
            <a:miter lim="800000"/>
            <a:headEnd type="none" w="med" len="med"/>
            <a:tailEnd type="none" w="med" len="med"/>
          </a:ln>
        </p:spPr>
        <p:txBody>
          <a:bodyPr/>
          <a:lstStyle/>
          <a:p>
            <a:endParaRPr lang="zh-CN" altLang="en-US"/>
          </a:p>
        </p:txBody>
      </p:sp>
      <p:sp>
        <p:nvSpPr>
          <p:cNvPr id="6147" name="备注占位符 2"/>
          <p:cNvSpPr>
            <a:spLocks noGrp="1"/>
          </p:cNvSpPr>
          <p:nvPr>
            <p:ph type="body" idx="1"/>
          </p:nvPr>
        </p:nvSpPr>
        <p:spPr>
          <a:noFill/>
          <a:ln w="9525">
            <a:miter/>
          </a:ln>
        </p:spPr>
        <p:txBody>
          <a:bodyPr wrap="square" lIns="91440" tIns="45720" rIns="91440" bIns="45720" anchor="t"/>
          <a:lstStyle/>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9</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064926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sp>
        <p:nvSpPr>
          <p:cNvPr id="10" name="矩形 9"/>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等腰三角形 21"/>
          <p:cNvSpPr/>
          <p:nvPr/>
        </p:nvSpPr>
        <p:spPr>
          <a:xfrm rot="10800000">
            <a:off x="2980267" y="2390775"/>
            <a:ext cx="5414433" cy="3502025"/>
          </a:xfrm>
          <a:prstGeom prst="triangle">
            <a:avLst/>
          </a:prstGeom>
          <a:no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等腰三角形 22"/>
          <p:cNvSpPr/>
          <p:nvPr/>
        </p:nvSpPr>
        <p:spPr>
          <a:xfrm rot="10800000">
            <a:off x="1905000" y="3095625"/>
            <a:ext cx="463551" cy="298450"/>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等腰三角形 23"/>
          <p:cNvSpPr/>
          <p:nvPr/>
        </p:nvSpPr>
        <p:spPr>
          <a:xfrm rot="10800000">
            <a:off x="2123017" y="3768725"/>
            <a:ext cx="2984500" cy="1930400"/>
          </a:xfrm>
          <a:prstGeom prst="triangle">
            <a:avLst/>
          </a:prstGeom>
          <a:no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等腰三角形 24"/>
          <p:cNvSpPr/>
          <p:nvPr/>
        </p:nvSpPr>
        <p:spPr>
          <a:xfrm rot="10800000">
            <a:off x="4464051" y="5767388"/>
            <a:ext cx="446617" cy="323850"/>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等腰三角形 25"/>
          <p:cNvSpPr/>
          <p:nvPr/>
        </p:nvSpPr>
        <p:spPr>
          <a:xfrm rot="10800000">
            <a:off x="5869517" y="4254500"/>
            <a:ext cx="461433" cy="298450"/>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等腰三角形 26"/>
          <p:cNvSpPr/>
          <p:nvPr/>
        </p:nvSpPr>
        <p:spPr>
          <a:xfrm rot="10800000">
            <a:off x="2823633" y="4191000"/>
            <a:ext cx="1581151" cy="1084263"/>
          </a:xfrm>
          <a:prstGeom prst="triangle">
            <a:avLst/>
          </a:prstGeom>
          <a:solidFill>
            <a:srgbClr val="516D8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等腰三角形 27"/>
          <p:cNvSpPr/>
          <p:nvPr/>
        </p:nvSpPr>
        <p:spPr>
          <a:xfrm rot="9044306">
            <a:off x="7448551" y="4824413"/>
            <a:ext cx="463551" cy="300038"/>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等腰三角形 28"/>
          <p:cNvSpPr/>
          <p:nvPr/>
        </p:nvSpPr>
        <p:spPr>
          <a:xfrm rot="9044306">
            <a:off x="8614833" y="4395788"/>
            <a:ext cx="184151" cy="119063"/>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等腰三角形 29"/>
          <p:cNvSpPr/>
          <p:nvPr/>
        </p:nvSpPr>
        <p:spPr>
          <a:xfrm rot="9044306">
            <a:off x="9368367" y="4700588"/>
            <a:ext cx="184151" cy="119063"/>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 name="等腰三角形 30"/>
          <p:cNvSpPr/>
          <p:nvPr/>
        </p:nvSpPr>
        <p:spPr>
          <a:xfrm rot="4836188">
            <a:off x="10839451" y="3576638"/>
            <a:ext cx="256117" cy="166688"/>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等腰三角形 31"/>
          <p:cNvSpPr/>
          <p:nvPr/>
        </p:nvSpPr>
        <p:spPr>
          <a:xfrm rot="4836188">
            <a:off x="9491133" y="3773488"/>
            <a:ext cx="256117" cy="166688"/>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等腰三角形 32"/>
          <p:cNvSpPr/>
          <p:nvPr/>
        </p:nvSpPr>
        <p:spPr>
          <a:xfrm rot="4836188">
            <a:off x="10153651" y="3944938"/>
            <a:ext cx="256117" cy="166688"/>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等腰三角形 33"/>
          <p:cNvSpPr/>
          <p:nvPr/>
        </p:nvSpPr>
        <p:spPr>
          <a:xfrm rot="10800000">
            <a:off x="1754717" y="2017713"/>
            <a:ext cx="5416551" cy="3502025"/>
          </a:xfrm>
          <a:prstGeom prst="triangle">
            <a:avLst/>
          </a:prstGeom>
          <a:solidFill>
            <a:srgbClr val="0CB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9247" name="组合 34"/>
          <p:cNvGrpSpPr/>
          <p:nvPr/>
        </p:nvGrpSpPr>
        <p:grpSpPr>
          <a:xfrm>
            <a:off x="9118600" y="0"/>
            <a:ext cx="3075517" cy="2447925"/>
            <a:chOff x="6440898" y="0"/>
            <a:chExt cx="2704943" cy="2870458"/>
          </a:xfrm>
        </p:grpSpPr>
        <p:sp>
          <p:nvSpPr>
            <p:cNvPr id="36" name="任意多边形 35"/>
            <p:cNvSpPr/>
            <p:nvPr/>
          </p:nvSpPr>
          <p:spPr>
            <a:xfrm rot="10800000">
              <a:off x="6440898" y="0"/>
              <a:ext cx="2544429" cy="2193473"/>
            </a:xfrm>
            <a:custGeom>
              <a:avLst/>
              <a:gdLst>
                <a:gd name="connsiteX0" fmla="*/ 2544429 w 2544429"/>
                <a:gd name="connsiteY0" fmla="*/ 2193473 h 2193473"/>
                <a:gd name="connsiteX1" fmla="*/ 0 w 2544429"/>
                <a:gd name="connsiteY1" fmla="*/ 2193473 h 2193473"/>
                <a:gd name="connsiteX2" fmla="*/ 1272214 w 2544429"/>
                <a:gd name="connsiteY2" fmla="*/ 0 h 2193473"/>
              </a:gdLst>
              <a:ahLst/>
              <a:cxnLst>
                <a:cxn ang="0">
                  <a:pos x="connsiteX0" y="connsiteY0"/>
                </a:cxn>
                <a:cxn ang="0">
                  <a:pos x="connsiteX1" y="connsiteY1"/>
                </a:cxn>
                <a:cxn ang="0">
                  <a:pos x="connsiteX2" y="connsiteY2"/>
                </a:cxn>
              </a:cxnLst>
              <a:rect l="l" t="t" r="r" b="b"/>
              <a:pathLst>
                <a:path w="2544429" h="2193473">
                  <a:moveTo>
                    <a:pt x="2544429" y="2193473"/>
                  </a:moveTo>
                  <a:lnTo>
                    <a:pt x="0" y="2193473"/>
                  </a:lnTo>
                  <a:lnTo>
                    <a:pt x="1272214"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任意多边形 36"/>
            <p:cNvSpPr/>
            <p:nvPr/>
          </p:nvSpPr>
          <p:spPr>
            <a:xfrm rot="10800000">
              <a:off x="7333795" y="160102"/>
              <a:ext cx="1812046" cy="2165347"/>
            </a:xfrm>
            <a:custGeom>
              <a:avLst/>
              <a:gdLst>
                <a:gd name="connsiteX0" fmla="*/ 1812046 w 1812046"/>
                <a:gd name="connsiteY0" fmla="*/ 2165347 h 2165347"/>
                <a:gd name="connsiteX1" fmla="*/ 0 w 1812046"/>
                <a:gd name="connsiteY1" fmla="*/ 2165347 h 2165347"/>
                <a:gd name="connsiteX2" fmla="*/ 0 w 1812046"/>
                <a:gd name="connsiteY2" fmla="*/ 958870 h 2165347"/>
                <a:gd name="connsiteX3" fmla="*/ 556145 w 1812046"/>
                <a:gd name="connsiteY3" fmla="*/ 0 h 2165347"/>
              </a:gdLst>
              <a:ahLst/>
              <a:cxnLst>
                <a:cxn ang="0">
                  <a:pos x="connsiteX0" y="connsiteY0"/>
                </a:cxn>
                <a:cxn ang="0">
                  <a:pos x="connsiteX1" y="connsiteY1"/>
                </a:cxn>
                <a:cxn ang="0">
                  <a:pos x="connsiteX2" y="connsiteY2"/>
                </a:cxn>
                <a:cxn ang="0">
                  <a:pos x="connsiteX3" y="connsiteY3"/>
                </a:cxn>
              </a:cxnLst>
              <a:rect l="l" t="t" r="r" b="b"/>
              <a:pathLst>
                <a:path w="1812046" h="2165347">
                  <a:moveTo>
                    <a:pt x="1812046" y="2165347"/>
                  </a:moveTo>
                  <a:lnTo>
                    <a:pt x="0" y="2165347"/>
                  </a:lnTo>
                  <a:lnTo>
                    <a:pt x="0" y="958870"/>
                  </a:lnTo>
                  <a:lnTo>
                    <a:pt x="556145"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8" name="等腰三角形 37"/>
            <p:cNvSpPr/>
            <p:nvPr/>
          </p:nvSpPr>
          <p:spPr>
            <a:xfrm rot="10800000">
              <a:off x="7713113" y="361214"/>
              <a:ext cx="1416663" cy="1221261"/>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等腰三角形 38"/>
            <p:cNvSpPr/>
            <p:nvPr/>
          </p:nvSpPr>
          <p:spPr>
            <a:xfrm rot="10800000">
              <a:off x="7129905" y="1622814"/>
              <a:ext cx="661965" cy="57065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等腰三角形 39"/>
            <p:cNvSpPr/>
            <p:nvPr/>
          </p:nvSpPr>
          <p:spPr>
            <a:xfrm rot="10800000">
              <a:off x="8787411" y="2042579"/>
              <a:ext cx="230499" cy="198706"/>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 name="等腰三角形 40"/>
            <p:cNvSpPr/>
            <p:nvPr/>
          </p:nvSpPr>
          <p:spPr>
            <a:xfrm rot="10800000">
              <a:off x="8079712" y="2671752"/>
              <a:ext cx="230499" cy="198706"/>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2" name="等腰三角形 41"/>
            <p:cNvSpPr/>
            <p:nvPr/>
          </p:nvSpPr>
          <p:spPr>
            <a:xfrm rot="10800000">
              <a:off x="8034643" y="2160108"/>
              <a:ext cx="230499" cy="198706"/>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等腰三角形 42"/>
            <p:cNvSpPr/>
            <p:nvPr/>
          </p:nvSpPr>
          <p:spPr>
            <a:xfrm rot="10800000">
              <a:off x="8310211" y="2292405"/>
              <a:ext cx="401359" cy="345999"/>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等腰三角形 43"/>
            <p:cNvSpPr/>
            <p:nvPr/>
          </p:nvSpPr>
          <p:spPr>
            <a:xfrm rot="10800000">
              <a:off x="6767216" y="1143422"/>
              <a:ext cx="230499" cy="198706"/>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 name="KSO_FD"/>
          <p:cNvSpPr>
            <a:spLocks noGrp="1"/>
          </p:cNvSpPr>
          <p:nvPr>
            <p:ph type="dt" sz="half" idx="2"/>
          </p:nvPr>
        </p:nvSpPr>
        <p:spPr>
          <a:xfrm>
            <a:off x="609600" y="6245225"/>
            <a:ext cx="2844800" cy="47625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KSO_FT"/>
          <p:cNvSpPr>
            <a:spLocks noGrp="1"/>
          </p:cNvSpPr>
          <p:nvPr>
            <p:ph type="ftr" sz="quarter" idx="3"/>
          </p:nvPr>
        </p:nvSpPr>
        <p:spPr>
          <a:xfrm>
            <a:off x="4165600" y="6245225"/>
            <a:ext cx="3860800" cy="476250"/>
          </a:xfrm>
          <a:prstGeom prst="rect">
            <a:avLst/>
          </a:prstGeom>
        </p:spPr>
        <p:txBody>
          <a:bodyPr vert="horz" lIns="91440" tIns="45720" rIns="91440" bIns="45720" rtlCol="0" anchor="ctr"/>
          <a:lstStyle/>
          <a:p>
            <a:endParaRPr lang="zh-CN" altLang="en-US"/>
          </a:p>
        </p:txBody>
      </p:sp>
      <p:sp>
        <p:nvSpPr>
          <p:cNvPr id="6" name="KSO_FN"/>
          <p:cNvSpPr>
            <a:spLocks noGrp="1"/>
          </p:cNvSpPr>
          <p:nvPr>
            <p:ph type="sldNum" sz="quarter" idx="4"/>
          </p:nvPr>
        </p:nvSpPr>
        <p:spPr>
          <a:xfrm>
            <a:off x="8737600" y="6245225"/>
            <a:ext cx="2844800" cy="476250"/>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
        <p:nvSpPr>
          <p:cNvPr id="9232" name="KSO_BT1"/>
          <p:cNvSpPr>
            <a:spLocks noGrp="1"/>
          </p:cNvSpPr>
          <p:nvPr>
            <p:ph type="ctrTitle"/>
          </p:nvPr>
        </p:nvSpPr>
        <p:spPr>
          <a:xfrm>
            <a:off x="2777067" y="2079625"/>
            <a:ext cx="3403600" cy="1317625"/>
          </a:xfrm>
          <a:prstGeom prst="rect">
            <a:avLst/>
          </a:prstGeom>
          <a:noFill/>
          <a:ln w="9525">
            <a:noFill/>
            <a:miter/>
          </a:ln>
        </p:spPr>
        <p:txBody>
          <a:bodyPr anchor="ctr"/>
          <a:lstStyle>
            <a:lvl1pPr lvl="0" algn="ctr">
              <a:defRPr sz="2800" kern="1200">
                <a:solidFill>
                  <a:schemeClr val="bg1"/>
                </a:solidFill>
              </a:defRPr>
            </a:lvl1pPr>
          </a:lstStyle>
          <a:p>
            <a:pPr lvl="0"/>
            <a:r>
              <a:rPr lang="zh-CN" altLang="en-US" dirty="0"/>
              <a:t>单击此处编辑母版标题样式</a:t>
            </a:r>
          </a:p>
        </p:txBody>
      </p:sp>
      <p:sp>
        <p:nvSpPr>
          <p:cNvPr id="9233" name="KSO_BC1"/>
          <p:cNvSpPr>
            <a:spLocks noGrp="1"/>
          </p:cNvSpPr>
          <p:nvPr>
            <p:ph type="subTitle" idx="1"/>
          </p:nvPr>
        </p:nvSpPr>
        <p:spPr>
          <a:xfrm>
            <a:off x="3115733" y="3451225"/>
            <a:ext cx="2578100" cy="720725"/>
          </a:xfrm>
          <a:prstGeom prst="rect">
            <a:avLst/>
          </a:prstGeom>
          <a:noFill/>
          <a:ln w="9525">
            <a:noFill/>
            <a:miter/>
          </a:ln>
        </p:spPr>
        <p:txBody>
          <a:bodyPr anchor="t"/>
          <a:lstStyle>
            <a:lvl1pPr marL="0" lvl="0" indent="0" algn="ctr">
              <a:buNone/>
              <a:defRPr sz="1800" kern="1200">
                <a:solidFill>
                  <a:schemeClr val="bg1"/>
                </a:solidFill>
              </a:defRPr>
            </a:lvl1pPr>
            <a:lvl2pPr marL="0" lvl="1" indent="0" algn="ctr">
              <a:buNone/>
              <a:defRPr sz="1800" kern="1200">
                <a:solidFill>
                  <a:schemeClr val="bg1"/>
                </a:solidFill>
              </a:defRPr>
            </a:lvl2pPr>
            <a:lvl3pPr marL="914400" lvl="2" indent="-914400" algn="ctr">
              <a:buNone/>
              <a:defRPr sz="1800" kern="1200">
                <a:solidFill>
                  <a:schemeClr val="bg1"/>
                </a:solidFill>
              </a:defRPr>
            </a:lvl3pPr>
            <a:lvl4pPr marL="1371600" lvl="3" indent="-1371600" algn="ctr">
              <a:buNone/>
              <a:defRPr sz="1800" kern="1200">
                <a:solidFill>
                  <a:schemeClr val="bg1"/>
                </a:solidFill>
              </a:defRPr>
            </a:lvl4pPr>
            <a:lvl5pPr marL="1828800" lvl="4" indent="-1828800" algn="ctr">
              <a:buNone/>
              <a:defRPr sz="1800" kern="1200">
                <a:solidFill>
                  <a:schemeClr val="bg1"/>
                </a:solidFill>
              </a:defRPr>
            </a:lvl5pPr>
          </a:lstStyle>
          <a:p>
            <a:pPr lvl="0"/>
            <a:r>
              <a:rPr lang="zh-CN" altLang="en-US" dirty="0"/>
              <a:t>单击此处编辑母版副标题样式</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idx="1"/>
          </p:nvPr>
        </p:nvSpPr>
        <p:spPr/>
        <p:txBody>
          <a:bodyPr/>
          <a:lstStyle>
            <a:lvl1pPr>
              <a:defRPr>
                <a:solidFill>
                  <a:schemeClr val="accent1">
                    <a:lumMod val="75000"/>
                  </a:schemeClr>
                </a:solidFill>
              </a:defRPr>
            </a:lvl1pPr>
          </a:lstStyle>
          <a:p>
            <a:pPr lvl="0"/>
            <a:r>
              <a:rPr lang="zh-CN" altLang="en-US" smtClean="0"/>
              <a:t>单击此处编辑母版文本样式</a:t>
            </a:r>
          </a:p>
          <a:p>
            <a:pPr lvl="1"/>
            <a:r>
              <a:rPr lang="zh-CN" altLang="en-US" smtClean="0"/>
              <a:t>第二级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108199"/>
            <a:ext cx="7994651" cy="1235075"/>
          </a:xfrm>
        </p:spPr>
        <p:txBody>
          <a:bodyPr anchor="b">
            <a:normAutofit/>
          </a:bodyPr>
          <a:lstStyle>
            <a:lvl1pPr algn="ctr">
              <a:defRPr sz="3600">
                <a:solidFill>
                  <a:schemeClr val="tx2"/>
                </a:solidFill>
                <a:effectLst/>
              </a:defRPr>
            </a:lvl1pPr>
          </a:lstStyle>
          <a:p>
            <a:r>
              <a:rPr lang="zh-CN" altLang="en-US" smtClean="0"/>
              <a:t>单击此处编辑母版标题样式</a:t>
            </a:r>
            <a:endParaRPr lang="en-US" dirty="0"/>
          </a:p>
        </p:txBody>
      </p:sp>
      <p:sp>
        <p:nvSpPr>
          <p:cNvPr id="3" name="KSO_ST2"/>
          <p:cNvSpPr>
            <a:spLocks noGrp="1"/>
          </p:cNvSpPr>
          <p:nvPr>
            <p:ph type="body" idx="1"/>
          </p:nvPr>
        </p:nvSpPr>
        <p:spPr>
          <a:xfrm>
            <a:off x="4050892" y="3400425"/>
            <a:ext cx="4090217" cy="357478"/>
          </a:xfrm>
          <a:prstGeom prst="roundRect">
            <a:avLst>
              <a:gd name="adj" fmla="val 50000"/>
            </a:avLst>
          </a:prstGeom>
          <a:solidFill>
            <a:schemeClr val="tx2">
              <a:lumMod val="40000"/>
              <a:lumOff val="60000"/>
            </a:schemeClr>
          </a:solidFill>
        </p:spPr>
        <p:txBody>
          <a:bodyPr anchor="ctr">
            <a:norm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0"/>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2" y="1244600"/>
            <a:ext cx="5094116" cy="4932363"/>
          </a:xfrm>
        </p:spPr>
        <p:txBody>
          <a:bodyPr/>
          <a:lstStyle/>
          <a:p>
            <a:pPr lvl="0"/>
            <a:r>
              <a:rPr lang="zh-CN" altLang="en-US" smtClean="0"/>
              <a:t>单击此处编辑母版文本样式</a:t>
            </a:r>
          </a:p>
          <a:p>
            <a:pPr lvl="1"/>
            <a:r>
              <a:rPr lang="zh-CN" altLang="en-US" smtClean="0"/>
              <a:t>第二级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5" y="1376362"/>
            <a:ext cx="5157787"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KSO_BC1"/>
          <p:cNvSpPr>
            <a:spLocks noGrp="1"/>
          </p:cNvSpPr>
          <p:nvPr>
            <p:ph sz="half" idx="2"/>
          </p:nvPr>
        </p:nvSpPr>
        <p:spPr>
          <a:xfrm>
            <a:off x="1099435"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5" y="1376362"/>
            <a:ext cx="5183188"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KSO_BC2"/>
          <p:cNvSpPr>
            <a:spLocks noGrp="1"/>
          </p:cNvSpPr>
          <p:nvPr>
            <p:ph sz="quarter" idx="4"/>
          </p:nvPr>
        </p:nvSpPr>
        <p:spPr>
          <a:xfrm>
            <a:off x="6431845"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89" y="533402"/>
            <a:ext cx="3932237"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28"/>
            <a:ext cx="617220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89" y="2133602"/>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6"/>
            <a:ext cx="6172200" cy="4873625"/>
          </a:xfrm>
        </p:spPr>
        <p:txBody>
          <a:bodyPr vert="horz" lIns="91440" tIns="45720" rIns="91440" bIns="45720" rtlCol="0" anchor="t">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just" defTabSz="914400" rtl="0" eaLnBrk="1" latinLnBrk="0" hangingPunct="1">
              <a:lnSpc>
                <a:spcPct val="110000"/>
              </a:lnSpc>
              <a:spcBef>
                <a:spcPts val="600"/>
              </a:spcBef>
              <a:spcAft>
                <a:spcPts val="0"/>
              </a:spcAft>
              <a:buClr>
                <a:schemeClr val="accent1"/>
              </a:buClr>
              <a:buSzPct val="60000"/>
              <a:buFont typeface="Wingdings 3" panose="05040102010807070707" pitchFamily="18" charset="2"/>
              <a:buNone/>
              <a:defRPr/>
            </a:pPr>
            <a:r>
              <a:rPr kumimoji="0" lang="zh-CN" altLang="en-US" sz="3200" b="0" i="0" u="none" strike="noStrike" kern="1200" cap="none" spc="0" normalizeH="0" baseline="0" noProof="0" smtClean="0">
                <a:ln>
                  <a:noFill/>
                </a:ln>
                <a:solidFill>
                  <a:schemeClr val="accent1">
                    <a:lumMod val="75000"/>
                  </a:schemeClr>
                </a:solidFill>
                <a:effectLst/>
                <a:uLnTx/>
                <a:uFillTx/>
                <a:latin typeface="+mn-ea"/>
                <a:ea typeface="+mn-ea"/>
                <a:cs typeface="+mn-cs"/>
              </a:rPr>
              <a:t>单击图标添加图片</a:t>
            </a:r>
            <a:endParaRPr kumimoji="0" lang="en-US" altLang="en-US" sz="3200" b="0" i="0" u="none" strike="noStrike" kern="1200" cap="none" spc="0" normalizeH="0" baseline="0" noProof="0" dirty="0">
              <a:ln>
                <a:noFill/>
              </a:ln>
              <a:solidFill>
                <a:schemeClr val="accent1">
                  <a:lumMod val="75000"/>
                </a:schemeClr>
              </a:solidFill>
              <a:effectLst/>
              <a:uLnTx/>
              <a:uFillTx/>
              <a:latin typeface="+mn-ea"/>
              <a:ea typeface="+mn-ea"/>
              <a:cs typeface="+mn-cs"/>
            </a:endParaRPr>
          </a:p>
        </p:txBody>
      </p:sp>
      <p:sp>
        <p:nvSpPr>
          <p:cNvPr id="4" name="KSO_BC2"/>
          <p:cNvSpPr>
            <a:spLocks noGrp="1"/>
          </p:cNvSpPr>
          <p:nvPr>
            <p:ph type="body" sz="half" idx="2"/>
          </p:nvPr>
        </p:nvSpPr>
        <p:spPr>
          <a:xfrm>
            <a:off x="1246192"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89"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1" y="365125"/>
            <a:ext cx="7933269" cy="5811838"/>
          </a:xfrm>
        </p:spPr>
        <p:txBody>
          <a:bodyPr vert="eaVert"/>
          <a:lstStyle/>
          <a:p>
            <a:pPr lvl="0"/>
            <a:r>
              <a:rPr lang="zh-CN" altLang="en-US" smtClean="0"/>
              <a:t>单击此处编辑母版文本样式</a:t>
            </a:r>
          </a:p>
          <a:p>
            <a:pPr lvl="1"/>
            <a:r>
              <a:rPr lang="zh-CN" altLang="en-US" smtClean="0"/>
              <a:t>第二级</a:t>
            </a: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27678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027" name="组合 6"/>
          <p:cNvGrpSpPr/>
          <p:nvPr/>
        </p:nvGrpSpPr>
        <p:grpSpPr>
          <a:xfrm>
            <a:off x="9692217" y="0"/>
            <a:ext cx="2501900" cy="1990725"/>
            <a:chOff x="6440898" y="0"/>
            <a:chExt cx="2704943" cy="2870458"/>
          </a:xfrm>
        </p:grpSpPr>
        <p:sp>
          <p:nvSpPr>
            <p:cNvPr id="12" name="任意多边形 11"/>
            <p:cNvSpPr/>
            <p:nvPr/>
          </p:nvSpPr>
          <p:spPr>
            <a:xfrm rot="10800000">
              <a:off x="6440898" y="0"/>
              <a:ext cx="2544429" cy="2193473"/>
            </a:xfrm>
            <a:custGeom>
              <a:avLst/>
              <a:gdLst>
                <a:gd name="connsiteX0" fmla="*/ 2544429 w 2544429"/>
                <a:gd name="connsiteY0" fmla="*/ 2193473 h 2193473"/>
                <a:gd name="connsiteX1" fmla="*/ 0 w 2544429"/>
                <a:gd name="connsiteY1" fmla="*/ 2193473 h 2193473"/>
                <a:gd name="connsiteX2" fmla="*/ 1272214 w 2544429"/>
                <a:gd name="connsiteY2" fmla="*/ 0 h 2193473"/>
              </a:gdLst>
              <a:ahLst/>
              <a:cxnLst>
                <a:cxn ang="0">
                  <a:pos x="connsiteX0" y="connsiteY0"/>
                </a:cxn>
                <a:cxn ang="0">
                  <a:pos x="connsiteX1" y="connsiteY1"/>
                </a:cxn>
                <a:cxn ang="0">
                  <a:pos x="connsiteX2" y="connsiteY2"/>
                </a:cxn>
              </a:cxnLst>
              <a:rect l="l" t="t" r="r" b="b"/>
              <a:pathLst>
                <a:path w="2544429" h="2193473">
                  <a:moveTo>
                    <a:pt x="2544429" y="2193473"/>
                  </a:moveTo>
                  <a:lnTo>
                    <a:pt x="0" y="2193473"/>
                  </a:lnTo>
                  <a:lnTo>
                    <a:pt x="1272214"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任意多边形 12"/>
            <p:cNvSpPr/>
            <p:nvPr/>
          </p:nvSpPr>
          <p:spPr>
            <a:xfrm rot="10800000">
              <a:off x="7333795" y="160102"/>
              <a:ext cx="1812046" cy="2165347"/>
            </a:xfrm>
            <a:custGeom>
              <a:avLst/>
              <a:gdLst>
                <a:gd name="connsiteX0" fmla="*/ 1812046 w 1812046"/>
                <a:gd name="connsiteY0" fmla="*/ 2165347 h 2165347"/>
                <a:gd name="connsiteX1" fmla="*/ 0 w 1812046"/>
                <a:gd name="connsiteY1" fmla="*/ 2165347 h 2165347"/>
                <a:gd name="connsiteX2" fmla="*/ 0 w 1812046"/>
                <a:gd name="connsiteY2" fmla="*/ 958870 h 2165347"/>
                <a:gd name="connsiteX3" fmla="*/ 556145 w 1812046"/>
                <a:gd name="connsiteY3" fmla="*/ 0 h 2165347"/>
              </a:gdLst>
              <a:ahLst/>
              <a:cxnLst>
                <a:cxn ang="0">
                  <a:pos x="connsiteX0" y="connsiteY0"/>
                </a:cxn>
                <a:cxn ang="0">
                  <a:pos x="connsiteX1" y="connsiteY1"/>
                </a:cxn>
                <a:cxn ang="0">
                  <a:pos x="connsiteX2" y="connsiteY2"/>
                </a:cxn>
                <a:cxn ang="0">
                  <a:pos x="connsiteX3" y="connsiteY3"/>
                </a:cxn>
              </a:cxnLst>
              <a:rect l="l" t="t" r="r" b="b"/>
              <a:pathLst>
                <a:path w="1812046" h="2165347">
                  <a:moveTo>
                    <a:pt x="1812046" y="2165347"/>
                  </a:moveTo>
                  <a:lnTo>
                    <a:pt x="0" y="2165347"/>
                  </a:lnTo>
                  <a:lnTo>
                    <a:pt x="0" y="958870"/>
                  </a:lnTo>
                  <a:lnTo>
                    <a:pt x="556145"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等腰三角形 13"/>
            <p:cNvSpPr/>
            <p:nvPr/>
          </p:nvSpPr>
          <p:spPr>
            <a:xfrm rot="10800000">
              <a:off x="7713113" y="361214"/>
              <a:ext cx="1416663" cy="1221261"/>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等腰三角形 14"/>
            <p:cNvSpPr/>
            <p:nvPr/>
          </p:nvSpPr>
          <p:spPr>
            <a:xfrm rot="10800000">
              <a:off x="7129905" y="1622814"/>
              <a:ext cx="661965" cy="57065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等腰三角形 15"/>
            <p:cNvSpPr/>
            <p:nvPr/>
          </p:nvSpPr>
          <p:spPr>
            <a:xfrm rot="10800000">
              <a:off x="8787411" y="2042579"/>
              <a:ext cx="230499" cy="198706"/>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等腰三角形 16"/>
            <p:cNvSpPr/>
            <p:nvPr/>
          </p:nvSpPr>
          <p:spPr>
            <a:xfrm rot="10800000">
              <a:off x="8079712" y="2671752"/>
              <a:ext cx="230499" cy="198706"/>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等腰三角形 17"/>
            <p:cNvSpPr/>
            <p:nvPr/>
          </p:nvSpPr>
          <p:spPr>
            <a:xfrm rot="10800000">
              <a:off x="8034643" y="2160108"/>
              <a:ext cx="230499" cy="198706"/>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等腰三角形 18"/>
            <p:cNvSpPr/>
            <p:nvPr/>
          </p:nvSpPr>
          <p:spPr>
            <a:xfrm rot="10800000">
              <a:off x="8310211" y="2292405"/>
              <a:ext cx="401359" cy="345999"/>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等腰三角形 19"/>
            <p:cNvSpPr/>
            <p:nvPr/>
          </p:nvSpPr>
          <p:spPr>
            <a:xfrm rot="10800000">
              <a:off x="6767216" y="1143422"/>
              <a:ext cx="230499" cy="198706"/>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 name="KSO_FD"/>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KSO_FT"/>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endParaRPr lang="zh-CN" altLang="en-US"/>
          </a:p>
        </p:txBody>
      </p:sp>
      <p:sp>
        <p:nvSpPr>
          <p:cNvPr id="6"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
        <p:nvSpPr>
          <p:cNvPr id="1031" name="KSO_BT1"/>
          <p:cNvSpPr>
            <a:spLocks noGrp="1"/>
          </p:cNvSpPr>
          <p:nvPr>
            <p:ph type="title"/>
          </p:nvPr>
        </p:nvSpPr>
        <p:spPr>
          <a:xfrm>
            <a:off x="558800" y="169863"/>
            <a:ext cx="9290051" cy="795337"/>
          </a:xfrm>
          <a:prstGeom prst="rect">
            <a:avLst/>
          </a:prstGeom>
          <a:noFill/>
          <a:ln w="9525">
            <a:noFill/>
            <a:miter/>
          </a:ln>
        </p:spPr>
        <p:txBody>
          <a:bodyPr anchor="b"/>
          <a:lstStyle/>
          <a:p>
            <a:pPr lvl="0"/>
            <a:r>
              <a:rPr lang="zh-CN" altLang="en-US" dirty="0"/>
              <a:t>单击此处编辑母版标题样式</a:t>
            </a:r>
            <a:endParaRPr lang="en-US" altLang="x-none" dirty="0"/>
          </a:p>
        </p:txBody>
      </p:sp>
      <p:sp>
        <p:nvSpPr>
          <p:cNvPr id="1032" name="KSO_BC1"/>
          <p:cNvSpPr>
            <a:spLocks noGrp="1"/>
          </p:cNvSpPr>
          <p:nvPr>
            <p:ph type="body" idx="1"/>
          </p:nvPr>
        </p:nvSpPr>
        <p:spPr>
          <a:xfrm>
            <a:off x="558800" y="1416050"/>
            <a:ext cx="10795000" cy="4794250"/>
          </a:xfrm>
          <a:prstGeom prst="rect">
            <a:avLst/>
          </a:prstGeom>
          <a:noFill/>
          <a:ln w="9525">
            <a:noFill/>
            <a:miter/>
          </a:ln>
        </p:spPr>
        <p:txBody>
          <a:bodyPr/>
          <a:lstStyle/>
          <a:p>
            <a:pPr lvl="0"/>
            <a:r>
              <a:rPr lang="zh-CN" altLang="en-US" dirty="0"/>
              <a:t>单击此处编辑母版文本样式</a:t>
            </a:r>
          </a:p>
          <a:p>
            <a:pPr lvl="1"/>
            <a:r>
              <a:rPr lang="zh-CN" altLang="en-US" dirty="0"/>
              <a:t>第二级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200" b="1" i="0" kern="1200" baseline="0">
          <a:solidFill>
            <a:schemeClr val="accent1"/>
          </a:solidFill>
          <a:effectLst/>
          <a:latin typeface="+mj-ea"/>
          <a:ea typeface="+mj-ea"/>
          <a:cs typeface="+mj-cs"/>
        </a:defRPr>
      </a:lvl1pPr>
    </p:titleStyle>
    <p:bodyStyle>
      <a:lvl1pPr marL="357505" indent="-357505" algn="just" defTabSz="914400" rtl="0" eaLnBrk="1" latinLnBrk="0" hangingPunct="1">
        <a:lnSpc>
          <a:spcPct val="110000"/>
        </a:lnSpc>
        <a:spcBef>
          <a:spcPts val="600"/>
        </a:spcBef>
        <a:spcAft>
          <a:spcPts val="0"/>
        </a:spcAft>
        <a:buClr>
          <a:schemeClr val="accent1"/>
        </a:buClr>
        <a:buSzPct val="60000"/>
        <a:buFont typeface="Wingdings 3" panose="05040102010807070707" pitchFamily="18" charset="2"/>
        <a:buChar char=""/>
        <a:defRPr lang="zh-CN" altLang="en-US" sz="2400" kern="1200" baseline="0" dirty="0" smtClean="0">
          <a:solidFill>
            <a:schemeClr val="accent1">
              <a:lumMod val="75000"/>
            </a:schemeClr>
          </a:solidFill>
          <a:latin typeface="+mn-ea"/>
          <a:ea typeface="+mn-ea"/>
          <a:cs typeface="+mn-cs"/>
        </a:defRPr>
      </a:lvl1pPr>
      <a:lvl2pPr marL="357505" indent="-357505" algn="just" defTabSz="914400" rtl="0" eaLnBrk="1" latinLnBrk="0" hangingPunct="1">
        <a:lnSpc>
          <a:spcPct val="120000"/>
        </a:lnSpc>
        <a:spcBef>
          <a:spcPts val="0"/>
        </a:spcBef>
        <a:spcAft>
          <a:spcPts val="6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mongodb.com/download-center#community"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3"/>
          <p:cNvSpPr/>
          <p:nvPr/>
        </p:nvSpPr>
        <p:spPr>
          <a:xfrm>
            <a:off x="1510982" y="0"/>
            <a:ext cx="3493770" cy="6858000"/>
          </a:xfrm>
          <a:prstGeom prst="rect">
            <a:avLst/>
          </a:prstGeom>
          <a:solidFill>
            <a:srgbClr val="2BBB99"/>
          </a:solid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algn="ctr" defTabSz="914400" eaLnBrk="1" hangingPunct="1">
              <a:spcBef>
                <a:spcPct val="0"/>
              </a:spcBef>
              <a:buNone/>
            </a:pPr>
            <a:endParaRPr lang="zh-CN" altLang="en-US" sz="1800" dirty="0">
              <a:solidFill>
                <a:srgbClr val="FFFFFF"/>
              </a:solidFill>
              <a:latin typeface="Impact" panose="020B0806030902050204" pitchFamily="34" charset="0"/>
            </a:endParaRPr>
          </a:p>
        </p:txBody>
      </p:sp>
      <p:sp>
        <p:nvSpPr>
          <p:cNvPr id="3075" name="椭圆 7"/>
          <p:cNvSpPr/>
          <p:nvPr/>
        </p:nvSpPr>
        <p:spPr>
          <a:xfrm>
            <a:off x="4740258" y="867885"/>
            <a:ext cx="575945" cy="526415"/>
          </a:xfrm>
          <a:prstGeom prst="ellipse">
            <a:avLst/>
          </a:prstGeom>
          <a:solidFill>
            <a:srgbClr val="259F82"/>
          </a:solidFill>
          <a:ln w="9525">
            <a:noFill/>
          </a:ln>
        </p:spPr>
        <p:txBody>
          <a:bodyPr lIns="0" tIns="0" rIns="0" bIns="0"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algn="ctr" defTabSz="914400" eaLnBrk="1" hangingPunct="1">
              <a:spcBef>
                <a:spcPct val="0"/>
              </a:spcBef>
              <a:buNone/>
            </a:pPr>
            <a:r>
              <a:rPr lang="en-US" altLang="zh-CN" sz="2000" dirty="0">
                <a:solidFill>
                  <a:srgbClr val="FFFFFF"/>
                </a:solidFill>
                <a:latin typeface="Impact" panose="020B0806030902050204" pitchFamily="34" charset="0"/>
              </a:rPr>
              <a:t>01</a:t>
            </a:r>
            <a:endParaRPr lang="zh-CN" altLang="en-US" sz="2000" dirty="0">
              <a:solidFill>
                <a:srgbClr val="FFFFFF"/>
              </a:solidFill>
              <a:latin typeface="Impact" panose="020B0806030902050204" pitchFamily="34" charset="0"/>
            </a:endParaRPr>
          </a:p>
        </p:txBody>
      </p:sp>
      <p:sp>
        <p:nvSpPr>
          <p:cNvPr id="3079" name="文本框 18"/>
          <p:cNvSpPr txBox="1"/>
          <p:nvPr/>
        </p:nvSpPr>
        <p:spPr>
          <a:xfrm>
            <a:off x="2690495" y="247650"/>
            <a:ext cx="1739900" cy="1061720"/>
          </a:xfrm>
          <a:prstGeom prst="rect">
            <a:avLst/>
          </a:prstGeom>
          <a:no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0"/>
              </a:spcBef>
              <a:buNone/>
            </a:pPr>
            <a:r>
              <a:rPr lang="zh-CN" altLang="en-US" sz="6000" dirty="0">
                <a:solidFill>
                  <a:srgbClr val="FFFFFF"/>
                </a:solidFill>
                <a:latin typeface="Impact" panose="020B0806030902050204" pitchFamily="34" charset="0"/>
                <a:ea typeface="华文中宋" panose="02010600040101010101" pitchFamily="2" charset="-122"/>
              </a:rPr>
              <a:t>目录</a:t>
            </a:r>
            <a:endParaRPr lang="zh-CN" altLang="en-US" sz="6000" dirty="0">
              <a:solidFill>
                <a:srgbClr val="2BBB99"/>
              </a:solidFill>
              <a:latin typeface="Impact" panose="020B0806030902050204" pitchFamily="34" charset="0"/>
              <a:ea typeface="华文中宋" panose="02010600040101010101" pitchFamily="2" charset="-122"/>
            </a:endParaRPr>
          </a:p>
        </p:txBody>
      </p:sp>
      <p:sp>
        <p:nvSpPr>
          <p:cNvPr id="3080" name="文本框 19"/>
          <p:cNvSpPr txBox="1"/>
          <p:nvPr/>
        </p:nvSpPr>
        <p:spPr>
          <a:xfrm>
            <a:off x="6184265" y="867885"/>
            <a:ext cx="3938905" cy="537845"/>
          </a:xfrm>
          <a:prstGeom prst="rect">
            <a:avLst/>
          </a:prstGeom>
          <a:no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0"/>
              </a:spcBef>
              <a:buNone/>
            </a:pPr>
            <a:r>
              <a:rPr lang="zh-CN" sz="2000" dirty="0" smtClean="0">
                <a:latin typeface="微软雅黑" panose="020B0503020204020204" pitchFamily="34" charset="-122"/>
                <a:ea typeface="微软雅黑" panose="020B0503020204020204" pitchFamily="34" charset="-122"/>
              </a:rPr>
              <a:t>系统</a:t>
            </a:r>
            <a:r>
              <a:rPr lang="zh-CN" altLang="en-US" sz="2000" dirty="0" smtClean="0">
                <a:latin typeface="微软雅黑" panose="020B0503020204020204" pitchFamily="34" charset="-122"/>
                <a:ea typeface="微软雅黑" panose="020B0503020204020204" pitchFamily="34" charset="-122"/>
              </a:rPr>
              <a:t>加固</a:t>
            </a:r>
            <a:endParaRPr lang="zh-CN" sz="2000" dirty="0">
              <a:latin typeface="微软雅黑" panose="020B0503020204020204" pitchFamily="34" charset="-122"/>
              <a:ea typeface="微软雅黑" panose="020B0503020204020204" pitchFamily="34" charset="-122"/>
            </a:endParaRPr>
          </a:p>
        </p:txBody>
      </p:sp>
      <p:sp>
        <p:nvSpPr>
          <p:cNvPr id="3081" name="文本框 20"/>
          <p:cNvSpPr txBox="1"/>
          <p:nvPr/>
        </p:nvSpPr>
        <p:spPr>
          <a:xfrm>
            <a:off x="6283077" y="2732637"/>
            <a:ext cx="3938905" cy="536575"/>
          </a:xfrm>
          <a:prstGeom prst="rect">
            <a:avLst/>
          </a:prstGeom>
          <a:no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0"/>
              </a:spcBef>
              <a:buNone/>
            </a:pPr>
            <a:r>
              <a:rPr lang="zh-CN" altLang="en-US" sz="2000" dirty="0" smtClean="0">
                <a:latin typeface="微软雅黑" panose="020B0503020204020204" pitchFamily="34" charset="-122"/>
                <a:ea typeface="微软雅黑" panose="020B0503020204020204" pitchFamily="34" charset="-122"/>
              </a:rPr>
              <a:t>中间件</a:t>
            </a:r>
            <a:r>
              <a:rPr lang="zh-CN" sz="2000" dirty="0" smtClean="0">
                <a:latin typeface="微软雅黑" panose="020B0503020204020204" pitchFamily="34" charset="-122"/>
                <a:ea typeface="微软雅黑" panose="020B0503020204020204" pitchFamily="34" charset="-122"/>
              </a:rPr>
              <a:t>加固</a:t>
            </a:r>
            <a:endParaRPr lang="zh-CN" sz="2000" dirty="0">
              <a:latin typeface="微软雅黑" panose="020B0503020204020204" pitchFamily="34" charset="-122"/>
              <a:ea typeface="微软雅黑" panose="020B0503020204020204" pitchFamily="34" charset="-122"/>
            </a:endParaRPr>
          </a:p>
        </p:txBody>
      </p:sp>
      <p:sp>
        <p:nvSpPr>
          <p:cNvPr id="8" name="椭圆 11"/>
          <p:cNvSpPr/>
          <p:nvPr/>
        </p:nvSpPr>
        <p:spPr>
          <a:xfrm>
            <a:off x="4758760" y="2732637"/>
            <a:ext cx="575945" cy="536575"/>
          </a:xfrm>
          <a:prstGeom prst="ellipse">
            <a:avLst/>
          </a:prstGeom>
          <a:solidFill>
            <a:srgbClr val="259F82"/>
          </a:solidFill>
          <a:ln w="9525">
            <a:noFill/>
          </a:ln>
        </p:spPr>
        <p:txBody>
          <a:bodyPr lIns="0" tIns="0" rIns="0" bIns="0"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algn="ctr" defTabSz="914400" eaLnBrk="1" hangingPunct="1">
              <a:spcBef>
                <a:spcPct val="0"/>
              </a:spcBef>
              <a:buNone/>
            </a:pPr>
            <a:r>
              <a:rPr lang="en-US" altLang="zh-CN" sz="2000" dirty="0">
                <a:solidFill>
                  <a:srgbClr val="FFFFFF"/>
                </a:solidFill>
                <a:latin typeface="Impact" panose="020B0806030902050204" pitchFamily="34" charset="0"/>
              </a:rPr>
              <a:t>02</a:t>
            </a:r>
            <a:endParaRPr lang="zh-CN" altLang="en-US" sz="2000" dirty="0">
              <a:solidFill>
                <a:srgbClr val="FFFFFF"/>
              </a:solidFill>
              <a:latin typeface="Impact" panose="020B0806030902050204" pitchFamily="34" charset="0"/>
            </a:endParaRPr>
          </a:p>
        </p:txBody>
      </p:sp>
      <p:sp>
        <p:nvSpPr>
          <p:cNvPr id="10" name="椭圆 7"/>
          <p:cNvSpPr/>
          <p:nvPr/>
        </p:nvSpPr>
        <p:spPr>
          <a:xfrm>
            <a:off x="4751218" y="4874567"/>
            <a:ext cx="575945" cy="526415"/>
          </a:xfrm>
          <a:prstGeom prst="ellipse">
            <a:avLst/>
          </a:prstGeom>
          <a:solidFill>
            <a:srgbClr val="259F82"/>
          </a:solidFill>
          <a:ln w="9525">
            <a:noFill/>
          </a:ln>
        </p:spPr>
        <p:txBody>
          <a:bodyPr lIns="0" tIns="0" rIns="0" bIns="0"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algn="ctr" defTabSz="914400" eaLnBrk="1" hangingPunct="1">
              <a:spcBef>
                <a:spcPct val="0"/>
              </a:spcBef>
              <a:buNone/>
            </a:pPr>
            <a:r>
              <a:rPr lang="en-US" altLang="zh-CN" sz="2000" dirty="0" smtClean="0">
                <a:solidFill>
                  <a:srgbClr val="FFFFFF"/>
                </a:solidFill>
                <a:latin typeface="Impact" panose="020B0806030902050204" pitchFamily="34" charset="0"/>
              </a:rPr>
              <a:t>03</a:t>
            </a:r>
            <a:endParaRPr lang="zh-CN" altLang="en-US" sz="2000" dirty="0">
              <a:solidFill>
                <a:srgbClr val="FFFFFF"/>
              </a:solidFill>
              <a:latin typeface="Impact" panose="020B0806030902050204" pitchFamily="34" charset="0"/>
            </a:endParaRPr>
          </a:p>
        </p:txBody>
      </p:sp>
      <p:sp>
        <p:nvSpPr>
          <p:cNvPr id="11" name="文本框 20"/>
          <p:cNvSpPr txBox="1"/>
          <p:nvPr/>
        </p:nvSpPr>
        <p:spPr>
          <a:xfrm>
            <a:off x="6184264" y="4864407"/>
            <a:ext cx="3938905" cy="536575"/>
          </a:xfrm>
          <a:prstGeom prst="rect">
            <a:avLst/>
          </a:prstGeom>
          <a:no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0"/>
              </a:spcBef>
              <a:buNone/>
            </a:pPr>
            <a:r>
              <a:rPr lang="zh-CN" altLang="en-US" sz="2000" dirty="0" smtClean="0">
                <a:solidFill>
                  <a:srgbClr val="FF0000"/>
                </a:solidFill>
                <a:latin typeface="微软雅黑" panose="020B0503020204020204" pitchFamily="34" charset="-122"/>
                <a:ea typeface="微软雅黑" panose="020B0503020204020204" pitchFamily="34" charset="-122"/>
              </a:rPr>
              <a:t>数据库</a:t>
            </a:r>
            <a:r>
              <a:rPr lang="zh-CN" sz="2000" dirty="0" smtClean="0">
                <a:solidFill>
                  <a:srgbClr val="FF0000"/>
                </a:solidFill>
                <a:latin typeface="微软雅黑" panose="020B0503020204020204" pitchFamily="34" charset="-122"/>
                <a:ea typeface="微软雅黑" panose="020B0503020204020204" pitchFamily="34" charset="-122"/>
              </a:rPr>
              <a:t>加固</a:t>
            </a:r>
            <a:endParaRPr lang="zh-CN" sz="2000" dirty="0">
              <a:solidFill>
                <a:srgbClr val="FF0000"/>
              </a:solidFill>
              <a:latin typeface="微软雅黑" panose="020B0503020204020204" pitchFamily="34" charset="-122"/>
              <a:ea typeface="微软雅黑" panose="020B0503020204020204" pitchFamily="34" charset="-122"/>
            </a:endParaRPr>
          </a:p>
        </p:txBody>
      </p:sp>
      <p:sp>
        <p:nvSpPr>
          <p:cNvPr id="12" name="文本框 19"/>
          <p:cNvSpPr txBox="1"/>
          <p:nvPr/>
        </p:nvSpPr>
        <p:spPr>
          <a:xfrm>
            <a:off x="6939285" y="1582426"/>
            <a:ext cx="4026005" cy="920161"/>
          </a:xfrm>
          <a:prstGeom prst="rect">
            <a:avLst/>
          </a:prstGeom>
          <a:no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0"/>
              </a:spcBef>
              <a:buNone/>
            </a:pPr>
            <a:r>
              <a:rPr lang="en-US" altLang="zh-CN" sz="2000" dirty="0" smtClean="0">
                <a:latin typeface="微软雅黑" panose="020B0503020204020204" pitchFamily="34" charset="-122"/>
                <a:ea typeface="微软雅黑" panose="020B0503020204020204" pitchFamily="34" charset="-122"/>
              </a:rPr>
              <a:t>Windows</a:t>
            </a:r>
            <a:r>
              <a:rPr lang="zh-CN" altLang="en-US" sz="2000" dirty="0" smtClean="0">
                <a:latin typeface="微软雅黑" panose="020B0503020204020204" pitchFamily="34" charset="-122"/>
                <a:ea typeface="微软雅黑" panose="020B0503020204020204" pitchFamily="34" charset="-122"/>
              </a:rPr>
              <a:t>操作系统加固</a:t>
            </a:r>
            <a:endParaRPr lang="en-US" altLang="zh-CN" sz="2000" dirty="0" smtClean="0">
              <a:latin typeface="微软雅黑" panose="020B0503020204020204" pitchFamily="34" charset="-122"/>
              <a:ea typeface="微软雅黑" panose="020B0503020204020204" pitchFamily="34" charset="-122"/>
            </a:endParaRPr>
          </a:p>
          <a:p>
            <a:pPr marL="0" lvl="0" indent="0" defTabSz="914400" eaLnBrk="1" hangingPunct="1">
              <a:spcBef>
                <a:spcPct val="0"/>
              </a:spcBef>
              <a:buNone/>
            </a:pP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marL="0" lvl="0" indent="0" defTabSz="914400" eaLnBrk="1" hangingPunct="1">
              <a:spcBef>
                <a:spcPct val="0"/>
              </a:spcBef>
              <a:buNone/>
            </a:pPr>
            <a:r>
              <a:rPr lang="en-US" altLang="zh-CN" sz="2000" dirty="0" smtClean="0">
                <a:latin typeface="微软雅黑" panose="020B0503020204020204" pitchFamily="34" charset="-122"/>
                <a:ea typeface="微软雅黑" panose="020B0503020204020204" pitchFamily="34" charset="-122"/>
              </a:rPr>
              <a:t>Linux</a:t>
            </a:r>
            <a:r>
              <a:rPr lang="zh-CN" altLang="en-US" sz="2000" dirty="0" smtClean="0">
                <a:latin typeface="微软雅黑" panose="020B0503020204020204" pitchFamily="34" charset="-122"/>
                <a:ea typeface="微软雅黑" panose="020B0503020204020204" pitchFamily="34" charset="-122"/>
              </a:rPr>
              <a:t>操作系统加固</a:t>
            </a:r>
            <a:endParaRPr lang="zh-CN" sz="2000" dirty="0">
              <a:latin typeface="微软雅黑" panose="020B0503020204020204" pitchFamily="34" charset="-122"/>
              <a:ea typeface="微软雅黑" panose="020B0503020204020204" pitchFamily="34" charset="-122"/>
            </a:endParaRPr>
          </a:p>
        </p:txBody>
      </p:sp>
      <p:sp>
        <p:nvSpPr>
          <p:cNvPr id="13" name="文本框 19"/>
          <p:cNvSpPr txBox="1"/>
          <p:nvPr/>
        </p:nvSpPr>
        <p:spPr>
          <a:xfrm>
            <a:off x="6939285" y="3269212"/>
            <a:ext cx="4237787" cy="1541841"/>
          </a:xfrm>
          <a:prstGeom prst="rect">
            <a:avLst/>
          </a:prstGeom>
          <a:no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0"/>
              </a:spcBef>
              <a:buNone/>
            </a:pPr>
            <a:r>
              <a:rPr lang="en-US" altLang="zh-CN" sz="2000" dirty="0" smtClean="0">
                <a:latin typeface="微软雅黑" panose="020B0503020204020204" pitchFamily="34" charset="-122"/>
                <a:ea typeface="微软雅黑" panose="020B0503020204020204" pitchFamily="34" charset="-122"/>
              </a:rPr>
              <a:t>IIS</a:t>
            </a:r>
            <a:r>
              <a:rPr lang="zh-CN" altLang="en-US" sz="2000" dirty="0" smtClean="0">
                <a:latin typeface="微软雅黑" panose="020B0503020204020204" pitchFamily="34" charset="-122"/>
                <a:ea typeface="微软雅黑" panose="020B0503020204020204" pitchFamily="34" charset="-122"/>
              </a:rPr>
              <a:t>加固</a:t>
            </a:r>
            <a:endParaRPr lang="en-US" altLang="zh-CN" sz="2000" dirty="0" smtClean="0">
              <a:latin typeface="微软雅黑" panose="020B0503020204020204" pitchFamily="34" charset="-122"/>
              <a:ea typeface="微软雅黑" panose="020B0503020204020204" pitchFamily="34" charset="-122"/>
            </a:endParaRPr>
          </a:p>
          <a:p>
            <a:pPr marL="0" lvl="0" indent="0" defTabSz="914400" eaLnBrk="1" hangingPunct="1">
              <a:spcBef>
                <a:spcPct val="0"/>
              </a:spcBef>
              <a:buNone/>
            </a:pPr>
            <a:endParaRPr lang="en-US" altLang="zh-CN" sz="2000" dirty="0" smtClean="0">
              <a:latin typeface="微软雅黑" panose="020B0503020204020204" pitchFamily="34" charset="-122"/>
              <a:ea typeface="微软雅黑" panose="020B0503020204020204" pitchFamily="34" charset="-122"/>
            </a:endParaRPr>
          </a:p>
          <a:p>
            <a:pPr marL="0" lvl="0" indent="0" defTabSz="914400" eaLnBrk="1" hangingPunct="1">
              <a:spcBef>
                <a:spcPct val="0"/>
              </a:spcBef>
              <a:buNone/>
            </a:pPr>
            <a:r>
              <a:rPr lang="en-US" altLang="zh-CN" sz="2000" dirty="0" smtClean="0">
                <a:latin typeface="微软雅黑" panose="020B0503020204020204" pitchFamily="34" charset="-122"/>
                <a:ea typeface="微软雅黑" panose="020B0503020204020204" pitchFamily="34" charset="-122"/>
              </a:rPr>
              <a:t>Apache</a:t>
            </a:r>
            <a:r>
              <a:rPr lang="zh-CN" altLang="en-US" sz="2000" dirty="0" smtClean="0">
                <a:latin typeface="微软雅黑" panose="020B0503020204020204" pitchFamily="34" charset="-122"/>
                <a:ea typeface="微软雅黑" panose="020B0503020204020204" pitchFamily="34" charset="-122"/>
              </a:rPr>
              <a:t>加固</a:t>
            </a:r>
            <a:endParaRPr lang="en-US" altLang="zh-CN" sz="2000" dirty="0" smtClean="0">
              <a:latin typeface="微软雅黑" panose="020B0503020204020204" pitchFamily="34" charset="-122"/>
              <a:ea typeface="微软雅黑" panose="020B0503020204020204" pitchFamily="34" charset="-122"/>
            </a:endParaRPr>
          </a:p>
          <a:p>
            <a:pPr marL="0" lvl="0" indent="0" defTabSz="914400" eaLnBrk="1" hangingPunct="1">
              <a:spcBef>
                <a:spcPct val="0"/>
              </a:spcBef>
              <a:buNone/>
            </a:pPr>
            <a:endParaRPr lang="en-US" altLang="zh-CN" sz="2000" dirty="0" smtClean="0">
              <a:latin typeface="微软雅黑" panose="020B0503020204020204" pitchFamily="34" charset="-122"/>
              <a:ea typeface="微软雅黑" panose="020B0503020204020204" pitchFamily="34" charset="-122"/>
            </a:endParaRPr>
          </a:p>
          <a:p>
            <a:pPr marL="0" lvl="0" indent="0" defTabSz="914400" eaLnBrk="1" hangingPunct="1">
              <a:spcBef>
                <a:spcPct val="0"/>
              </a:spcBef>
              <a:buNone/>
            </a:pPr>
            <a:r>
              <a:rPr lang="en-US" altLang="zh-CN" sz="2000" dirty="0" smtClean="0">
                <a:latin typeface="微软雅黑" panose="020B0503020204020204" pitchFamily="34" charset="-122"/>
                <a:ea typeface="微软雅黑" panose="020B0503020204020204" pitchFamily="34" charset="-122"/>
              </a:rPr>
              <a:t>Nginx</a:t>
            </a:r>
            <a:r>
              <a:rPr lang="zh-CN" altLang="en-US" sz="2000" dirty="0" smtClean="0">
                <a:latin typeface="微软雅黑" panose="020B0503020204020204" pitchFamily="34" charset="-122"/>
                <a:ea typeface="微软雅黑" panose="020B0503020204020204" pitchFamily="34" charset="-122"/>
              </a:rPr>
              <a:t>加固</a:t>
            </a:r>
            <a:endParaRPr lang="en-US" altLang="zh-CN" sz="2000" dirty="0">
              <a:latin typeface="微软雅黑" panose="020B0503020204020204" pitchFamily="34" charset="-122"/>
              <a:ea typeface="微软雅黑" panose="020B0503020204020204" pitchFamily="34" charset="-122"/>
            </a:endParaRPr>
          </a:p>
        </p:txBody>
      </p:sp>
      <p:sp>
        <p:nvSpPr>
          <p:cNvPr id="14" name="文本框 19"/>
          <p:cNvSpPr txBox="1"/>
          <p:nvPr/>
        </p:nvSpPr>
        <p:spPr>
          <a:xfrm>
            <a:off x="6833393" y="5414987"/>
            <a:ext cx="4237787" cy="1541841"/>
          </a:xfrm>
          <a:prstGeom prst="rect">
            <a:avLst/>
          </a:prstGeom>
          <a:no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0"/>
              </a:spcBef>
              <a:buNone/>
            </a:pPr>
            <a:r>
              <a:rPr lang="en-US" altLang="zh-CN" sz="2000" dirty="0" err="1" smtClean="0">
                <a:latin typeface="微软雅黑" panose="020B0503020204020204" pitchFamily="34" charset="-122"/>
                <a:ea typeface="微软雅黑" panose="020B0503020204020204" pitchFamily="34" charset="-122"/>
              </a:rPr>
              <a:t>Mysql</a:t>
            </a:r>
            <a:r>
              <a:rPr lang="zh-CN" altLang="en-US" sz="2000" dirty="0" smtClean="0">
                <a:latin typeface="微软雅黑" panose="020B0503020204020204" pitchFamily="34" charset="-122"/>
                <a:ea typeface="微软雅黑" panose="020B0503020204020204" pitchFamily="34" charset="-122"/>
              </a:rPr>
              <a:t>加固</a:t>
            </a:r>
            <a:endParaRPr lang="en-US" altLang="zh-CN" sz="2000" dirty="0" smtClean="0">
              <a:latin typeface="微软雅黑" panose="020B0503020204020204" pitchFamily="34" charset="-122"/>
              <a:ea typeface="微软雅黑" panose="020B0503020204020204" pitchFamily="34" charset="-122"/>
            </a:endParaRPr>
          </a:p>
          <a:p>
            <a:pPr marL="0" lvl="0" indent="0" defTabSz="914400" eaLnBrk="1" hangingPunct="1">
              <a:spcBef>
                <a:spcPct val="0"/>
              </a:spcBef>
              <a:buNone/>
            </a:pPr>
            <a:endParaRPr lang="en-US" altLang="zh-CN" sz="2000" dirty="0" smtClean="0">
              <a:latin typeface="微软雅黑" panose="020B0503020204020204" pitchFamily="34" charset="-122"/>
              <a:ea typeface="微软雅黑" panose="020B0503020204020204" pitchFamily="34" charset="-122"/>
            </a:endParaRPr>
          </a:p>
          <a:p>
            <a:pPr marL="0" lvl="0" indent="0" defTabSz="914400" eaLnBrk="1" hangingPunct="1">
              <a:spcBef>
                <a:spcPct val="0"/>
              </a:spcBef>
              <a:buNone/>
            </a:pPr>
            <a:r>
              <a:rPr lang="en-US" altLang="zh-CN" sz="2000" dirty="0" err="1" smtClean="0">
                <a:solidFill>
                  <a:srgbClr val="FF0000"/>
                </a:solidFill>
                <a:latin typeface="微软雅黑" panose="020B0503020204020204" pitchFamily="34" charset="-122"/>
                <a:ea typeface="微软雅黑" panose="020B0503020204020204" pitchFamily="34" charset="-122"/>
              </a:rPr>
              <a:t>Mongodb</a:t>
            </a:r>
            <a:r>
              <a:rPr lang="zh-CN" altLang="en-US" sz="2000" dirty="0" smtClean="0">
                <a:solidFill>
                  <a:srgbClr val="FF0000"/>
                </a:solidFill>
                <a:latin typeface="微软雅黑" panose="020B0503020204020204" pitchFamily="34" charset="-122"/>
                <a:ea typeface="微软雅黑" panose="020B0503020204020204" pitchFamily="34" charset="-122"/>
              </a:rPr>
              <a:t>加固</a:t>
            </a: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marL="0" lvl="0" indent="0" defTabSz="914400" eaLnBrk="1" hangingPunct="1">
              <a:spcBef>
                <a:spcPct val="0"/>
              </a:spcBef>
              <a:buNone/>
            </a:pPr>
            <a:endParaRPr lang="en-US" altLang="zh-CN" sz="2000" dirty="0" smtClean="0">
              <a:latin typeface="微软雅黑" panose="020B0503020204020204" pitchFamily="34" charset="-122"/>
              <a:ea typeface="微软雅黑" panose="020B0503020204020204" pitchFamily="34" charset="-122"/>
            </a:endParaRPr>
          </a:p>
          <a:p>
            <a:pPr marL="0" lvl="0" indent="0" defTabSz="914400" eaLnBrk="1" hangingPunct="1">
              <a:spcBef>
                <a:spcPct val="0"/>
              </a:spcBef>
              <a:buNone/>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2414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61665"/>
          </a:xfrm>
          <a:prstGeom prst="rect">
            <a:avLst/>
          </a:prstGeom>
          <a:noFill/>
        </p:spPr>
        <p:txBody>
          <a:bodyPr wrap="square" rtlCol="0">
            <a:spAutoFit/>
          </a:bodyPr>
          <a:lstStyle/>
          <a:p>
            <a:pPr marL="0" lvl="0" indent="0" defTabSz="914400" eaLnBrk="1" hangingPunct="1">
              <a:spcBef>
                <a:spcPct val="0"/>
              </a:spcBef>
              <a:buNone/>
            </a:pPr>
            <a:r>
              <a:rPr lang="zh-CN" altLang="en-US" sz="2400" dirty="0" smtClean="0">
                <a:latin typeface="微软雅黑" panose="020B0503020204020204" pitchFamily="34" charset="-122"/>
                <a:ea typeface="微软雅黑" panose="020B0503020204020204" pitchFamily="34" charset="-122"/>
                <a:sym typeface="+mn-ea"/>
              </a:rPr>
              <a:t>修改默认端口</a:t>
            </a:r>
            <a:endParaRPr lang="zh-CN" altLang="en-US" sz="2400" dirty="0">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080135" y="1226820"/>
            <a:ext cx="10175240" cy="1477328"/>
          </a:xfrm>
          <a:prstGeom prst="rect">
            <a:avLst/>
          </a:prstGeom>
          <a:noFill/>
        </p:spPr>
        <p:txBody>
          <a:bodyPr wrap="square" rtlCol="0">
            <a:spAutoFit/>
          </a:bodyPr>
          <a:lstStyle/>
          <a:p>
            <a:r>
              <a:rPr lang="zh-CN" altLang="zh-CN" dirty="0"/>
              <a:t>修改默认的</a:t>
            </a:r>
            <a:r>
              <a:rPr lang="en-US" altLang="zh-CN" dirty="0"/>
              <a:t>MongoDB </a:t>
            </a:r>
            <a:r>
              <a:rPr lang="zh-CN" altLang="zh-CN" dirty="0"/>
              <a:t>端口</a:t>
            </a:r>
            <a:r>
              <a:rPr lang="en-US" altLang="zh-CN" dirty="0"/>
              <a:t>(</a:t>
            </a:r>
            <a:r>
              <a:rPr lang="zh-CN" altLang="zh-CN" dirty="0"/>
              <a:t>默认为：</a:t>
            </a:r>
            <a:r>
              <a:rPr lang="en-US" altLang="zh-CN" dirty="0"/>
              <a:t>TCP 27017)</a:t>
            </a:r>
            <a:r>
              <a:rPr lang="zh-CN" altLang="zh-CN" dirty="0"/>
              <a:t>为其他</a:t>
            </a:r>
            <a:r>
              <a:rPr lang="zh-CN" altLang="zh-CN" dirty="0" smtClean="0"/>
              <a:t>端口</a:t>
            </a:r>
            <a:endParaRPr lang="en-US" altLang="zh-CN" dirty="0" smtClean="0"/>
          </a:p>
          <a:p>
            <a:endParaRPr lang="en-US" altLang="zh-CN" dirty="0"/>
          </a:p>
          <a:p>
            <a:r>
              <a:rPr lang="en-US" altLang="zh-CN" dirty="0" err="1"/>
              <a:t>m</a:t>
            </a:r>
            <a:r>
              <a:rPr lang="en-US" altLang="zh-CN" dirty="0" err="1" smtClean="0"/>
              <a:t>ongod</a:t>
            </a:r>
            <a:r>
              <a:rPr lang="en-US" altLang="zh-CN" dirty="0" smtClean="0"/>
              <a:t> –</a:t>
            </a:r>
            <a:r>
              <a:rPr lang="en-US" altLang="zh-CN" dirty="0" err="1" smtClean="0"/>
              <a:t>dbpath</a:t>
            </a:r>
            <a:r>
              <a:rPr lang="en-US" altLang="zh-CN" dirty="0" smtClean="0"/>
              <a:t>=/data</a:t>
            </a:r>
            <a:r>
              <a:rPr lang="en-US" altLang="zh-CN" dirty="0"/>
              <a:t> </a:t>
            </a:r>
            <a:r>
              <a:rPr lang="en-US" altLang="zh-CN" dirty="0" smtClean="0"/>
              <a:t>-port=8888</a:t>
            </a:r>
          </a:p>
          <a:p>
            <a:endParaRPr lang="en-US" altLang="zh-CN" dirty="0" smtClean="0"/>
          </a:p>
          <a:p>
            <a:r>
              <a:rPr lang="en-US" altLang="zh-CN" dirty="0" smtClean="0"/>
              <a:t>Mongo 127.0.0.1:8888</a:t>
            </a: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132080" y="38735"/>
            <a:ext cx="11485245" cy="461665"/>
          </a:xfrm>
          <a:prstGeom prst="rect">
            <a:avLst/>
          </a:prstGeom>
          <a:noFill/>
        </p:spPr>
        <p:txBody>
          <a:bodyPr wrap="square" rtlCol="0">
            <a:spAutoFit/>
          </a:bodyPr>
          <a:lstStyle/>
          <a:p>
            <a:pPr marL="0" lvl="0" indent="0" defTabSz="914400" eaLnBrk="1" hangingPunct="1">
              <a:spcBef>
                <a:spcPct val="0"/>
              </a:spcBef>
              <a:buNone/>
            </a:pPr>
            <a:r>
              <a:rPr lang="zh-CN" altLang="en-US" sz="2400" dirty="0" smtClean="0">
                <a:latin typeface="微软雅黑" panose="020B0503020204020204" pitchFamily="34" charset="-122"/>
                <a:ea typeface="微软雅黑" panose="020B0503020204020204" pitchFamily="34" charset="-122"/>
                <a:sym typeface="+mn-ea"/>
              </a:rPr>
              <a:t>限制监听</a:t>
            </a:r>
            <a:r>
              <a:rPr lang="en-US" altLang="zh-CN" sz="2400" dirty="0" smtClean="0">
                <a:latin typeface="微软雅黑" panose="020B0503020204020204" pitchFamily="34" charset="-122"/>
                <a:ea typeface="微软雅黑" panose="020B0503020204020204" pitchFamily="34" charset="-122"/>
                <a:sym typeface="+mn-ea"/>
              </a:rPr>
              <a:t>IP</a:t>
            </a:r>
            <a:endParaRPr lang="zh-CN" altLang="en-US" sz="2400" dirty="0">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080135" y="1226820"/>
            <a:ext cx="10175240" cy="2308324"/>
          </a:xfrm>
          <a:prstGeom prst="rect">
            <a:avLst/>
          </a:prstGeom>
          <a:noFill/>
        </p:spPr>
        <p:txBody>
          <a:bodyPr wrap="square" rtlCol="0">
            <a:spAutoFit/>
          </a:bodyPr>
          <a:lstStyle/>
          <a:p>
            <a:r>
              <a:rPr lang="en-US" altLang="zh-CN" dirty="0"/>
              <a:t>–</a:t>
            </a:r>
            <a:r>
              <a:rPr lang="en-US" altLang="zh-CN" dirty="0" err="1"/>
              <a:t>bind_ip</a:t>
            </a:r>
            <a:endParaRPr lang="en-US" altLang="zh-CN" dirty="0" smtClean="0"/>
          </a:p>
          <a:p>
            <a:r>
              <a:rPr lang="zh-CN" altLang="en-US" dirty="0" smtClean="0"/>
              <a:t>绑定</a:t>
            </a:r>
            <a:r>
              <a:rPr lang="zh-CN" altLang="en-US" dirty="0"/>
              <a:t>服务</a:t>
            </a:r>
            <a:r>
              <a:rPr lang="en-US" altLang="zh-CN" dirty="0"/>
              <a:t>IP</a:t>
            </a:r>
            <a:r>
              <a:rPr lang="zh-CN" altLang="en-US" dirty="0"/>
              <a:t>，若绑定</a:t>
            </a:r>
            <a:r>
              <a:rPr lang="en-US" altLang="zh-CN" dirty="0"/>
              <a:t>127.0.0.1</a:t>
            </a:r>
            <a:r>
              <a:rPr lang="zh-CN" altLang="en-US" dirty="0"/>
              <a:t>，则只能本机访问，不指定默认本地所有</a:t>
            </a:r>
            <a:r>
              <a:rPr lang="en-US" altLang="zh-CN" dirty="0" smtClean="0"/>
              <a:t>IP</a:t>
            </a:r>
          </a:p>
          <a:p>
            <a:endParaRPr lang="en-US" altLang="zh-CN" dirty="0"/>
          </a:p>
          <a:p>
            <a:r>
              <a:rPr lang="en-US" altLang="zh-CN" dirty="0" err="1"/>
              <a:t>mongod</a:t>
            </a:r>
            <a:r>
              <a:rPr lang="en-US" altLang="zh-CN" dirty="0"/>
              <a:t> –</a:t>
            </a:r>
            <a:r>
              <a:rPr lang="en-US" altLang="zh-CN" dirty="0" err="1"/>
              <a:t>dbpath</a:t>
            </a:r>
            <a:r>
              <a:rPr lang="en-US" altLang="zh-CN" dirty="0"/>
              <a:t>=/data -</a:t>
            </a:r>
            <a:r>
              <a:rPr lang="en-US" altLang="zh-CN" dirty="0" smtClean="0"/>
              <a:t>port=8888 –</a:t>
            </a:r>
            <a:r>
              <a:rPr lang="en-US" altLang="zh-CN" dirty="0" err="1" smtClean="0"/>
              <a:t>bind_ip</a:t>
            </a:r>
            <a:r>
              <a:rPr lang="en-US" altLang="zh-CN" dirty="0" smtClean="0"/>
              <a:t>=127.0.0.1</a:t>
            </a:r>
          </a:p>
          <a:p>
            <a:endParaRPr lang="en-US" altLang="zh-CN" dirty="0"/>
          </a:p>
          <a:p>
            <a:r>
              <a:rPr lang="en-US" altLang="zh-CN" dirty="0" smtClean="0"/>
              <a:t>mongo 127.0.0.1:8888</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3379739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24130"/>
            <a:ext cx="11485245" cy="461665"/>
          </a:xfrm>
          <a:prstGeom prst="rect">
            <a:avLst/>
          </a:prstGeom>
          <a:noFill/>
        </p:spPr>
        <p:txBody>
          <a:bodyPr wrap="square" rtlCol="0">
            <a:spAutoFit/>
          </a:bodyPr>
          <a:lstStyle/>
          <a:p>
            <a:pPr lvl="0">
              <a:spcBef>
                <a:spcPct val="0"/>
              </a:spcBef>
            </a:pPr>
            <a:r>
              <a:rPr lang="zh-CN" altLang="en-US" sz="2400" dirty="0">
                <a:latin typeface="微软雅黑" panose="020B0503020204020204" pitchFamily="34" charset="-122"/>
                <a:ea typeface="微软雅黑" panose="020B0503020204020204" pitchFamily="34" charset="-122"/>
                <a:sym typeface="+mn-ea"/>
              </a:rPr>
              <a:t>启动基于角色的登录认证功能</a:t>
            </a:r>
          </a:p>
        </p:txBody>
      </p:sp>
      <p:sp>
        <p:nvSpPr>
          <p:cNvPr id="5" name="文本框 4"/>
          <p:cNvSpPr txBox="1"/>
          <p:nvPr/>
        </p:nvSpPr>
        <p:spPr>
          <a:xfrm>
            <a:off x="1582411" y="1677581"/>
            <a:ext cx="10175240" cy="6186309"/>
          </a:xfrm>
          <a:prstGeom prst="rect">
            <a:avLst/>
          </a:prstGeom>
          <a:noFill/>
        </p:spPr>
        <p:txBody>
          <a:bodyPr wrap="square" rtlCol="0">
            <a:spAutoFit/>
          </a:bodyPr>
          <a:lstStyle/>
          <a:p>
            <a:r>
              <a:rPr lang="zh-CN" altLang="en-US" dirty="0"/>
              <a:t>步骤一：在未开启认证的环境下，登录到</a:t>
            </a:r>
            <a:r>
              <a:rPr lang="zh-CN" altLang="en-US" dirty="0" smtClean="0"/>
              <a:t>数据库</a:t>
            </a:r>
            <a:endParaRPr lang="en-US" altLang="zh-CN" dirty="0" smtClean="0"/>
          </a:p>
          <a:p>
            <a:r>
              <a:rPr lang="en-US" dirty="0"/>
              <a:t>./mongo 127.0.0.1:27028 (</a:t>
            </a:r>
            <a:r>
              <a:rPr lang="zh-CN" altLang="en-US" dirty="0"/>
              <a:t>此处修改了默认端口</a:t>
            </a:r>
            <a:r>
              <a:rPr lang="en-US" altLang="zh-CN" dirty="0" smtClean="0"/>
              <a:t>)</a:t>
            </a:r>
          </a:p>
          <a:p>
            <a:endParaRPr lang="en-US" dirty="0"/>
          </a:p>
          <a:p>
            <a:r>
              <a:rPr lang="zh-CN" altLang="en-US" dirty="0"/>
              <a:t>步骤二：切换到</a:t>
            </a:r>
            <a:r>
              <a:rPr lang="en-US" dirty="0"/>
              <a:t>admin</a:t>
            </a:r>
            <a:r>
              <a:rPr lang="zh-CN" altLang="en-US" dirty="0"/>
              <a:t>数据库</a:t>
            </a:r>
          </a:p>
          <a:p>
            <a:r>
              <a:rPr lang="en-US" dirty="0" smtClean="0"/>
              <a:t>use admin</a:t>
            </a:r>
          </a:p>
          <a:p>
            <a:endParaRPr lang="en-US" dirty="0" smtClean="0"/>
          </a:p>
          <a:p>
            <a:r>
              <a:rPr lang="zh-CN" altLang="en-US" dirty="0"/>
              <a:t>步骤三：创建管理员</a:t>
            </a:r>
            <a:r>
              <a:rPr lang="zh-CN" altLang="en-US" dirty="0" smtClean="0"/>
              <a:t>账号</a:t>
            </a:r>
            <a:endParaRPr lang="en-US" altLang="zh-CN" dirty="0" smtClean="0"/>
          </a:p>
          <a:p>
            <a:r>
              <a:rPr lang="en-US" altLang="zh-CN" dirty="0" err="1"/>
              <a:t>db.createUser</a:t>
            </a:r>
            <a:r>
              <a:rPr lang="en-US" altLang="zh-CN" dirty="0"/>
              <a:t>({user:"admin",</a:t>
            </a:r>
            <a:r>
              <a:rPr lang="en-US" altLang="zh-CN" dirty="0" err="1"/>
              <a:t>pwd</a:t>
            </a:r>
            <a:r>
              <a:rPr lang="en-US" altLang="zh-CN" dirty="0"/>
              <a:t>:"</a:t>
            </a:r>
            <a:r>
              <a:rPr lang="en-US" altLang="zh-CN" dirty="0" err="1"/>
              <a:t>password",roles</a:t>
            </a:r>
            <a:r>
              <a:rPr lang="en-US" altLang="zh-CN" dirty="0"/>
              <a:t>:["root"]}) </a:t>
            </a:r>
            <a:endParaRPr lang="en-US" altLang="zh-CN" dirty="0" smtClean="0"/>
          </a:p>
          <a:p>
            <a:endParaRPr lang="en-US" dirty="0"/>
          </a:p>
          <a:p>
            <a:r>
              <a:rPr lang="zh-CN" altLang="en-US" dirty="0" smtClean="0"/>
              <a:t>步骤四：验证</a:t>
            </a:r>
            <a:endParaRPr lang="en-US" altLang="zh-CN" dirty="0" smtClean="0"/>
          </a:p>
          <a:p>
            <a:r>
              <a:rPr lang="zh-CN" altLang="en-US" dirty="0" smtClean="0"/>
              <a:t>第一</a:t>
            </a:r>
            <a:r>
              <a:rPr lang="zh-CN" altLang="en-US" dirty="0"/>
              <a:t>个用户添加完成后，便需要认证才能继续添加其他用户</a:t>
            </a:r>
          </a:p>
          <a:p>
            <a:r>
              <a:rPr lang="zh-CN" altLang="en-US" dirty="0"/>
              <a:t>使用</a:t>
            </a:r>
            <a:r>
              <a:rPr lang="en-US" altLang="zh-CN" dirty="0" err="1"/>
              <a:t>db.auth</a:t>
            </a:r>
            <a:r>
              <a:rPr lang="en-US" altLang="zh-CN" dirty="0"/>
              <a:t>("admin", "password")</a:t>
            </a:r>
            <a:r>
              <a:rPr lang="zh-CN" altLang="en-US" dirty="0" smtClean="0"/>
              <a:t>认证</a:t>
            </a:r>
            <a:endParaRPr lang="en-US" altLang="zh-CN" dirty="0" smtClean="0"/>
          </a:p>
          <a:p>
            <a:endParaRPr lang="en-US" altLang="zh-CN" dirty="0"/>
          </a:p>
          <a:p>
            <a:r>
              <a:rPr lang="zh-CN" altLang="en-US" dirty="0"/>
              <a:t>新增的用户在</a:t>
            </a:r>
            <a:r>
              <a:rPr lang="en-US" altLang="zh-CN" dirty="0" err="1"/>
              <a:t>system.users</a:t>
            </a:r>
            <a:r>
              <a:rPr lang="zh-CN" altLang="en-US" dirty="0"/>
              <a:t>中</a:t>
            </a:r>
          </a:p>
          <a:p>
            <a:r>
              <a:rPr lang="en-US" altLang="zh-CN" dirty="0" err="1" smtClean="0"/>
              <a:t>db.getCollectionNames</a:t>
            </a:r>
            <a:r>
              <a:rPr lang="en-US" altLang="zh-CN" dirty="0" smtClean="0"/>
              <a:t>()</a:t>
            </a:r>
          </a:p>
          <a:p>
            <a:endParaRPr lang="en-US" altLang="zh-CN" dirty="0"/>
          </a:p>
          <a:p>
            <a:r>
              <a:rPr lang="zh-CN" altLang="en-US" dirty="0"/>
              <a:t>步骤五：杀掉进程，重启</a:t>
            </a:r>
            <a:r>
              <a:rPr lang="en-US" altLang="zh-CN" dirty="0" err="1"/>
              <a:t>mongoDB</a:t>
            </a:r>
            <a:r>
              <a:rPr lang="zh-CN" altLang="en-US" dirty="0"/>
              <a:t>服务</a:t>
            </a:r>
          </a:p>
          <a:p>
            <a:r>
              <a:rPr lang="en-US" altLang="zh-CN" dirty="0"/>
              <a:t>./</a:t>
            </a:r>
            <a:r>
              <a:rPr lang="en-US" altLang="zh-CN" dirty="0" err="1"/>
              <a:t>mongod</a:t>
            </a:r>
            <a:r>
              <a:rPr lang="en-US" altLang="zh-CN" dirty="0"/>
              <a:t> --</a:t>
            </a:r>
            <a:r>
              <a:rPr lang="en-US" altLang="zh-CN" dirty="0" err="1"/>
              <a:t>dbpath</a:t>
            </a:r>
            <a:r>
              <a:rPr lang="en-US" altLang="zh-CN" dirty="0"/>
              <a:t>=/path/</a:t>
            </a:r>
            <a:r>
              <a:rPr lang="en-US" altLang="zh-CN" dirty="0" err="1"/>
              <a:t>mongodb</a:t>
            </a:r>
            <a:r>
              <a:rPr lang="en-US" altLang="zh-CN" dirty="0"/>
              <a:t> --</a:t>
            </a:r>
            <a:r>
              <a:rPr lang="en-US" altLang="zh-CN" dirty="0" err="1"/>
              <a:t>bind_ip</a:t>
            </a:r>
            <a:r>
              <a:rPr lang="en-US" altLang="zh-CN" dirty="0"/>
              <a:t>=192.168.0.1 --port=27028 -</a:t>
            </a:r>
            <a:r>
              <a:rPr lang="en-US" altLang="zh-CN" dirty="0" err="1"/>
              <a:t>auth</a:t>
            </a:r>
            <a:endParaRPr lang="en-US" altLang="zh-CN" dirty="0"/>
          </a:p>
          <a:p>
            <a:endParaRPr lang="zh-CN" altLang="en-US" dirty="0"/>
          </a:p>
          <a:p>
            <a:endParaRPr lang="en-US" dirty="0" smtClean="0"/>
          </a:p>
          <a:p>
            <a:endParaRPr lang="en-US" dirty="0"/>
          </a:p>
          <a:p>
            <a:pPr marL="285750" indent="-285750">
              <a:buFont typeface="Wingdings" panose="05000000000000000000" pitchFamily="2" charset="2"/>
              <a:buChar char="Ø"/>
            </a:pPr>
            <a:endParaRPr dirty="0"/>
          </a:p>
        </p:txBody>
      </p:sp>
      <p:sp>
        <p:nvSpPr>
          <p:cNvPr id="4" name="文本框 3"/>
          <p:cNvSpPr txBox="1"/>
          <p:nvPr/>
        </p:nvSpPr>
        <p:spPr>
          <a:xfrm>
            <a:off x="811369" y="1028232"/>
            <a:ext cx="2698175" cy="523220"/>
          </a:xfrm>
          <a:prstGeom prst="rect">
            <a:avLst/>
          </a:prstGeom>
          <a:noFill/>
        </p:spPr>
        <p:txBody>
          <a:bodyPr wrap="none" rtlCol="0">
            <a:spAutoFit/>
          </a:bodyPr>
          <a:lstStyle/>
          <a:p>
            <a:r>
              <a:rPr lang="zh-CN" altLang="en-US" sz="2800" dirty="0" smtClean="0"/>
              <a:t>添加管理员用户</a:t>
            </a:r>
            <a:endParaRPr lang="zh-CN" alt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24130"/>
            <a:ext cx="11485245" cy="461665"/>
          </a:xfrm>
          <a:prstGeom prst="rect">
            <a:avLst/>
          </a:prstGeom>
          <a:noFill/>
        </p:spPr>
        <p:txBody>
          <a:bodyPr wrap="square" rtlCol="0">
            <a:spAutoFit/>
          </a:bodyPr>
          <a:lstStyle/>
          <a:p>
            <a:pPr lvl="0">
              <a:spcBef>
                <a:spcPct val="0"/>
              </a:spcBef>
            </a:pPr>
            <a:r>
              <a:rPr lang="zh-CN" altLang="en-US" sz="2400" dirty="0">
                <a:latin typeface="微软雅黑" panose="020B0503020204020204" pitchFamily="34" charset="-122"/>
                <a:ea typeface="微软雅黑" panose="020B0503020204020204" pitchFamily="34" charset="-122"/>
                <a:sym typeface="+mn-ea"/>
              </a:rPr>
              <a:t>启动基于角色的登录认证功能</a:t>
            </a:r>
          </a:p>
        </p:txBody>
      </p:sp>
      <p:sp>
        <p:nvSpPr>
          <p:cNvPr id="5" name="文本框 4"/>
          <p:cNvSpPr txBox="1"/>
          <p:nvPr/>
        </p:nvSpPr>
        <p:spPr>
          <a:xfrm>
            <a:off x="1582411" y="1935159"/>
            <a:ext cx="10175240" cy="3970318"/>
          </a:xfrm>
          <a:prstGeom prst="rect">
            <a:avLst/>
          </a:prstGeom>
          <a:noFill/>
        </p:spPr>
        <p:txBody>
          <a:bodyPr wrap="square" rtlCol="0">
            <a:spAutoFit/>
          </a:bodyPr>
          <a:lstStyle/>
          <a:p>
            <a:r>
              <a:rPr lang="zh-CN" altLang="en-US" dirty="0" smtClean="0"/>
              <a:t>步骤一：切换到</a:t>
            </a:r>
            <a:r>
              <a:rPr lang="en-US" dirty="0" smtClean="0"/>
              <a:t>admin</a:t>
            </a:r>
            <a:r>
              <a:rPr lang="zh-CN" altLang="en-US" dirty="0" smtClean="0"/>
              <a:t>数据库</a:t>
            </a:r>
            <a:endParaRPr lang="en-US" altLang="zh-CN" dirty="0" smtClean="0"/>
          </a:p>
          <a:p>
            <a:r>
              <a:rPr lang="zh-CN" altLang="en-US" dirty="0"/>
              <a:t>为其他数据库添加用户，添加用户前需要切换到该数据库，这里设置其角色为</a:t>
            </a:r>
            <a:r>
              <a:rPr lang="en-US" altLang="zh-CN" dirty="0" err="1"/>
              <a:t>dbOwner</a:t>
            </a:r>
            <a:endParaRPr lang="en-US" altLang="zh-CN" dirty="0"/>
          </a:p>
          <a:p>
            <a:r>
              <a:rPr lang="en-US" dirty="0" smtClean="0"/>
              <a:t>use </a:t>
            </a:r>
            <a:r>
              <a:rPr lang="en-US" altLang="zh-CN" dirty="0"/>
              <a:t>test</a:t>
            </a:r>
          </a:p>
          <a:p>
            <a:endParaRPr lang="en-US" dirty="0" smtClean="0"/>
          </a:p>
          <a:p>
            <a:r>
              <a:rPr lang="zh-CN" altLang="en-US" dirty="0" smtClean="0"/>
              <a:t>步骤二：创建数据库账号</a:t>
            </a:r>
            <a:endParaRPr lang="en-US" altLang="zh-CN" dirty="0" smtClean="0"/>
          </a:p>
          <a:p>
            <a:r>
              <a:rPr lang="en-US" altLang="zh-CN" dirty="0" err="1"/>
              <a:t>db.createUser</a:t>
            </a:r>
            <a:r>
              <a:rPr lang="en-US" altLang="zh-CN" dirty="0"/>
              <a:t>({user: "test", </a:t>
            </a:r>
            <a:r>
              <a:rPr lang="en-US" altLang="zh-CN" dirty="0" err="1"/>
              <a:t>pwd</a:t>
            </a:r>
            <a:r>
              <a:rPr lang="en-US" altLang="zh-CN" dirty="0"/>
              <a:t>: "test", roles: [{ role: "</a:t>
            </a:r>
            <a:r>
              <a:rPr lang="en-US" altLang="zh-CN" dirty="0" err="1"/>
              <a:t>dbOwner</a:t>
            </a:r>
            <a:r>
              <a:rPr lang="en-US" altLang="zh-CN" dirty="0"/>
              <a:t>", </a:t>
            </a:r>
            <a:r>
              <a:rPr lang="en-US" altLang="zh-CN" dirty="0" err="1"/>
              <a:t>db</a:t>
            </a:r>
            <a:r>
              <a:rPr lang="en-US" altLang="zh-CN" dirty="0"/>
              <a:t>: "test" }]})</a:t>
            </a:r>
          </a:p>
          <a:p>
            <a:endParaRPr lang="en-US" dirty="0"/>
          </a:p>
          <a:p>
            <a:endParaRPr lang="en-US" dirty="0" smtClean="0"/>
          </a:p>
          <a:p>
            <a:r>
              <a:rPr lang="zh-CN" altLang="en-US" dirty="0" smtClean="0"/>
              <a:t>步骤三：</a:t>
            </a:r>
            <a:r>
              <a:rPr lang="zh-CN" altLang="en-US" dirty="0"/>
              <a:t>杀掉进程，重启</a:t>
            </a:r>
            <a:r>
              <a:rPr lang="en-US" dirty="0" err="1"/>
              <a:t>mongoDB</a:t>
            </a:r>
            <a:r>
              <a:rPr lang="zh-CN" altLang="en-US" dirty="0"/>
              <a:t>服务</a:t>
            </a:r>
          </a:p>
          <a:p>
            <a:r>
              <a:rPr lang="en-US" altLang="zh-CN" dirty="0"/>
              <a:t>./</a:t>
            </a:r>
            <a:r>
              <a:rPr lang="en-US" dirty="0" err="1"/>
              <a:t>mongod</a:t>
            </a:r>
            <a:r>
              <a:rPr lang="en-US" dirty="0"/>
              <a:t> --</a:t>
            </a:r>
            <a:r>
              <a:rPr lang="en-US" dirty="0" err="1"/>
              <a:t>dbpath</a:t>
            </a:r>
            <a:r>
              <a:rPr lang="en-US" dirty="0"/>
              <a:t>=/path/</a:t>
            </a:r>
            <a:r>
              <a:rPr lang="en-US" dirty="0" err="1"/>
              <a:t>mongodb</a:t>
            </a:r>
            <a:r>
              <a:rPr lang="en-US" dirty="0"/>
              <a:t> --</a:t>
            </a:r>
            <a:r>
              <a:rPr lang="en-US" dirty="0" err="1"/>
              <a:t>bind_ip</a:t>
            </a:r>
            <a:r>
              <a:rPr lang="en-US" dirty="0"/>
              <a:t>=192.168.0.1 --</a:t>
            </a:r>
            <a:r>
              <a:rPr lang="en-US" dirty="0" smtClean="0"/>
              <a:t>port=27028 </a:t>
            </a:r>
            <a:r>
              <a:rPr lang="en-US" altLang="zh-CN" dirty="0" smtClean="0"/>
              <a:t>-</a:t>
            </a:r>
            <a:r>
              <a:rPr lang="en-US" altLang="zh-CN" dirty="0" err="1" smtClean="0"/>
              <a:t>auth</a:t>
            </a:r>
            <a:endParaRPr lang="en-US" dirty="0" smtClean="0"/>
          </a:p>
          <a:p>
            <a:endParaRPr lang="en-US" dirty="0"/>
          </a:p>
          <a:p>
            <a:r>
              <a:rPr lang="zh-CN" altLang="en-US" dirty="0" smtClean="0"/>
              <a:t>步骤四：验证</a:t>
            </a:r>
            <a:endParaRPr lang="en-US" altLang="zh-CN" dirty="0" smtClean="0"/>
          </a:p>
          <a:p>
            <a:r>
              <a:rPr lang="en-US" altLang="zh-CN" dirty="0" err="1"/>
              <a:t>db.auth</a:t>
            </a:r>
            <a:r>
              <a:rPr lang="en-US" altLang="zh-CN" dirty="0" smtClean="0"/>
              <a:t>(“username", </a:t>
            </a:r>
            <a:r>
              <a:rPr lang="en-US" altLang="zh-CN" dirty="0"/>
              <a:t>"</a:t>
            </a:r>
            <a:r>
              <a:rPr lang="en-US" altLang="zh-CN" dirty="0" smtClean="0"/>
              <a:t>password“)</a:t>
            </a:r>
          </a:p>
          <a:p>
            <a:endParaRPr dirty="0"/>
          </a:p>
        </p:txBody>
      </p:sp>
      <p:sp>
        <p:nvSpPr>
          <p:cNvPr id="4" name="文本框 3"/>
          <p:cNvSpPr txBox="1"/>
          <p:nvPr/>
        </p:nvSpPr>
        <p:spPr>
          <a:xfrm>
            <a:off x="824248" y="1236372"/>
            <a:ext cx="2698175" cy="523220"/>
          </a:xfrm>
          <a:prstGeom prst="rect">
            <a:avLst/>
          </a:prstGeom>
          <a:noFill/>
        </p:spPr>
        <p:txBody>
          <a:bodyPr wrap="none" rtlCol="0">
            <a:spAutoFit/>
          </a:bodyPr>
          <a:lstStyle/>
          <a:p>
            <a:r>
              <a:rPr lang="zh-CN" altLang="en-US" sz="2800" dirty="0" smtClean="0"/>
              <a:t>添加数据库用户</a:t>
            </a:r>
            <a:endParaRPr lang="zh-CN" altLang="en-US" sz="2800" dirty="0"/>
          </a:p>
        </p:txBody>
      </p:sp>
    </p:spTree>
    <p:extLst>
      <p:ext uri="{BB962C8B-B14F-4D97-AF65-F5344CB8AC3E}">
        <p14:creationId xmlns:p14="http://schemas.microsoft.com/office/powerpoint/2010/main" val="1023838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61665"/>
          </a:xfrm>
          <a:prstGeom prst="rect">
            <a:avLst/>
          </a:prstGeom>
          <a:noFill/>
        </p:spPr>
        <p:txBody>
          <a:bodyPr wrap="square" rtlCol="0">
            <a:spAutoFit/>
          </a:bodyPr>
          <a:lstStyle/>
          <a:p>
            <a:pPr marL="0" lvl="0" indent="0" defTabSz="914400" eaLnBrk="1" hangingPunct="1">
              <a:spcBef>
                <a:spcPct val="0"/>
              </a:spcBef>
              <a:buNone/>
            </a:pPr>
            <a:r>
              <a:rPr lang="zh-CN" altLang="en-US" sz="2400" dirty="0" smtClean="0">
                <a:latin typeface="微软雅黑" panose="020B0503020204020204" pitchFamily="34" charset="-122"/>
                <a:ea typeface="微软雅黑" panose="020B0503020204020204" pitchFamily="34" charset="-122"/>
                <a:sym typeface="+mn-ea"/>
              </a:rPr>
              <a:t>说明</a:t>
            </a:r>
            <a:endParaRPr lang="en-US" altLang="zh-CN" sz="2400" dirty="0">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986472" y="728345"/>
            <a:ext cx="10175240" cy="6186309"/>
          </a:xfrm>
          <a:prstGeom prst="rect">
            <a:avLst/>
          </a:prstGeom>
          <a:noFill/>
        </p:spPr>
        <p:txBody>
          <a:bodyPr wrap="square" rtlCol="0">
            <a:spAutoFit/>
          </a:bodyPr>
          <a:lstStyle/>
          <a:p>
            <a:r>
              <a:rPr lang="en-US" altLang="zh-CN" dirty="0"/>
              <a:t>1.admin.system.users</a:t>
            </a:r>
            <a:r>
              <a:rPr lang="zh-CN" altLang="en-US" dirty="0"/>
              <a:t>中将会保存比在其它数据库中设置的用户权限更大的用户信息</a:t>
            </a:r>
            <a:r>
              <a:rPr lang="en-US" altLang="zh-CN" dirty="0"/>
              <a:t>,</a:t>
            </a:r>
            <a:r>
              <a:rPr lang="zh-CN" altLang="en-US" dirty="0"/>
              <a:t>拥有超级权限，也就是说在</a:t>
            </a:r>
            <a:r>
              <a:rPr lang="en-US" altLang="zh-CN" dirty="0"/>
              <a:t>admin</a:t>
            </a:r>
            <a:r>
              <a:rPr lang="zh-CN" altLang="en-US" dirty="0"/>
              <a:t>中创建的用户可以对</a:t>
            </a:r>
            <a:r>
              <a:rPr lang="en-US" altLang="zh-CN" dirty="0" err="1"/>
              <a:t>mongodb</a:t>
            </a:r>
            <a:r>
              <a:rPr lang="zh-CN" altLang="en-US" dirty="0"/>
              <a:t>中的其他数据库数据进行操作；</a:t>
            </a:r>
          </a:p>
          <a:p>
            <a:endParaRPr lang="zh-CN" altLang="en-US" dirty="0"/>
          </a:p>
          <a:p>
            <a:r>
              <a:rPr lang="en-US" altLang="zh-CN" dirty="0"/>
              <a:t>2.mongodb</a:t>
            </a:r>
            <a:r>
              <a:rPr lang="zh-CN" altLang="en-US" dirty="0"/>
              <a:t>系统中</a:t>
            </a:r>
            <a:r>
              <a:rPr lang="en-US" altLang="zh-CN" dirty="0"/>
              <a:t>,</a:t>
            </a:r>
            <a:r>
              <a:rPr lang="zh-CN" altLang="en-US" dirty="0"/>
              <a:t>数据库是由超级用户来创建的</a:t>
            </a:r>
            <a:r>
              <a:rPr lang="en-US" altLang="zh-CN" dirty="0"/>
              <a:t>,</a:t>
            </a:r>
            <a:r>
              <a:rPr lang="zh-CN" altLang="en-US" dirty="0"/>
              <a:t>一个数据库可以包含多个用户</a:t>
            </a:r>
            <a:r>
              <a:rPr lang="en-US" altLang="zh-CN" dirty="0"/>
              <a:t>,</a:t>
            </a:r>
            <a:r>
              <a:rPr lang="zh-CN" altLang="en-US" dirty="0"/>
              <a:t>一个用户只能在一个数据库下</a:t>
            </a:r>
            <a:r>
              <a:rPr lang="en-US" altLang="zh-CN" dirty="0"/>
              <a:t>,</a:t>
            </a:r>
            <a:r>
              <a:rPr lang="zh-CN" altLang="en-US" dirty="0"/>
              <a:t>不同数据库中的用户可以同名；</a:t>
            </a:r>
          </a:p>
          <a:p>
            <a:endParaRPr lang="zh-CN" altLang="en-US" dirty="0"/>
          </a:p>
          <a:p>
            <a:r>
              <a:rPr lang="en-US" altLang="zh-CN" dirty="0"/>
              <a:t>3.</a:t>
            </a:r>
            <a:r>
              <a:rPr lang="zh-CN" altLang="en-US" dirty="0"/>
              <a:t>当</a:t>
            </a:r>
            <a:r>
              <a:rPr lang="en-US" altLang="zh-CN" dirty="0" err="1"/>
              <a:t>admin.system.users</a:t>
            </a:r>
            <a:r>
              <a:rPr lang="zh-CN" altLang="en-US" dirty="0"/>
              <a:t>一个用户都没有时，即使</a:t>
            </a:r>
            <a:r>
              <a:rPr lang="en-US" altLang="zh-CN" dirty="0" err="1"/>
              <a:t>mongod</a:t>
            </a:r>
            <a:r>
              <a:rPr lang="zh-CN" altLang="en-US" dirty="0"/>
              <a:t>启动时添加了</a:t>
            </a:r>
            <a:r>
              <a:rPr lang="en-US" altLang="zh-CN" dirty="0"/>
              <a:t>—</a:t>
            </a:r>
            <a:r>
              <a:rPr lang="en-US" altLang="zh-CN" dirty="0" err="1"/>
              <a:t>auth</a:t>
            </a:r>
            <a:r>
              <a:rPr lang="zh-CN" altLang="en-US" dirty="0"/>
              <a:t>参数</a:t>
            </a:r>
            <a:r>
              <a:rPr lang="en-US" altLang="zh-CN" dirty="0"/>
              <a:t>,</a:t>
            </a:r>
            <a:r>
              <a:rPr lang="zh-CN" altLang="en-US" dirty="0"/>
              <a:t>如果没有在</a:t>
            </a:r>
            <a:r>
              <a:rPr lang="en-US" altLang="zh-CN" dirty="0"/>
              <a:t>admin</a:t>
            </a:r>
            <a:r>
              <a:rPr lang="zh-CN" altLang="en-US" dirty="0"/>
              <a:t>数据库中添加用户</a:t>
            </a:r>
            <a:r>
              <a:rPr lang="en-US" altLang="zh-CN" dirty="0"/>
              <a:t>,</a:t>
            </a:r>
            <a:r>
              <a:rPr lang="zh-CN" altLang="en-US" dirty="0"/>
              <a:t>此时不进行任何认证还是可以做任何操作</a:t>
            </a:r>
            <a:r>
              <a:rPr lang="en-US" altLang="zh-CN" dirty="0"/>
              <a:t>(</a:t>
            </a:r>
            <a:r>
              <a:rPr lang="zh-CN" altLang="en-US" dirty="0"/>
              <a:t>不管是否是以</a:t>
            </a:r>
            <a:r>
              <a:rPr lang="en-US" altLang="zh-CN" dirty="0"/>
              <a:t>—</a:t>
            </a:r>
            <a:r>
              <a:rPr lang="en-US" altLang="zh-CN" dirty="0" err="1"/>
              <a:t>auth</a:t>
            </a:r>
            <a:r>
              <a:rPr lang="en-US" altLang="zh-CN" dirty="0"/>
              <a:t> </a:t>
            </a:r>
            <a:r>
              <a:rPr lang="zh-CN" altLang="en-US" dirty="0"/>
              <a:t>参数启动</a:t>
            </a:r>
            <a:r>
              <a:rPr lang="en-US" altLang="zh-CN" dirty="0"/>
              <a:t>),</a:t>
            </a:r>
            <a:r>
              <a:rPr lang="zh-CN" altLang="en-US" dirty="0"/>
              <a:t>直到在</a:t>
            </a:r>
            <a:r>
              <a:rPr lang="en-US" altLang="zh-CN" dirty="0" err="1"/>
              <a:t>admin.system.users</a:t>
            </a:r>
            <a:r>
              <a:rPr lang="zh-CN" altLang="en-US" dirty="0"/>
              <a:t>中添加了一个用户；</a:t>
            </a:r>
          </a:p>
          <a:p>
            <a:endParaRPr lang="zh-CN" altLang="en-US" dirty="0"/>
          </a:p>
          <a:p>
            <a:r>
              <a:rPr lang="en-US" altLang="zh-CN" dirty="0"/>
              <a:t>4.</a:t>
            </a:r>
            <a:r>
              <a:rPr lang="zh-CN" altLang="en-US" dirty="0"/>
              <a:t>特定数据库比如</a:t>
            </a:r>
            <a:r>
              <a:rPr lang="en-US" altLang="zh-CN" dirty="0"/>
              <a:t>DB1</a:t>
            </a:r>
            <a:r>
              <a:rPr lang="zh-CN" altLang="en-US" dirty="0"/>
              <a:t>下的用户</a:t>
            </a:r>
            <a:r>
              <a:rPr lang="en-US" altLang="zh-CN" dirty="0"/>
              <a:t>User1,</a:t>
            </a:r>
            <a:r>
              <a:rPr lang="zh-CN" altLang="en-US" dirty="0"/>
              <a:t>不能够访问其他数据库</a:t>
            </a:r>
            <a:r>
              <a:rPr lang="en-US" altLang="zh-CN" dirty="0"/>
              <a:t>DB2,</a:t>
            </a:r>
            <a:r>
              <a:rPr lang="zh-CN" altLang="en-US" dirty="0"/>
              <a:t>但是可以访问本数据库下其他用户创建的数据；</a:t>
            </a:r>
          </a:p>
          <a:p>
            <a:endParaRPr lang="zh-CN" altLang="en-US" dirty="0"/>
          </a:p>
          <a:p>
            <a:r>
              <a:rPr lang="en-US" altLang="zh-CN" dirty="0"/>
              <a:t>5.</a:t>
            </a:r>
            <a:r>
              <a:rPr lang="zh-CN" altLang="en-US" dirty="0"/>
              <a:t>不同数据库中同名的用户不能够登录其他数据库，比如</a:t>
            </a:r>
            <a:r>
              <a:rPr lang="en-US" altLang="zh-CN" dirty="0"/>
              <a:t>DB1,DB2</a:t>
            </a:r>
            <a:r>
              <a:rPr lang="zh-CN" altLang="en-US" dirty="0"/>
              <a:t>都有</a:t>
            </a:r>
            <a:r>
              <a:rPr lang="en-US" altLang="zh-CN" dirty="0"/>
              <a:t>user1</a:t>
            </a:r>
            <a:r>
              <a:rPr lang="zh-CN" altLang="en-US" dirty="0"/>
              <a:t>，以</a:t>
            </a:r>
            <a:r>
              <a:rPr lang="en-US" altLang="zh-CN" dirty="0"/>
              <a:t>user1</a:t>
            </a:r>
            <a:r>
              <a:rPr lang="zh-CN" altLang="en-US" dirty="0"/>
              <a:t>登录</a:t>
            </a:r>
            <a:r>
              <a:rPr lang="en-US" altLang="zh-CN" dirty="0"/>
              <a:t>DB1</a:t>
            </a:r>
            <a:r>
              <a:rPr lang="zh-CN" altLang="en-US" dirty="0"/>
              <a:t>后</a:t>
            </a:r>
            <a:r>
              <a:rPr lang="en-US" altLang="zh-CN" dirty="0"/>
              <a:t>,</a:t>
            </a:r>
            <a:r>
              <a:rPr lang="zh-CN" altLang="en-US" dirty="0"/>
              <a:t>不能够登录到</a:t>
            </a:r>
            <a:r>
              <a:rPr lang="en-US" altLang="zh-CN" dirty="0"/>
              <a:t>DB2</a:t>
            </a:r>
            <a:r>
              <a:rPr lang="zh-CN" altLang="en-US" dirty="0"/>
              <a:t>进行数据库操作；</a:t>
            </a:r>
          </a:p>
          <a:p>
            <a:endParaRPr lang="zh-CN" altLang="en-US" dirty="0"/>
          </a:p>
          <a:p>
            <a:r>
              <a:rPr lang="en-US" altLang="zh-CN" dirty="0"/>
              <a:t>6.</a:t>
            </a:r>
            <a:r>
              <a:rPr lang="zh-CN" altLang="en-US" dirty="0"/>
              <a:t>在</a:t>
            </a:r>
            <a:r>
              <a:rPr lang="en-US" altLang="zh-CN" dirty="0"/>
              <a:t>admin</a:t>
            </a:r>
            <a:r>
              <a:rPr lang="zh-CN" altLang="en-US" dirty="0"/>
              <a:t>数据库创建的用户具有超级权限，可以对</a:t>
            </a:r>
            <a:r>
              <a:rPr lang="en-US" altLang="zh-CN" dirty="0" err="1"/>
              <a:t>mongodb</a:t>
            </a:r>
            <a:r>
              <a:rPr lang="zh-CN" altLang="en-US" dirty="0"/>
              <a:t>系统内的任何数据库的数据对象进行操作；</a:t>
            </a:r>
          </a:p>
          <a:p>
            <a:endParaRPr lang="zh-CN" altLang="en-US" dirty="0"/>
          </a:p>
          <a:p>
            <a:r>
              <a:rPr lang="en-US" altLang="zh-CN" dirty="0"/>
              <a:t>7.</a:t>
            </a:r>
            <a:r>
              <a:rPr lang="zh-CN" altLang="en-US" dirty="0"/>
              <a:t>使用</a:t>
            </a:r>
            <a:r>
              <a:rPr lang="en-US" altLang="zh-CN" dirty="0" err="1"/>
              <a:t>db.auth</a:t>
            </a:r>
            <a:r>
              <a:rPr lang="en-US" altLang="zh-CN" dirty="0"/>
              <a:t>()</a:t>
            </a:r>
            <a:r>
              <a:rPr lang="zh-CN" altLang="en-US" dirty="0"/>
              <a:t>可以对数据库中的用户进行验证，如果验证成功则返回</a:t>
            </a:r>
            <a:r>
              <a:rPr lang="en-US" altLang="zh-CN" dirty="0"/>
              <a:t>1</a:t>
            </a:r>
            <a:r>
              <a:rPr lang="zh-CN" altLang="en-US" dirty="0"/>
              <a:t>，否则返回</a:t>
            </a:r>
            <a:r>
              <a:rPr lang="en-US" altLang="zh-CN" dirty="0"/>
              <a:t>0</a:t>
            </a:r>
            <a:r>
              <a:rPr lang="zh-CN" altLang="en-US" dirty="0"/>
              <a:t>！ </a:t>
            </a:r>
            <a:r>
              <a:rPr lang="en-US" altLang="zh-CN" dirty="0" err="1"/>
              <a:t>db.auth</a:t>
            </a:r>
            <a:r>
              <a:rPr lang="en-US" altLang="zh-CN" dirty="0"/>
              <a:t>() </a:t>
            </a:r>
            <a:r>
              <a:rPr lang="zh-CN" altLang="en-US" dirty="0"/>
              <a:t>只能针对登录用户所属的数据库的用户信息进行验证，不能验证其他数据库的用户信息，因为访问不了其他数据库。</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61665"/>
          </a:xfrm>
          <a:prstGeom prst="rect">
            <a:avLst/>
          </a:prstGeom>
          <a:noFill/>
        </p:spPr>
        <p:txBody>
          <a:bodyPr wrap="square" rtlCol="0">
            <a:spAutoFit/>
          </a:bodyPr>
          <a:lstStyle/>
          <a:p>
            <a:pPr lvl="0">
              <a:spcBef>
                <a:spcPct val="0"/>
              </a:spcBef>
            </a:pPr>
            <a:r>
              <a:rPr lang="zh-CN" altLang="en-US" sz="2400" dirty="0">
                <a:latin typeface="微软雅黑" panose="020B0503020204020204" pitchFamily="34" charset="-122"/>
                <a:ea typeface="微软雅黑" panose="020B0503020204020204" pitchFamily="34" charset="-122"/>
                <a:sym typeface="+mn-ea"/>
              </a:rPr>
              <a:t>禁用</a:t>
            </a:r>
            <a:r>
              <a:rPr lang="en-US" altLang="zh-CN" sz="2400" dirty="0">
                <a:latin typeface="微软雅黑" panose="020B0503020204020204" pitchFamily="34" charset="-122"/>
                <a:ea typeface="微软雅黑" panose="020B0503020204020204" pitchFamily="34" charset="-122"/>
                <a:sym typeface="+mn-ea"/>
              </a:rPr>
              <a:t>HTTP</a:t>
            </a:r>
            <a:r>
              <a:rPr lang="zh-CN" altLang="en-US" sz="2400" dirty="0">
                <a:latin typeface="微软雅黑" panose="020B0503020204020204" pitchFamily="34" charset="-122"/>
                <a:ea typeface="微软雅黑" panose="020B0503020204020204" pitchFamily="34" charset="-122"/>
                <a:sym typeface="+mn-ea"/>
              </a:rPr>
              <a:t>和</a:t>
            </a:r>
            <a:r>
              <a:rPr lang="en-US" altLang="zh-CN" sz="2400" dirty="0">
                <a:latin typeface="微软雅黑" panose="020B0503020204020204" pitchFamily="34" charset="-122"/>
                <a:ea typeface="微软雅黑" panose="020B0503020204020204" pitchFamily="34" charset="-122"/>
                <a:sym typeface="+mn-ea"/>
              </a:rPr>
              <a:t>REST</a:t>
            </a:r>
            <a:r>
              <a:rPr lang="zh-CN" altLang="en-US" sz="2400" dirty="0">
                <a:latin typeface="微软雅黑" panose="020B0503020204020204" pitchFamily="34" charset="-122"/>
                <a:ea typeface="微软雅黑" panose="020B0503020204020204" pitchFamily="34" charset="-122"/>
                <a:sym typeface="+mn-ea"/>
              </a:rPr>
              <a:t>端口</a:t>
            </a:r>
          </a:p>
        </p:txBody>
      </p:sp>
      <p:sp>
        <p:nvSpPr>
          <p:cNvPr id="5" name="文本框 4"/>
          <p:cNvSpPr txBox="1"/>
          <p:nvPr/>
        </p:nvSpPr>
        <p:spPr>
          <a:xfrm>
            <a:off x="1080135" y="1226820"/>
            <a:ext cx="10175240" cy="4154984"/>
          </a:xfrm>
          <a:prstGeom prst="rect">
            <a:avLst/>
          </a:prstGeom>
          <a:noFill/>
        </p:spPr>
        <p:txBody>
          <a:bodyPr wrap="square" rtlCol="0">
            <a:spAutoFit/>
          </a:bodyPr>
          <a:lstStyle/>
          <a:p>
            <a:r>
              <a:rPr lang="da-DK" sz="2400" dirty="0"/>
              <a:t>MongoDB自身带有一个HTTP服务和并支持REST接口。在2.6以后这些接口默认是关闭的。mongoDB</a:t>
            </a:r>
            <a:r>
              <a:rPr lang="da-DK" sz="2400" dirty="0" smtClean="0"/>
              <a:t>默</a:t>
            </a:r>
          </a:p>
          <a:p>
            <a:endParaRPr lang="da-DK" sz="2400" dirty="0"/>
          </a:p>
          <a:p>
            <a:r>
              <a:rPr lang="da-DK" sz="2400" dirty="0" smtClean="0"/>
              <a:t>认会使用默认端口监听</a:t>
            </a:r>
            <a:r>
              <a:rPr lang="da-DK" sz="2400" dirty="0"/>
              <a:t>web服务，一般不需要通过web方式进行远程管理，建议禁用。</a:t>
            </a:r>
            <a:r>
              <a:rPr lang="da-DK" sz="2400" dirty="0" smtClean="0"/>
              <a:t>修改配置文件</a:t>
            </a:r>
          </a:p>
          <a:p>
            <a:endParaRPr lang="da-DK" sz="2400" dirty="0"/>
          </a:p>
          <a:p>
            <a:r>
              <a:rPr lang="da-DK" sz="2400" dirty="0" smtClean="0"/>
              <a:t>或在启动的时候选择</a:t>
            </a:r>
            <a:r>
              <a:rPr lang="da-DK" sz="2400" dirty="0"/>
              <a:t>–nohttpinterface 参数</a:t>
            </a:r>
          </a:p>
          <a:p>
            <a:endParaRPr lang="da-DK" sz="2400" dirty="0" smtClean="0"/>
          </a:p>
          <a:p>
            <a:endParaRPr lang="da-DK" sz="2400" dirty="0"/>
          </a:p>
          <a:p>
            <a:r>
              <a:rPr lang="da-DK" sz="2400" dirty="0"/>
              <a:t>nohttpinterface = false</a:t>
            </a:r>
          </a:p>
          <a:p>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61665"/>
          </a:xfrm>
          <a:prstGeom prst="rect">
            <a:avLst/>
          </a:prstGeom>
          <a:noFill/>
        </p:spPr>
        <p:txBody>
          <a:bodyPr wrap="square" rtlCol="0">
            <a:spAutoFit/>
          </a:bodyPr>
          <a:lstStyle/>
          <a:p>
            <a:pPr lvl="0">
              <a:spcBef>
                <a:spcPct val="0"/>
              </a:spcBef>
            </a:pPr>
            <a:r>
              <a:rPr lang="zh-CN" altLang="en-US" sz="2400" dirty="0">
                <a:latin typeface="微软雅黑" panose="020B0503020204020204" pitchFamily="34" charset="-122"/>
                <a:ea typeface="微软雅黑" panose="020B0503020204020204" pitchFamily="34" charset="-122"/>
                <a:sym typeface="+mn-ea"/>
              </a:rPr>
              <a:t>开启日志审计功能</a:t>
            </a:r>
          </a:p>
        </p:txBody>
      </p:sp>
      <p:sp>
        <p:nvSpPr>
          <p:cNvPr id="5" name="文本框 4"/>
          <p:cNvSpPr txBox="1"/>
          <p:nvPr/>
        </p:nvSpPr>
        <p:spPr>
          <a:xfrm>
            <a:off x="1080135" y="1242060"/>
            <a:ext cx="10175240" cy="2585323"/>
          </a:xfrm>
          <a:prstGeom prst="rect">
            <a:avLst/>
          </a:prstGeom>
          <a:noFill/>
        </p:spPr>
        <p:txBody>
          <a:bodyPr wrap="square" rtlCol="0">
            <a:spAutoFit/>
          </a:bodyPr>
          <a:lstStyle/>
          <a:p>
            <a:r>
              <a:rPr lang="zh-CN" altLang="en-US" dirty="0"/>
              <a:t>审计功能可以用来记录用户对数据库的所有相关操作。这些记录可以让系统管理员在需要的时候分析数据库在什么时段发生了什么</a:t>
            </a:r>
            <a:r>
              <a:rPr lang="zh-CN" altLang="en-US" dirty="0" smtClean="0"/>
              <a:t>事情。</a:t>
            </a:r>
            <a:endParaRPr lang="en-US" altLang="zh-CN" dirty="0" smtClean="0"/>
          </a:p>
          <a:p>
            <a:endParaRPr lang="en-US" dirty="0"/>
          </a:p>
          <a:p>
            <a:r>
              <a:rPr lang="zh-CN" altLang="en-US" dirty="0"/>
              <a:t>1.系统日志</a:t>
            </a:r>
          </a:p>
          <a:p>
            <a:r>
              <a:rPr lang="zh-CN" altLang="en-US" dirty="0"/>
              <a:t>系统日志在Mongdb数据中很中重要，它记录mongodb启动和停止的操作，以及服务器在运行过程中发生的任何异常信息；配置系统日志也非常简单，在运行mongod时候增加一个参数logpath，就可以设置；</a:t>
            </a:r>
          </a:p>
          <a:p>
            <a:r>
              <a:rPr lang="zh-CN" altLang="en-US" dirty="0"/>
              <a:t>例如：mongod -logpath='/data/db/log/mongodb.log' -logappend.</a:t>
            </a:r>
          </a:p>
          <a:p>
            <a:endParaRPr dirty="0"/>
          </a:p>
        </p:txBody>
      </p:sp>
      <p:pic>
        <p:nvPicPr>
          <p:cNvPr id="4" name="图片 3"/>
          <p:cNvPicPr>
            <a:picLocks noChangeAspect="1"/>
          </p:cNvPicPr>
          <p:nvPr/>
        </p:nvPicPr>
        <p:blipFill>
          <a:blip r:embed="rId3"/>
          <a:stretch>
            <a:fillRect/>
          </a:stretch>
        </p:blipFill>
        <p:spPr>
          <a:xfrm>
            <a:off x="1182138" y="3567541"/>
            <a:ext cx="5701858" cy="29878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61665"/>
          </a:xfrm>
          <a:prstGeom prst="rect">
            <a:avLst/>
          </a:prstGeom>
          <a:noFill/>
        </p:spPr>
        <p:txBody>
          <a:bodyPr wrap="square" rtlCol="0">
            <a:spAutoFit/>
          </a:bodyPr>
          <a:lstStyle/>
          <a:p>
            <a:pPr lvl="0">
              <a:spcBef>
                <a:spcPct val="0"/>
              </a:spcBef>
            </a:pPr>
            <a:r>
              <a:rPr lang="zh-CN" altLang="en-US" sz="2400" dirty="0">
                <a:latin typeface="微软雅黑" panose="020B0503020204020204" pitchFamily="34" charset="-122"/>
                <a:ea typeface="微软雅黑" panose="020B0503020204020204" pitchFamily="34" charset="-122"/>
                <a:sym typeface="+mn-ea"/>
              </a:rPr>
              <a:t>开启日志审计功能</a:t>
            </a:r>
          </a:p>
        </p:txBody>
      </p:sp>
      <p:sp>
        <p:nvSpPr>
          <p:cNvPr id="5" name="文本框 4"/>
          <p:cNvSpPr txBox="1"/>
          <p:nvPr/>
        </p:nvSpPr>
        <p:spPr>
          <a:xfrm>
            <a:off x="1080135" y="1242060"/>
            <a:ext cx="10175240" cy="2308324"/>
          </a:xfrm>
          <a:prstGeom prst="rect">
            <a:avLst/>
          </a:prstGeom>
          <a:noFill/>
        </p:spPr>
        <p:txBody>
          <a:bodyPr wrap="square" rtlCol="0">
            <a:spAutoFit/>
          </a:bodyPr>
          <a:lstStyle/>
          <a:p>
            <a:r>
              <a:rPr lang="en-US" altLang="zh-CN" dirty="0" smtClean="0"/>
              <a:t>2.Journal</a:t>
            </a:r>
            <a:r>
              <a:rPr lang="zh-CN" altLang="en-US" dirty="0"/>
              <a:t>日志</a:t>
            </a:r>
          </a:p>
          <a:p>
            <a:r>
              <a:rPr lang="en-US" altLang="zh-CN" dirty="0" err="1"/>
              <a:t>Jouranl</a:t>
            </a:r>
            <a:r>
              <a:rPr lang="zh-CN" altLang="en-US" dirty="0"/>
              <a:t>日志通过预写入的</a:t>
            </a:r>
            <a:r>
              <a:rPr lang="en-US" altLang="zh-CN" dirty="0"/>
              <a:t>redo</a:t>
            </a:r>
            <a:r>
              <a:rPr lang="zh-CN" altLang="en-US" dirty="0"/>
              <a:t>日志为</a:t>
            </a:r>
            <a:r>
              <a:rPr lang="en-US" altLang="zh-CN" dirty="0" err="1"/>
              <a:t>mongodb</a:t>
            </a:r>
            <a:r>
              <a:rPr lang="zh-CN" altLang="en-US" dirty="0"/>
              <a:t>增加了额外的可靠性保障。开启该功能时候，数据</a:t>
            </a:r>
            <a:r>
              <a:rPr lang="zh-CN" altLang="en-US" dirty="0" smtClean="0"/>
              <a:t>的</a:t>
            </a:r>
            <a:endParaRPr lang="en-US" altLang="zh-CN" dirty="0" smtClean="0"/>
          </a:p>
          <a:p>
            <a:endParaRPr lang="en-US" altLang="zh-CN" dirty="0"/>
          </a:p>
          <a:p>
            <a:r>
              <a:rPr lang="zh-CN" altLang="en-US" dirty="0" smtClean="0"/>
              <a:t>更新</a:t>
            </a:r>
            <a:r>
              <a:rPr lang="zh-CN" altLang="en-US" dirty="0"/>
              <a:t>就先写入</a:t>
            </a:r>
            <a:r>
              <a:rPr lang="en-US" altLang="zh-CN" dirty="0"/>
              <a:t>Journal</a:t>
            </a:r>
            <a:r>
              <a:rPr lang="zh-CN" altLang="en-US" dirty="0"/>
              <a:t>日志，定期集中提交（目前是每</a:t>
            </a:r>
            <a:r>
              <a:rPr lang="en-US" altLang="zh-CN" dirty="0"/>
              <a:t>100ms</a:t>
            </a:r>
            <a:r>
              <a:rPr lang="zh-CN" altLang="en-US" dirty="0"/>
              <a:t>提交一次） ，然后在正式数据执行更改</a:t>
            </a:r>
            <a:r>
              <a:rPr lang="zh-CN" altLang="en-US" dirty="0" smtClean="0"/>
              <a:t>。</a:t>
            </a:r>
            <a:endParaRPr lang="en-US" altLang="zh-CN" dirty="0" smtClean="0"/>
          </a:p>
          <a:p>
            <a:endParaRPr lang="en-US" altLang="zh-CN" dirty="0"/>
          </a:p>
          <a:p>
            <a:r>
              <a:rPr lang="zh-CN" altLang="en-US" dirty="0" smtClean="0"/>
              <a:t>启动</a:t>
            </a:r>
            <a:r>
              <a:rPr lang="zh-CN" altLang="en-US" dirty="0"/>
              <a:t>数据库的</a:t>
            </a:r>
            <a:r>
              <a:rPr lang="en-US" altLang="zh-CN" dirty="0"/>
              <a:t>Journal</a:t>
            </a:r>
            <a:r>
              <a:rPr lang="zh-CN" altLang="en-US" dirty="0"/>
              <a:t>功能非常简单，只需在</a:t>
            </a:r>
            <a:r>
              <a:rPr lang="en-US" altLang="zh-CN" dirty="0" err="1"/>
              <a:t>mongod</a:t>
            </a:r>
            <a:r>
              <a:rPr lang="zh-CN" altLang="en-US" dirty="0"/>
              <a:t>后面指定</a:t>
            </a:r>
            <a:r>
              <a:rPr lang="en-US" altLang="zh-CN" dirty="0"/>
              <a:t>journal</a:t>
            </a:r>
            <a:r>
              <a:rPr lang="zh-CN" altLang="en-US" dirty="0"/>
              <a:t>参数即可</a:t>
            </a:r>
            <a:r>
              <a:rPr lang="zh-CN" altLang="en-US" dirty="0" smtClean="0"/>
              <a:t>；</a:t>
            </a:r>
            <a:endParaRPr lang="en-US" altLang="zh-CN" dirty="0" smtClean="0"/>
          </a:p>
          <a:p>
            <a:endParaRPr lang="zh-CN" altLang="en-US" dirty="0"/>
          </a:p>
          <a:p>
            <a:r>
              <a:rPr lang="zh-CN" altLang="en-US" dirty="0"/>
              <a:t>开启方式：</a:t>
            </a:r>
            <a:r>
              <a:rPr lang="en-US" altLang="zh-CN" dirty="0" err="1"/>
              <a:t>mongod</a:t>
            </a:r>
            <a:r>
              <a:rPr lang="en-US" altLang="zh-CN" dirty="0"/>
              <a:t> -journal</a:t>
            </a:r>
            <a:endParaRPr dirty="0"/>
          </a:p>
        </p:txBody>
      </p:sp>
      <p:pic>
        <p:nvPicPr>
          <p:cNvPr id="3" name="图片 2"/>
          <p:cNvPicPr>
            <a:picLocks noChangeAspect="1"/>
          </p:cNvPicPr>
          <p:nvPr/>
        </p:nvPicPr>
        <p:blipFill>
          <a:blip r:embed="rId3"/>
          <a:stretch>
            <a:fillRect/>
          </a:stretch>
        </p:blipFill>
        <p:spPr>
          <a:xfrm>
            <a:off x="1080135" y="4245783"/>
            <a:ext cx="8246365" cy="970161"/>
          </a:xfrm>
          <a:prstGeom prst="rect">
            <a:avLst/>
          </a:prstGeom>
        </p:spPr>
      </p:pic>
    </p:spTree>
    <p:extLst>
      <p:ext uri="{BB962C8B-B14F-4D97-AF65-F5344CB8AC3E}">
        <p14:creationId xmlns:p14="http://schemas.microsoft.com/office/powerpoint/2010/main" val="189620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61665"/>
          </a:xfrm>
          <a:prstGeom prst="rect">
            <a:avLst/>
          </a:prstGeom>
          <a:noFill/>
        </p:spPr>
        <p:txBody>
          <a:bodyPr wrap="square" rtlCol="0">
            <a:spAutoFit/>
          </a:bodyPr>
          <a:lstStyle/>
          <a:p>
            <a:pPr lvl="0">
              <a:spcBef>
                <a:spcPct val="0"/>
              </a:spcBef>
            </a:pPr>
            <a:r>
              <a:rPr lang="zh-CN" altLang="en-US" sz="2400" dirty="0">
                <a:latin typeface="微软雅黑" panose="020B0503020204020204" pitchFamily="34" charset="-122"/>
                <a:ea typeface="微软雅黑" panose="020B0503020204020204" pitchFamily="34" charset="-122"/>
                <a:sym typeface="+mn-ea"/>
              </a:rPr>
              <a:t>开启日志审计功能</a:t>
            </a:r>
          </a:p>
        </p:txBody>
      </p:sp>
      <p:sp>
        <p:nvSpPr>
          <p:cNvPr id="5" name="文本框 4"/>
          <p:cNvSpPr txBox="1"/>
          <p:nvPr/>
        </p:nvSpPr>
        <p:spPr>
          <a:xfrm>
            <a:off x="1080135" y="1242060"/>
            <a:ext cx="10175240" cy="2862322"/>
          </a:xfrm>
          <a:prstGeom prst="rect">
            <a:avLst/>
          </a:prstGeom>
          <a:noFill/>
        </p:spPr>
        <p:txBody>
          <a:bodyPr wrap="square" rtlCol="0">
            <a:spAutoFit/>
          </a:bodyPr>
          <a:lstStyle/>
          <a:p>
            <a:r>
              <a:rPr lang="en-US" altLang="zh-CN" dirty="0"/>
              <a:t>3. </a:t>
            </a:r>
            <a:r>
              <a:rPr lang="en-US" altLang="zh-CN" dirty="0" err="1"/>
              <a:t>Oplog</a:t>
            </a:r>
            <a:r>
              <a:rPr lang="zh-CN" altLang="en-US" dirty="0"/>
              <a:t>主从日志</a:t>
            </a:r>
          </a:p>
          <a:p>
            <a:r>
              <a:rPr lang="en-US" altLang="zh-CN" dirty="0" err="1"/>
              <a:t>Mongodb</a:t>
            </a:r>
            <a:r>
              <a:rPr lang="zh-CN" altLang="en-US" dirty="0"/>
              <a:t>的高可用复制策略有一个叫做</a:t>
            </a:r>
            <a:r>
              <a:rPr lang="en-US" altLang="zh-CN" dirty="0"/>
              <a:t>Replica </a:t>
            </a:r>
            <a:r>
              <a:rPr lang="en-US" altLang="zh-CN" dirty="0" err="1"/>
              <a:t>Sets.ReplicaSet</a:t>
            </a:r>
            <a:r>
              <a:rPr lang="zh-CN" altLang="en-US" dirty="0"/>
              <a:t>复制过程中有一个服务器充当主服务器</a:t>
            </a:r>
            <a:r>
              <a:rPr lang="zh-CN" altLang="en-US" dirty="0" smtClean="0"/>
              <a:t>，</a:t>
            </a:r>
            <a:endParaRPr lang="en-US" altLang="zh-CN" dirty="0" smtClean="0"/>
          </a:p>
          <a:p>
            <a:endParaRPr lang="en-US" altLang="zh-CN" dirty="0"/>
          </a:p>
          <a:p>
            <a:r>
              <a:rPr lang="zh-CN" altLang="en-US" dirty="0" smtClean="0"/>
              <a:t>而</a:t>
            </a:r>
            <a:r>
              <a:rPr lang="zh-CN" altLang="en-US" dirty="0"/>
              <a:t>一个或多个充当从服务器，主服务将更新写入一个本地的</a:t>
            </a:r>
            <a:r>
              <a:rPr lang="en-US" altLang="zh-CN" dirty="0"/>
              <a:t>collection</a:t>
            </a:r>
            <a:r>
              <a:rPr lang="zh-CN" altLang="en-US" dirty="0"/>
              <a:t>中，这个</a:t>
            </a:r>
            <a:r>
              <a:rPr lang="en-US" altLang="zh-CN" dirty="0"/>
              <a:t>collection</a:t>
            </a:r>
            <a:r>
              <a:rPr lang="zh-CN" altLang="en-US" dirty="0"/>
              <a:t>记录着</a:t>
            </a:r>
            <a:r>
              <a:rPr lang="zh-CN" altLang="en-US" dirty="0" smtClean="0"/>
              <a:t>发生</a:t>
            </a:r>
            <a:endParaRPr lang="en-US" altLang="zh-CN" dirty="0" smtClean="0"/>
          </a:p>
          <a:p>
            <a:endParaRPr lang="en-US" altLang="zh-CN" dirty="0"/>
          </a:p>
          <a:p>
            <a:r>
              <a:rPr lang="zh-CN" altLang="en-US" dirty="0" smtClean="0"/>
              <a:t>在</a:t>
            </a:r>
            <a:r>
              <a:rPr lang="zh-CN" altLang="en-US" dirty="0"/>
              <a:t>主服务器的更新操作。并将这些操作分发到从服务器上。这个日志是</a:t>
            </a:r>
            <a:r>
              <a:rPr lang="en-US" altLang="zh-CN" dirty="0"/>
              <a:t>Capped Collection</a:t>
            </a:r>
            <a:r>
              <a:rPr lang="zh-CN" altLang="en-US" dirty="0"/>
              <a:t>。利用</a:t>
            </a:r>
            <a:r>
              <a:rPr lang="zh-CN" altLang="en-US" dirty="0" smtClean="0"/>
              <a:t>如下</a:t>
            </a:r>
            <a:endParaRPr lang="en-US" altLang="zh-CN" dirty="0" smtClean="0"/>
          </a:p>
          <a:p>
            <a:endParaRPr lang="en-US" altLang="zh-CN" dirty="0"/>
          </a:p>
          <a:p>
            <a:r>
              <a:rPr lang="zh-CN" altLang="en-US" dirty="0" smtClean="0"/>
              <a:t>命令</a:t>
            </a:r>
            <a:r>
              <a:rPr lang="zh-CN" altLang="en-US" dirty="0"/>
              <a:t>可以</a:t>
            </a:r>
            <a:r>
              <a:rPr lang="zh-CN" altLang="en-US" dirty="0" smtClean="0"/>
              <a:t>配置</a:t>
            </a:r>
            <a:endParaRPr lang="en-US" altLang="zh-CN" dirty="0" smtClean="0"/>
          </a:p>
          <a:p>
            <a:endParaRPr lang="zh-CN" altLang="en-US" dirty="0"/>
          </a:p>
          <a:p>
            <a:r>
              <a:rPr lang="en-US" altLang="zh-CN" dirty="0" err="1"/>
              <a:t>mongod</a:t>
            </a:r>
            <a:r>
              <a:rPr lang="en-US" altLang="zh-CN" dirty="0"/>
              <a:t> -</a:t>
            </a:r>
            <a:r>
              <a:rPr lang="en-US" altLang="zh-CN" dirty="0" err="1"/>
              <a:t>oplogSize</a:t>
            </a:r>
            <a:r>
              <a:rPr lang="en-US" altLang="zh-CN" dirty="0"/>
              <a:t>=1024 </a:t>
            </a:r>
            <a:r>
              <a:rPr lang="zh-CN" altLang="en-US" dirty="0"/>
              <a:t>单位是</a:t>
            </a:r>
            <a:r>
              <a:rPr lang="en-US" altLang="zh-CN" dirty="0"/>
              <a:t>M</a:t>
            </a:r>
            <a:endParaRPr dirty="0"/>
          </a:p>
        </p:txBody>
      </p:sp>
      <p:pic>
        <p:nvPicPr>
          <p:cNvPr id="4" name="图片 3"/>
          <p:cNvPicPr>
            <a:picLocks noChangeAspect="1"/>
          </p:cNvPicPr>
          <p:nvPr/>
        </p:nvPicPr>
        <p:blipFill>
          <a:blip r:embed="rId3"/>
          <a:stretch>
            <a:fillRect/>
          </a:stretch>
        </p:blipFill>
        <p:spPr>
          <a:xfrm>
            <a:off x="1080135" y="4429118"/>
            <a:ext cx="8931015" cy="1379255"/>
          </a:xfrm>
          <a:prstGeom prst="rect">
            <a:avLst/>
          </a:prstGeom>
        </p:spPr>
      </p:pic>
    </p:spTree>
    <p:extLst>
      <p:ext uri="{BB962C8B-B14F-4D97-AF65-F5344CB8AC3E}">
        <p14:creationId xmlns:p14="http://schemas.microsoft.com/office/powerpoint/2010/main" val="1427196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61665"/>
          </a:xfrm>
          <a:prstGeom prst="rect">
            <a:avLst/>
          </a:prstGeom>
          <a:noFill/>
        </p:spPr>
        <p:txBody>
          <a:bodyPr wrap="square" rtlCol="0">
            <a:spAutoFit/>
          </a:bodyPr>
          <a:lstStyle/>
          <a:p>
            <a:pPr lvl="0">
              <a:spcBef>
                <a:spcPct val="0"/>
              </a:spcBef>
            </a:pPr>
            <a:r>
              <a:rPr lang="zh-CN" altLang="en-US" sz="2400" dirty="0">
                <a:latin typeface="微软雅黑" panose="020B0503020204020204" pitchFamily="34" charset="-122"/>
                <a:ea typeface="微软雅黑" panose="020B0503020204020204" pitchFamily="34" charset="-122"/>
                <a:sym typeface="+mn-ea"/>
              </a:rPr>
              <a:t>开启日志审计功能</a:t>
            </a:r>
          </a:p>
        </p:txBody>
      </p:sp>
      <p:sp>
        <p:nvSpPr>
          <p:cNvPr id="5" name="文本框 4"/>
          <p:cNvSpPr txBox="1"/>
          <p:nvPr/>
        </p:nvSpPr>
        <p:spPr>
          <a:xfrm>
            <a:off x="1080135" y="1242060"/>
            <a:ext cx="10175240" cy="2862322"/>
          </a:xfrm>
          <a:prstGeom prst="rect">
            <a:avLst/>
          </a:prstGeom>
          <a:noFill/>
        </p:spPr>
        <p:txBody>
          <a:bodyPr wrap="square" rtlCol="0">
            <a:spAutoFit/>
          </a:bodyPr>
          <a:lstStyle/>
          <a:p>
            <a:r>
              <a:rPr lang="zh-CN" altLang="en-US" dirty="0"/>
              <a:t>慢查询日志</a:t>
            </a:r>
          </a:p>
          <a:p>
            <a:r>
              <a:rPr lang="zh-CN" altLang="en-US" dirty="0"/>
              <a:t>慢查询记录了执行时间超过了所设定时间阀值的操作语句。慢查询日志对于发现性能有问题的</a:t>
            </a:r>
            <a:r>
              <a:rPr lang="zh-CN" altLang="en-US" dirty="0" smtClean="0"/>
              <a:t>语句</a:t>
            </a:r>
            <a:endParaRPr lang="en-US" altLang="zh-CN" dirty="0" smtClean="0"/>
          </a:p>
          <a:p>
            <a:endParaRPr lang="en-US" altLang="zh-CN" dirty="0"/>
          </a:p>
          <a:p>
            <a:r>
              <a:rPr lang="zh-CN" altLang="en-US" dirty="0" smtClean="0"/>
              <a:t>很</a:t>
            </a:r>
            <a:r>
              <a:rPr lang="zh-CN" altLang="en-US" dirty="0"/>
              <a:t>有帮助，建议开启此功能并经常分析该日志的内容</a:t>
            </a:r>
            <a:r>
              <a:rPr lang="zh-CN" altLang="en-US" dirty="0" smtClean="0"/>
              <a:t>。</a:t>
            </a:r>
            <a:endParaRPr lang="en-US" altLang="zh-CN" dirty="0" smtClean="0"/>
          </a:p>
          <a:p>
            <a:endParaRPr lang="zh-CN" altLang="en-US" dirty="0"/>
          </a:p>
          <a:p>
            <a:r>
              <a:rPr lang="zh-CN" altLang="en-US" dirty="0"/>
              <a:t>要配置这个功能只需要在</a:t>
            </a:r>
            <a:r>
              <a:rPr lang="en-US" altLang="zh-CN" dirty="0" err="1"/>
              <a:t>mongod</a:t>
            </a:r>
            <a:r>
              <a:rPr lang="zh-CN" altLang="en-US" dirty="0"/>
              <a:t>启动时候设置</a:t>
            </a:r>
            <a:r>
              <a:rPr lang="en-US" altLang="zh-CN" dirty="0"/>
              <a:t>profile</a:t>
            </a:r>
            <a:r>
              <a:rPr lang="zh-CN" altLang="en-US" dirty="0"/>
              <a:t>参数即可。例如想要将超过</a:t>
            </a:r>
            <a:r>
              <a:rPr lang="en-US" altLang="zh-CN" dirty="0"/>
              <a:t>5s</a:t>
            </a:r>
            <a:r>
              <a:rPr lang="zh-CN" altLang="en-US" dirty="0"/>
              <a:t>的操作都记录</a:t>
            </a:r>
            <a:r>
              <a:rPr lang="zh-CN" altLang="en-US" dirty="0" smtClean="0"/>
              <a:t>，</a:t>
            </a:r>
            <a:endParaRPr lang="en-US" altLang="zh-CN" dirty="0" smtClean="0"/>
          </a:p>
          <a:p>
            <a:endParaRPr lang="en-US" altLang="zh-CN" dirty="0"/>
          </a:p>
          <a:p>
            <a:r>
              <a:rPr lang="zh-CN" altLang="en-US" dirty="0" smtClean="0"/>
              <a:t>可以</a:t>
            </a:r>
            <a:r>
              <a:rPr lang="zh-CN" altLang="en-US" dirty="0"/>
              <a:t>使用如下语句</a:t>
            </a:r>
            <a:r>
              <a:rPr lang="zh-CN" altLang="en-US" dirty="0" smtClean="0"/>
              <a:t>：</a:t>
            </a:r>
            <a:endParaRPr lang="en-US" altLang="zh-CN" dirty="0" smtClean="0"/>
          </a:p>
          <a:p>
            <a:endParaRPr lang="zh-CN" altLang="en-US" dirty="0"/>
          </a:p>
          <a:p>
            <a:r>
              <a:rPr lang="en-US" altLang="zh-CN" dirty="0" err="1"/>
              <a:t>mongod</a:t>
            </a:r>
            <a:r>
              <a:rPr lang="en-US" altLang="zh-CN" dirty="0"/>
              <a:t> --profile=1 --</a:t>
            </a:r>
            <a:r>
              <a:rPr lang="en-US" altLang="zh-CN" dirty="0" err="1"/>
              <a:t>slowms</a:t>
            </a:r>
            <a:r>
              <a:rPr lang="en-US" altLang="zh-CN" dirty="0"/>
              <a:t>=5</a:t>
            </a:r>
            <a:endParaRPr dirty="0"/>
          </a:p>
        </p:txBody>
      </p:sp>
      <p:pic>
        <p:nvPicPr>
          <p:cNvPr id="3" name="图片 2"/>
          <p:cNvPicPr>
            <a:picLocks noChangeAspect="1"/>
          </p:cNvPicPr>
          <p:nvPr/>
        </p:nvPicPr>
        <p:blipFill>
          <a:blip r:embed="rId3"/>
          <a:stretch>
            <a:fillRect/>
          </a:stretch>
        </p:blipFill>
        <p:spPr>
          <a:xfrm>
            <a:off x="1080135" y="4283553"/>
            <a:ext cx="8562996" cy="1177089"/>
          </a:xfrm>
          <a:prstGeom prst="rect">
            <a:avLst/>
          </a:prstGeom>
        </p:spPr>
      </p:pic>
    </p:spTree>
    <p:extLst>
      <p:ext uri="{BB962C8B-B14F-4D97-AF65-F5344CB8AC3E}">
        <p14:creationId xmlns:p14="http://schemas.microsoft.com/office/powerpoint/2010/main" val="535649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a:xfrm>
            <a:off x="1526540" y="1618615"/>
            <a:ext cx="5904230" cy="2150745"/>
          </a:xfrm>
        </p:spPr>
        <p:txBody>
          <a:bodyPr/>
          <a:lstStyle/>
          <a:p>
            <a:r>
              <a:rPr lang="en-US" dirty="0" err="1" smtClean="0"/>
              <a:t>M</a:t>
            </a:r>
            <a:r>
              <a:rPr lang="en-US" altLang="zh-CN" dirty="0" err="1" smtClean="0"/>
              <a:t>ongodb</a:t>
            </a:r>
            <a:r>
              <a:rPr lang="en-US" dirty="0" smtClean="0"/>
              <a:t> </a:t>
            </a:r>
            <a:r>
              <a:rPr lang="zh-CN" altLang="en-US" dirty="0"/>
              <a:t>数据库安全</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61665"/>
          </a:xfrm>
          <a:prstGeom prst="rect">
            <a:avLst/>
          </a:prstGeom>
          <a:noFill/>
        </p:spPr>
        <p:txBody>
          <a:bodyPr wrap="square" rtlCol="0">
            <a:spAutoFit/>
          </a:bodyPr>
          <a:lstStyle/>
          <a:p>
            <a:pPr lvl="0">
              <a:spcBef>
                <a:spcPct val="0"/>
              </a:spcBef>
            </a:pPr>
            <a:r>
              <a:rPr lang="zh-CN" altLang="en-US" sz="2400" dirty="0">
                <a:latin typeface="微软雅黑" panose="020B0503020204020204" pitchFamily="34" charset="-122"/>
                <a:ea typeface="微软雅黑" panose="020B0503020204020204" pitchFamily="34" charset="-122"/>
                <a:sym typeface="+mn-ea"/>
              </a:rPr>
              <a:t>使用</a:t>
            </a:r>
            <a:r>
              <a:rPr lang="en-US" altLang="zh-CN" sz="2400" dirty="0">
                <a:latin typeface="微软雅黑" panose="020B0503020204020204" pitchFamily="34" charset="-122"/>
                <a:ea typeface="微软雅黑" panose="020B0503020204020204" pitchFamily="34" charset="-122"/>
                <a:sym typeface="+mn-ea"/>
              </a:rPr>
              <a:t>SSL</a:t>
            </a:r>
            <a:r>
              <a:rPr lang="zh-CN" altLang="en-US" sz="2400" dirty="0">
                <a:latin typeface="微软雅黑" panose="020B0503020204020204" pitchFamily="34" charset="-122"/>
                <a:ea typeface="微软雅黑" panose="020B0503020204020204" pitchFamily="34" charset="-122"/>
                <a:sym typeface="+mn-ea"/>
              </a:rPr>
              <a:t>加密功能</a:t>
            </a:r>
          </a:p>
        </p:txBody>
      </p:sp>
      <p:sp>
        <p:nvSpPr>
          <p:cNvPr id="5" name="文本框 4"/>
          <p:cNvSpPr txBox="1"/>
          <p:nvPr/>
        </p:nvSpPr>
        <p:spPr>
          <a:xfrm>
            <a:off x="1080135" y="1226820"/>
            <a:ext cx="10175240" cy="1477328"/>
          </a:xfrm>
          <a:prstGeom prst="rect">
            <a:avLst/>
          </a:prstGeom>
          <a:noFill/>
        </p:spPr>
        <p:txBody>
          <a:bodyPr wrap="square" rtlCol="0">
            <a:spAutoFit/>
          </a:bodyPr>
          <a:lstStyle/>
          <a:p>
            <a:r>
              <a:rPr lang="en-US" altLang="zh-CN" dirty="0"/>
              <a:t>MongoDB</a:t>
            </a:r>
            <a:r>
              <a:rPr lang="zh-CN" altLang="en-US" dirty="0"/>
              <a:t>集群之间以及从客户端连接到</a:t>
            </a:r>
            <a:r>
              <a:rPr lang="en-US" altLang="zh-CN" dirty="0"/>
              <a:t>MongoDB</a:t>
            </a:r>
            <a:r>
              <a:rPr lang="zh-CN" altLang="en-US" dirty="0"/>
              <a:t>实例的连接应该使用</a:t>
            </a:r>
            <a:r>
              <a:rPr lang="en-US" altLang="zh-CN" dirty="0"/>
              <a:t>SSL</a:t>
            </a:r>
            <a:r>
              <a:rPr lang="zh-CN" altLang="en-US" dirty="0"/>
              <a:t>。使用</a:t>
            </a:r>
            <a:r>
              <a:rPr lang="en-US" altLang="zh-CN" dirty="0"/>
              <a:t>SSL</a:t>
            </a:r>
            <a:r>
              <a:rPr lang="zh-CN" altLang="en-US" dirty="0"/>
              <a:t>对性能没有影响并且可以防范类似于</a:t>
            </a:r>
            <a:r>
              <a:rPr lang="en-US" altLang="zh-CN" dirty="0"/>
              <a:t>man-in-the-middle</a:t>
            </a:r>
            <a:r>
              <a:rPr lang="zh-CN" altLang="en-US" dirty="0"/>
              <a:t>的攻击。</a:t>
            </a:r>
          </a:p>
          <a:p>
            <a:endParaRPr lang="zh-CN" altLang="en-US" dirty="0"/>
          </a:p>
          <a:p>
            <a:r>
              <a:rPr lang="zh-CN" altLang="en-US" dirty="0"/>
              <a:t>注意</a:t>
            </a:r>
            <a:r>
              <a:rPr lang="en-US" altLang="zh-CN" dirty="0"/>
              <a:t>MongoDB</a:t>
            </a:r>
            <a:r>
              <a:rPr lang="zh-CN" altLang="en-US" dirty="0"/>
              <a:t>社区版默认并不支持</a:t>
            </a:r>
            <a:r>
              <a:rPr lang="en-US" altLang="zh-CN" dirty="0"/>
              <a:t>SSL</a:t>
            </a:r>
            <a:r>
              <a:rPr lang="zh-CN" altLang="en-US" dirty="0"/>
              <a:t>。您可以选用</a:t>
            </a:r>
            <a:r>
              <a:rPr lang="en-US" altLang="zh-CN" dirty="0"/>
              <a:t>MongoDB</a:t>
            </a:r>
            <a:r>
              <a:rPr lang="zh-CN" altLang="en-US" dirty="0"/>
              <a:t>企业版（有</a:t>
            </a:r>
            <a:r>
              <a:rPr lang="en-US" altLang="zh-CN" dirty="0"/>
              <a:t>SSL</a:t>
            </a:r>
            <a:r>
              <a:rPr lang="zh-CN" altLang="en-US" dirty="0"/>
              <a:t>支持），或者从源码重新编译</a:t>
            </a:r>
            <a:r>
              <a:rPr lang="en-US" altLang="zh-CN" dirty="0"/>
              <a:t>MongoDB</a:t>
            </a:r>
            <a:r>
              <a:rPr lang="zh-CN" altLang="en-US" dirty="0"/>
              <a:t>并使用 </a:t>
            </a:r>
            <a:r>
              <a:rPr lang="en-US" altLang="zh-CN" dirty="0"/>
              <a:t>—</a:t>
            </a:r>
            <a:r>
              <a:rPr lang="en-US" altLang="zh-CN" dirty="0" err="1"/>
              <a:t>ssl</a:t>
            </a:r>
            <a:r>
              <a:rPr lang="en-US" altLang="zh-CN" dirty="0"/>
              <a:t> </a:t>
            </a:r>
            <a:r>
              <a:rPr lang="zh-CN" altLang="en-US" dirty="0"/>
              <a:t>选项来获得</a:t>
            </a:r>
            <a:r>
              <a:rPr lang="en-US" altLang="zh-CN" dirty="0"/>
              <a:t>SSL</a:t>
            </a:r>
            <a:r>
              <a:rPr lang="zh-CN" altLang="en-US" dirty="0"/>
              <a:t>功能。</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20015" y="57785"/>
            <a:ext cx="11485245" cy="461665"/>
          </a:xfrm>
          <a:prstGeom prst="rect">
            <a:avLst/>
          </a:prstGeom>
          <a:noFill/>
        </p:spPr>
        <p:txBody>
          <a:bodyPr wrap="square" rtlCol="0">
            <a:spAutoFit/>
          </a:bodyPr>
          <a:lstStyle/>
          <a:p>
            <a:pPr lvl="0">
              <a:spcBef>
                <a:spcPct val="0"/>
              </a:spcBef>
            </a:pPr>
            <a:r>
              <a:rPr lang="zh-CN" altLang="en-US" sz="2400" dirty="0">
                <a:latin typeface="微软雅黑" panose="020B0503020204020204" pitchFamily="34" charset="-122"/>
                <a:ea typeface="微软雅黑" panose="020B0503020204020204" pitchFamily="34" charset="-122"/>
                <a:sym typeface="+mn-ea"/>
              </a:rPr>
              <a:t>对数据进行本地异地备份</a:t>
            </a:r>
          </a:p>
        </p:txBody>
      </p:sp>
      <p:sp>
        <p:nvSpPr>
          <p:cNvPr id="5" name="文本框 4"/>
          <p:cNvSpPr txBox="1"/>
          <p:nvPr/>
        </p:nvSpPr>
        <p:spPr>
          <a:xfrm>
            <a:off x="1080770" y="1226820"/>
            <a:ext cx="10175240" cy="4524315"/>
          </a:xfrm>
          <a:prstGeom prst="rect">
            <a:avLst/>
          </a:prstGeom>
          <a:noFill/>
        </p:spPr>
        <p:txBody>
          <a:bodyPr wrap="square" rtlCol="0">
            <a:spAutoFit/>
          </a:bodyPr>
          <a:lstStyle/>
          <a:p>
            <a:r>
              <a:rPr lang="zh-CN" altLang="en-US" dirty="0">
                <a:sym typeface="+mn-ea"/>
              </a:rPr>
              <a:t>好的备份策略是保证数据安全的最后一根救命稻草。</a:t>
            </a:r>
          </a:p>
          <a:p>
            <a:endParaRPr lang="zh-CN" altLang="en-US" dirty="0">
              <a:sym typeface="+mn-ea"/>
            </a:endParaRPr>
          </a:p>
          <a:p>
            <a:r>
              <a:rPr lang="zh-CN" altLang="en-US" dirty="0">
                <a:sym typeface="+mn-ea"/>
              </a:rPr>
              <a:t>推荐：可靠的本地备份</a:t>
            </a:r>
            <a:r>
              <a:rPr lang="en-US" altLang="zh-CN" dirty="0">
                <a:sym typeface="+mn-ea"/>
              </a:rPr>
              <a:t>+</a:t>
            </a:r>
            <a:r>
              <a:rPr lang="zh-CN" altLang="en-US" dirty="0">
                <a:sym typeface="+mn-ea"/>
              </a:rPr>
              <a:t>远程备份存储</a:t>
            </a:r>
            <a:r>
              <a:rPr lang="zh-CN" altLang="en-US" dirty="0" smtClean="0">
                <a:sym typeface="+mn-ea"/>
              </a:rPr>
              <a:t>方案</a:t>
            </a:r>
            <a:endParaRPr lang="en-US" altLang="zh-CN" dirty="0" smtClean="0">
              <a:sym typeface="+mn-ea"/>
            </a:endParaRPr>
          </a:p>
          <a:p>
            <a:r>
              <a:rPr lang="zh-CN" altLang="en-US" dirty="0"/>
              <a:t>本地备份</a:t>
            </a:r>
          </a:p>
          <a:p>
            <a:r>
              <a:rPr lang="en-US" altLang="zh-CN" dirty="0"/>
              <a:t>&gt;</a:t>
            </a:r>
            <a:r>
              <a:rPr lang="en-US" altLang="zh-CN" dirty="0" err="1"/>
              <a:t>mongodump</a:t>
            </a:r>
            <a:r>
              <a:rPr lang="en-US" altLang="zh-CN" dirty="0"/>
              <a:t> -h </a:t>
            </a:r>
            <a:r>
              <a:rPr lang="en-US" altLang="zh-CN" dirty="0" err="1"/>
              <a:t>dbhost</a:t>
            </a:r>
            <a:r>
              <a:rPr lang="en-US" altLang="zh-CN" dirty="0"/>
              <a:t> -d </a:t>
            </a:r>
            <a:r>
              <a:rPr lang="en-US" altLang="zh-CN" dirty="0" err="1"/>
              <a:t>dbname</a:t>
            </a:r>
            <a:r>
              <a:rPr lang="en-US" altLang="zh-CN" dirty="0"/>
              <a:t> -o </a:t>
            </a:r>
            <a:r>
              <a:rPr lang="en-US" altLang="zh-CN" dirty="0" err="1"/>
              <a:t>dbdirectory</a:t>
            </a:r>
            <a:endParaRPr lang="en-US" altLang="zh-CN" dirty="0"/>
          </a:p>
          <a:p>
            <a:r>
              <a:rPr lang="en-US" altLang="zh-CN" dirty="0"/>
              <a:t>-h</a:t>
            </a:r>
            <a:r>
              <a:rPr lang="zh-CN" altLang="en-US" dirty="0"/>
              <a:t>：</a:t>
            </a:r>
          </a:p>
          <a:p>
            <a:r>
              <a:rPr lang="en-US" altLang="zh-CN" dirty="0" err="1"/>
              <a:t>MongDB</a:t>
            </a:r>
            <a:r>
              <a:rPr lang="zh-CN" altLang="en-US" dirty="0"/>
              <a:t>所在服务器地址，例如：</a:t>
            </a:r>
            <a:r>
              <a:rPr lang="en-US" altLang="zh-CN" dirty="0"/>
              <a:t>127.0.0.1</a:t>
            </a:r>
            <a:r>
              <a:rPr lang="zh-CN" altLang="en-US" dirty="0"/>
              <a:t>，当然也可以指定端口号：</a:t>
            </a:r>
            <a:r>
              <a:rPr lang="en-US" altLang="zh-CN" dirty="0"/>
              <a:t>127.0.0.1:27017</a:t>
            </a:r>
          </a:p>
          <a:p>
            <a:r>
              <a:rPr lang="en-US" altLang="zh-CN" dirty="0"/>
              <a:t>-d</a:t>
            </a:r>
            <a:r>
              <a:rPr lang="zh-CN" altLang="en-US" dirty="0"/>
              <a:t>：</a:t>
            </a:r>
          </a:p>
          <a:p>
            <a:r>
              <a:rPr lang="zh-CN" altLang="en-US" dirty="0"/>
              <a:t>需要备份的数据库实例，例如：</a:t>
            </a:r>
            <a:r>
              <a:rPr lang="en-US" altLang="zh-CN" dirty="0"/>
              <a:t>test</a:t>
            </a:r>
          </a:p>
          <a:p>
            <a:r>
              <a:rPr lang="en-US" altLang="zh-CN" dirty="0"/>
              <a:t>-o</a:t>
            </a:r>
            <a:r>
              <a:rPr lang="zh-CN" altLang="en-US" dirty="0"/>
              <a:t>：</a:t>
            </a:r>
          </a:p>
          <a:p>
            <a:r>
              <a:rPr lang="zh-CN" altLang="en-US" dirty="0"/>
              <a:t>备份的数据存放位置，例如：</a:t>
            </a:r>
            <a:r>
              <a:rPr lang="en-US" altLang="zh-CN" dirty="0"/>
              <a:t>c:\data\dump</a:t>
            </a:r>
            <a:r>
              <a:rPr lang="zh-CN" altLang="en-US" dirty="0"/>
              <a:t>，该目录需要提前建立，在备份完成后，系统自动在</a:t>
            </a:r>
            <a:r>
              <a:rPr lang="en-US" altLang="zh-CN" dirty="0"/>
              <a:t>dump</a:t>
            </a:r>
            <a:r>
              <a:rPr lang="zh-CN" altLang="en-US" dirty="0"/>
              <a:t>目录下建立一个</a:t>
            </a:r>
            <a:r>
              <a:rPr lang="en-US" altLang="zh-CN" dirty="0"/>
              <a:t>test</a:t>
            </a:r>
            <a:r>
              <a:rPr lang="zh-CN" altLang="en-US" dirty="0"/>
              <a:t>目录，这个目录里面存放该数据库实例的备份数据。</a:t>
            </a:r>
          </a:p>
          <a:p>
            <a:endParaRPr lang="zh-CN" altLang="en-US" dirty="0"/>
          </a:p>
          <a:p>
            <a:endParaRPr lang="zh-CN" altLang="en-US" dirty="0"/>
          </a:p>
          <a:p>
            <a:r>
              <a:rPr lang="zh-CN" altLang="en-US" dirty="0"/>
              <a:t>搭建从库，直接切换到从库，前提是从库的数据安全可靠。</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61665"/>
          </a:xfrm>
          <a:prstGeom prst="rect">
            <a:avLst/>
          </a:prstGeom>
          <a:noFill/>
        </p:spPr>
        <p:txBody>
          <a:bodyPr wrap="square" rtlCol="0">
            <a:spAutoFit/>
          </a:bodyPr>
          <a:lstStyle/>
          <a:p>
            <a:pPr lvl="0">
              <a:spcBef>
                <a:spcPct val="0"/>
              </a:spcBef>
            </a:pPr>
            <a:r>
              <a:rPr lang="zh-CN" altLang="en-US" sz="2400" dirty="0">
                <a:latin typeface="微软雅黑" panose="020B0503020204020204" pitchFamily="34" charset="-122"/>
                <a:ea typeface="微软雅黑" panose="020B0503020204020204" pitchFamily="34" charset="-122"/>
                <a:sym typeface="+mn-ea"/>
              </a:rPr>
              <a:t>对数据进行</a:t>
            </a:r>
            <a:r>
              <a:rPr lang="zh-CN" altLang="en-US" sz="2400" dirty="0" smtClean="0">
                <a:latin typeface="微软雅黑" panose="020B0503020204020204" pitchFamily="34" charset="-122"/>
                <a:ea typeface="微软雅黑" panose="020B0503020204020204" pitchFamily="34" charset="-122"/>
                <a:sym typeface="+mn-ea"/>
              </a:rPr>
              <a:t>本地恢复</a:t>
            </a:r>
            <a:endParaRPr lang="zh-CN" altLang="en-US" sz="2400" dirty="0">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094105" y="1226820"/>
            <a:ext cx="10175240" cy="5355312"/>
          </a:xfrm>
          <a:prstGeom prst="rect">
            <a:avLst/>
          </a:prstGeom>
          <a:noFill/>
        </p:spPr>
        <p:txBody>
          <a:bodyPr wrap="square" rtlCol="0">
            <a:spAutoFit/>
          </a:bodyPr>
          <a:lstStyle/>
          <a:p>
            <a:r>
              <a:rPr lang="en-US" altLang="zh-CN" dirty="0"/>
              <a:t>MongoDB</a:t>
            </a:r>
            <a:r>
              <a:rPr lang="zh-CN" altLang="en-US" dirty="0"/>
              <a:t>数据恢复</a:t>
            </a:r>
          </a:p>
          <a:p>
            <a:r>
              <a:rPr lang="en-US" altLang="zh-CN" dirty="0" err="1"/>
              <a:t>mongodb</a:t>
            </a:r>
            <a:r>
              <a:rPr lang="zh-CN" altLang="en-US" dirty="0"/>
              <a:t>使用 </a:t>
            </a:r>
            <a:r>
              <a:rPr lang="en-US" altLang="zh-CN" dirty="0" err="1"/>
              <a:t>mongorestore</a:t>
            </a:r>
            <a:r>
              <a:rPr lang="en-US" altLang="zh-CN" dirty="0"/>
              <a:t> </a:t>
            </a:r>
            <a:r>
              <a:rPr lang="zh-CN" altLang="en-US" dirty="0"/>
              <a:t>命令来恢复备份的数据。</a:t>
            </a:r>
          </a:p>
          <a:p>
            <a:r>
              <a:rPr lang="zh-CN" altLang="en-US" dirty="0"/>
              <a:t>语法</a:t>
            </a:r>
          </a:p>
          <a:p>
            <a:r>
              <a:rPr lang="en-US" altLang="zh-CN" dirty="0" err="1"/>
              <a:t>mongorestore</a:t>
            </a:r>
            <a:r>
              <a:rPr lang="zh-CN" altLang="en-US" dirty="0"/>
              <a:t>命令脚本语法如下：</a:t>
            </a:r>
          </a:p>
          <a:p>
            <a:r>
              <a:rPr lang="en-US" altLang="zh-CN" dirty="0"/>
              <a:t>&gt;</a:t>
            </a:r>
            <a:r>
              <a:rPr lang="en-US" altLang="zh-CN" dirty="0" err="1"/>
              <a:t>mongorestore</a:t>
            </a:r>
            <a:r>
              <a:rPr lang="en-US" altLang="zh-CN" dirty="0"/>
              <a:t> -h </a:t>
            </a:r>
            <a:r>
              <a:rPr lang="en-US" altLang="zh-CN" dirty="0" err="1"/>
              <a:t>dbhost</a:t>
            </a:r>
            <a:r>
              <a:rPr lang="en-US" altLang="zh-CN" dirty="0"/>
              <a:t> -d </a:t>
            </a:r>
            <a:r>
              <a:rPr lang="en-US" altLang="zh-CN" dirty="0" err="1"/>
              <a:t>dbname</a:t>
            </a:r>
            <a:r>
              <a:rPr lang="en-US" altLang="zh-CN" dirty="0"/>
              <a:t> --</a:t>
            </a:r>
            <a:r>
              <a:rPr lang="en-US" altLang="zh-CN" dirty="0" err="1"/>
              <a:t>directoryperdb</a:t>
            </a:r>
            <a:r>
              <a:rPr lang="en-US" altLang="zh-CN" dirty="0"/>
              <a:t> </a:t>
            </a:r>
            <a:r>
              <a:rPr lang="en-US" altLang="zh-CN" dirty="0" err="1"/>
              <a:t>dbdirectory</a:t>
            </a:r>
            <a:endParaRPr lang="en-US" altLang="zh-CN" dirty="0"/>
          </a:p>
          <a:p>
            <a:r>
              <a:rPr lang="en-US" altLang="zh-CN" dirty="0"/>
              <a:t>-h</a:t>
            </a:r>
            <a:r>
              <a:rPr lang="zh-CN" altLang="en-US" dirty="0"/>
              <a:t>：</a:t>
            </a:r>
          </a:p>
          <a:p>
            <a:r>
              <a:rPr lang="en-US" altLang="zh-CN" dirty="0"/>
              <a:t>MongoDB</a:t>
            </a:r>
            <a:r>
              <a:rPr lang="zh-CN" altLang="en-US" dirty="0"/>
              <a:t>所在服务器地址</a:t>
            </a:r>
          </a:p>
          <a:p>
            <a:r>
              <a:rPr lang="en-US" altLang="zh-CN" dirty="0"/>
              <a:t>-d</a:t>
            </a:r>
            <a:r>
              <a:rPr lang="zh-CN" altLang="en-US" dirty="0"/>
              <a:t>：</a:t>
            </a:r>
          </a:p>
          <a:p>
            <a:r>
              <a:rPr lang="zh-CN" altLang="en-US" dirty="0"/>
              <a:t>需要恢复的数据库实例，例如：</a:t>
            </a:r>
            <a:r>
              <a:rPr lang="en-US" altLang="zh-CN" dirty="0"/>
              <a:t>test</a:t>
            </a:r>
            <a:r>
              <a:rPr lang="zh-CN" altLang="en-US" dirty="0"/>
              <a:t>，当然这个名称也可以和备份时候的不一样，比如</a:t>
            </a:r>
            <a:r>
              <a:rPr lang="en-US" altLang="zh-CN" dirty="0"/>
              <a:t>test2</a:t>
            </a:r>
          </a:p>
          <a:p>
            <a:r>
              <a:rPr lang="en-US" altLang="zh-CN" dirty="0"/>
              <a:t>--</a:t>
            </a:r>
            <a:r>
              <a:rPr lang="en-US" altLang="zh-CN" dirty="0" err="1"/>
              <a:t>directoryperdb</a:t>
            </a:r>
            <a:r>
              <a:rPr lang="zh-CN" altLang="en-US" dirty="0"/>
              <a:t>：</a:t>
            </a:r>
          </a:p>
          <a:p>
            <a:r>
              <a:rPr lang="zh-CN" altLang="en-US" dirty="0"/>
              <a:t>备份数据所在位置，例如：</a:t>
            </a:r>
            <a:r>
              <a:rPr lang="en-US" altLang="zh-CN" dirty="0"/>
              <a:t>c:\data\dump\test</a:t>
            </a:r>
            <a:r>
              <a:rPr lang="zh-CN" altLang="en-US" dirty="0"/>
              <a:t>，这里为什么要多加一个</a:t>
            </a:r>
            <a:r>
              <a:rPr lang="en-US" altLang="zh-CN" dirty="0"/>
              <a:t>test</a:t>
            </a:r>
            <a:r>
              <a:rPr lang="zh-CN" altLang="en-US" dirty="0"/>
              <a:t>，而不是备份时候的</a:t>
            </a:r>
            <a:r>
              <a:rPr lang="en-US" altLang="zh-CN" dirty="0"/>
              <a:t>dump</a:t>
            </a:r>
            <a:r>
              <a:rPr lang="zh-CN" altLang="en-US" dirty="0"/>
              <a:t>。</a:t>
            </a:r>
          </a:p>
          <a:p>
            <a:r>
              <a:rPr lang="en-US" altLang="zh-CN" dirty="0"/>
              <a:t>--drop</a:t>
            </a:r>
            <a:r>
              <a:rPr lang="zh-CN" altLang="en-US" dirty="0"/>
              <a:t>：</a:t>
            </a:r>
          </a:p>
          <a:p>
            <a:r>
              <a:rPr lang="zh-CN" altLang="en-US" dirty="0"/>
              <a:t>恢复的时候，先删除当前数据，然后恢复备份的数据。就是说，恢复后，备份后添加修改的数据都会被删除，慎用哦！</a:t>
            </a:r>
          </a:p>
          <a:p>
            <a:r>
              <a:rPr lang="zh-CN" altLang="en-US" dirty="0"/>
              <a:t>备份策略</a:t>
            </a:r>
          </a:p>
          <a:p>
            <a:r>
              <a:rPr lang="zh-CN" altLang="en-US" dirty="0"/>
              <a:t>全量备份：可以最快的时间快速恢复所有数据，缺点是备份成本大，时间长；</a:t>
            </a:r>
          </a:p>
          <a:p>
            <a:endParaRPr lang="zh-CN" altLang="en-US" dirty="0"/>
          </a:p>
          <a:p>
            <a:r>
              <a:rPr lang="zh-CN" altLang="en-US" dirty="0"/>
              <a:t>全量备份</a:t>
            </a:r>
            <a:r>
              <a:rPr lang="en-US" altLang="zh-CN" dirty="0"/>
              <a:t>+</a:t>
            </a:r>
            <a:r>
              <a:rPr lang="zh-CN" altLang="en-US" dirty="0"/>
              <a:t>增量备份：可以较快的恢复所有数据，缺点是恢复时间长，如果增量数据有问题，无法恢复所有数据；</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30955" y="2789555"/>
            <a:ext cx="4366895" cy="921385"/>
          </a:xfrm>
          <a:prstGeom prst="rect">
            <a:avLst/>
          </a:prstGeom>
          <a:noFill/>
          <a:ln>
            <a:noFill/>
          </a:ln>
        </p:spPr>
        <p:txBody>
          <a:bodyPr wrap="square" rtlCol="0" anchor="t">
            <a:spAutoFit/>
          </a:bodyPr>
          <a:lstStyle/>
          <a:p>
            <a:pPr algn="ctr"/>
            <a:r>
              <a:rPr lang="en-US" altLang="zh-CN" sz="5400">
                <a:solidFill>
                  <a:srgbClr val="2BBB99"/>
                </a:solidFill>
                <a:effectLst>
                  <a:outerShdw blurRad="38100" dist="25400" dir="5400000" algn="ctr" rotWithShape="0">
                    <a:srgbClr val="6E747A">
                      <a:alpha val="43000"/>
                    </a:srgbClr>
                  </a:outerShdw>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矩形 3"/>
          <p:cNvSpPr/>
          <p:nvPr/>
        </p:nvSpPr>
        <p:spPr>
          <a:xfrm>
            <a:off x="1522730" y="0"/>
            <a:ext cx="3493770" cy="6858000"/>
          </a:xfrm>
          <a:prstGeom prst="rect">
            <a:avLst/>
          </a:prstGeom>
          <a:solidFill>
            <a:srgbClr val="2BBB99"/>
          </a:solid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algn="ctr" defTabSz="914400" eaLnBrk="1" hangingPunct="1">
              <a:spcBef>
                <a:spcPct val="0"/>
              </a:spcBef>
              <a:buNone/>
            </a:pPr>
            <a:endParaRPr lang="zh-CN" altLang="en-US" sz="1800" dirty="0">
              <a:solidFill>
                <a:srgbClr val="FFFFFF"/>
              </a:solidFill>
            </a:endParaRPr>
          </a:p>
        </p:txBody>
      </p:sp>
      <p:sp>
        <p:nvSpPr>
          <p:cNvPr id="3076" name="椭圆 11"/>
          <p:cNvSpPr/>
          <p:nvPr/>
        </p:nvSpPr>
        <p:spPr>
          <a:xfrm>
            <a:off x="4716780" y="2362200"/>
            <a:ext cx="575945" cy="576580"/>
          </a:xfrm>
          <a:prstGeom prst="ellipse">
            <a:avLst/>
          </a:prstGeom>
          <a:solidFill>
            <a:srgbClr val="259F82"/>
          </a:solidFill>
          <a:ln w="9525">
            <a:noFill/>
          </a:ln>
        </p:spPr>
        <p:txBody>
          <a:bodyPr lIns="0" tIns="0" rIns="0" bIns="0"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algn="ctr" defTabSz="914400" eaLnBrk="1" hangingPunct="1">
              <a:spcBef>
                <a:spcPct val="0"/>
              </a:spcBef>
              <a:buNone/>
            </a:pPr>
            <a:r>
              <a:rPr lang="en-US" altLang="zh-CN" sz="2000" dirty="0">
                <a:solidFill>
                  <a:srgbClr val="FFFFFF"/>
                </a:solidFill>
                <a:latin typeface="Impact" panose="020B0806030902050204" pitchFamily="34" charset="0"/>
              </a:rPr>
              <a:t>01</a:t>
            </a:r>
            <a:endParaRPr lang="zh-CN" altLang="en-US" sz="2000" dirty="0">
              <a:solidFill>
                <a:srgbClr val="FFFFFF"/>
              </a:solidFill>
              <a:latin typeface="Impact" panose="020B0806030902050204" pitchFamily="34" charset="0"/>
            </a:endParaRPr>
          </a:p>
        </p:txBody>
      </p:sp>
      <p:sp>
        <p:nvSpPr>
          <p:cNvPr id="3077" name="椭圆 12"/>
          <p:cNvSpPr/>
          <p:nvPr/>
        </p:nvSpPr>
        <p:spPr>
          <a:xfrm>
            <a:off x="4716780" y="3913505"/>
            <a:ext cx="575945" cy="576580"/>
          </a:xfrm>
          <a:prstGeom prst="ellipse">
            <a:avLst/>
          </a:prstGeom>
          <a:solidFill>
            <a:srgbClr val="259F82"/>
          </a:solidFill>
          <a:ln w="9525">
            <a:noFill/>
          </a:ln>
        </p:spPr>
        <p:txBody>
          <a:bodyPr lIns="0" tIns="0" rIns="0" bIns="0"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algn="ctr" defTabSz="914400" eaLnBrk="1" hangingPunct="1">
              <a:spcBef>
                <a:spcPct val="0"/>
              </a:spcBef>
              <a:buNone/>
            </a:pPr>
            <a:r>
              <a:rPr lang="en-US" altLang="zh-CN" sz="2000" dirty="0">
                <a:solidFill>
                  <a:srgbClr val="FFFFFF"/>
                </a:solidFill>
                <a:latin typeface="Impact" panose="020B0806030902050204" pitchFamily="34" charset="0"/>
              </a:rPr>
              <a:t>02</a:t>
            </a:r>
            <a:endParaRPr lang="zh-CN" altLang="en-US" sz="2000" dirty="0">
              <a:solidFill>
                <a:srgbClr val="FFFFFF"/>
              </a:solidFill>
              <a:latin typeface="Impact" panose="020B0806030902050204" pitchFamily="34" charset="0"/>
            </a:endParaRPr>
          </a:p>
        </p:txBody>
      </p:sp>
      <p:sp>
        <p:nvSpPr>
          <p:cNvPr id="3079" name="文本框 18"/>
          <p:cNvSpPr txBox="1"/>
          <p:nvPr/>
        </p:nvSpPr>
        <p:spPr>
          <a:xfrm>
            <a:off x="2690495" y="247650"/>
            <a:ext cx="1739900" cy="1061720"/>
          </a:xfrm>
          <a:prstGeom prst="rect">
            <a:avLst/>
          </a:prstGeom>
          <a:no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0"/>
              </a:spcBef>
              <a:buNone/>
            </a:pPr>
            <a:r>
              <a:rPr lang="zh-CN" altLang="en-US" sz="6000" dirty="0">
                <a:solidFill>
                  <a:srgbClr val="FFFFFF"/>
                </a:solidFill>
                <a:latin typeface="Impact" panose="020B0806030902050204" pitchFamily="34" charset="0"/>
                <a:ea typeface="华文中宋" pitchFamily="2" charset="-122"/>
              </a:rPr>
              <a:t>目录</a:t>
            </a:r>
            <a:endParaRPr lang="zh-CN" altLang="en-US" sz="6000" dirty="0">
              <a:solidFill>
                <a:srgbClr val="2BBB99"/>
              </a:solidFill>
              <a:latin typeface="Impact" panose="020B0806030902050204" pitchFamily="34" charset="0"/>
              <a:ea typeface="华文中宋" pitchFamily="2" charset="-122"/>
            </a:endParaRPr>
          </a:p>
        </p:txBody>
      </p:sp>
      <p:sp>
        <p:nvSpPr>
          <p:cNvPr id="3081" name="文本框 20"/>
          <p:cNvSpPr txBox="1"/>
          <p:nvPr/>
        </p:nvSpPr>
        <p:spPr>
          <a:xfrm>
            <a:off x="6200775" y="2402205"/>
            <a:ext cx="3938905" cy="536575"/>
          </a:xfrm>
          <a:prstGeom prst="rect">
            <a:avLst/>
          </a:prstGeom>
          <a:no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0"/>
              </a:spcBef>
              <a:buNone/>
            </a:pPr>
            <a:r>
              <a:rPr lang="en-US" altLang="zh-CN" sz="2000" dirty="0" err="1" smtClean="0">
                <a:latin typeface="微软雅黑" panose="020B0503020204020204" pitchFamily="34" charset="-122"/>
                <a:ea typeface="微软雅黑" panose="020B0503020204020204" pitchFamily="34" charset="-122"/>
              </a:rPr>
              <a:t>Mongodb</a:t>
            </a:r>
            <a:r>
              <a:rPr lang="zh-CN" altLang="en-US" sz="2000" dirty="0" smtClean="0">
                <a:latin typeface="微软雅黑" panose="020B0503020204020204" pitchFamily="34" charset="-122"/>
                <a:ea typeface="微软雅黑" panose="020B0503020204020204" pitchFamily="34" charset="-122"/>
              </a:rPr>
              <a:t>基本</a:t>
            </a:r>
            <a:r>
              <a:rPr lang="zh-CN" altLang="en-US" sz="2000" dirty="0">
                <a:latin typeface="微软雅黑" panose="020B0503020204020204" pitchFamily="34" charset="-122"/>
                <a:ea typeface="微软雅黑" panose="020B0503020204020204" pitchFamily="34" charset="-122"/>
              </a:rPr>
              <a:t>操作</a:t>
            </a:r>
          </a:p>
        </p:txBody>
      </p:sp>
      <p:sp>
        <p:nvSpPr>
          <p:cNvPr id="3082" name="文本框 21"/>
          <p:cNvSpPr txBox="1"/>
          <p:nvPr/>
        </p:nvSpPr>
        <p:spPr>
          <a:xfrm>
            <a:off x="6200775" y="3913505"/>
            <a:ext cx="3938905" cy="538480"/>
          </a:xfrm>
          <a:prstGeom prst="rect">
            <a:avLst/>
          </a:prstGeom>
          <a:no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0"/>
              </a:spcBef>
              <a:buNone/>
            </a:pPr>
            <a:r>
              <a:rPr lang="en-US" altLang="zh-CN" sz="2000" dirty="0" err="1">
                <a:latin typeface="微软雅黑" panose="020B0503020204020204" pitchFamily="34" charset="-122"/>
                <a:ea typeface="微软雅黑" panose="020B0503020204020204" pitchFamily="34" charset="-122"/>
              </a:rPr>
              <a:t>Mongodb</a:t>
            </a:r>
            <a:r>
              <a:rPr lang="zh-CN" altLang="en-US" sz="2000" dirty="0" smtClean="0">
                <a:latin typeface="微软雅黑" panose="020B0503020204020204" pitchFamily="34" charset="-122"/>
                <a:ea typeface="微软雅黑" panose="020B0503020204020204" pitchFamily="34" charset="-122"/>
              </a:rPr>
              <a:t>安全</a:t>
            </a:r>
            <a:r>
              <a:rPr lang="zh-CN" altLang="en-US" sz="2000" dirty="0">
                <a:latin typeface="微软雅黑" panose="020B0503020204020204" pitchFamily="34" charset="-122"/>
                <a:ea typeface="微软雅黑" panose="020B0503020204020204" pitchFamily="34" charset="-122"/>
              </a:rPr>
              <a:t>加固</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3937000" y="2628900"/>
            <a:ext cx="4127500" cy="723900"/>
          </a:xfrm>
          <a:prstGeom prst="rect">
            <a:avLst/>
          </a:prstGeom>
        </p:spPr>
        <p:txBody>
          <a:bodyPr anchor="b">
            <a:normAutofit fontScale="92500"/>
          </a:bodyPr>
          <a:lstStyle>
            <a:lvl1pPr algn="ctr" defTabSz="914400" rtl="0" eaLnBrk="1" latinLnBrk="0" hangingPunct="1">
              <a:lnSpc>
                <a:spcPct val="90000"/>
              </a:lnSpc>
              <a:spcBef>
                <a:spcPct val="0"/>
              </a:spcBef>
              <a:buNone/>
              <a:defRPr sz="4000" b="1" i="0" kern="700" spc="-110" baseline="0">
                <a:solidFill>
                  <a:schemeClr val="accent1">
                    <a:lumMod val="75000"/>
                  </a:schemeClr>
                </a:solidFill>
                <a:effectLst>
                  <a:outerShdw dist="38100" dir="5400000" algn="t" rotWithShape="0">
                    <a:schemeClr val="bg1">
                      <a:alpha val="84000"/>
                    </a:schemeClr>
                  </a:outerShdw>
                </a:effectLst>
                <a:latin typeface="黑体" panose="02010609060101010101" pitchFamily="49" charset="-122"/>
                <a:ea typeface="黑体" panose="02010609060101010101" pitchFamily="49" charset="-122"/>
                <a:cs typeface="+mj-cs"/>
              </a:defRPr>
            </a:lvl1pPr>
          </a:lstStyle>
          <a:p>
            <a:pPr marL="0" lvl="0" indent="0" defTabSz="914400" eaLnBrk="1" hangingPunct="1">
              <a:spcBef>
                <a:spcPct val="0"/>
              </a:spcBef>
              <a:buNone/>
            </a:pPr>
            <a:r>
              <a:rPr lang="en-US" sz="3600" dirty="0" err="1" smtClean="0">
                <a:solidFill>
                  <a:srgbClr val="2BBB99"/>
                </a:solidFill>
                <a:latin typeface="微软雅黑" panose="020B0503020204020204" pitchFamily="34" charset="-122"/>
                <a:ea typeface="微软雅黑" panose="020B0503020204020204" pitchFamily="34" charset="-122"/>
                <a:sym typeface="+mn-ea"/>
              </a:rPr>
              <a:t>M</a:t>
            </a:r>
            <a:r>
              <a:rPr lang="en-US" altLang="zh-CN" sz="3600" dirty="0" err="1" smtClean="0">
                <a:solidFill>
                  <a:srgbClr val="2BBB99"/>
                </a:solidFill>
                <a:latin typeface="微软雅黑" panose="020B0503020204020204" pitchFamily="34" charset="-122"/>
                <a:ea typeface="微软雅黑" panose="020B0503020204020204" pitchFamily="34" charset="-122"/>
                <a:sym typeface="+mn-ea"/>
              </a:rPr>
              <a:t>ongodb</a:t>
            </a:r>
            <a:r>
              <a:rPr lang="zh-CN" altLang="en-US" sz="3600" dirty="0" smtClean="0">
                <a:solidFill>
                  <a:srgbClr val="2BBB99"/>
                </a:solidFill>
                <a:latin typeface="微软雅黑" panose="020B0503020204020204" pitchFamily="34" charset="-122"/>
                <a:ea typeface="微软雅黑" panose="020B0503020204020204" pitchFamily="34" charset="-122"/>
                <a:sym typeface="+mn-ea"/>
              </a:rPr>
              <a:t>基本</a:t>
            </a:r>
            <a:r>
              <a:rPr lang="zh-CN" altLang="en-US" sz="3600" dirty="0">
                <a:solidFill>
                  <a:srgbClr val="2BBB99"/>
                </a:solidFill>
                <a:latin typeface="微软雅黑" panose="020B0503020204020204" pitchFamily="34" charset="-122"/>
                <a:ea typeface="微软雅黑" panose="020B0503020204020204" pitchFamily="34" charset="-122"/>
                <a:sym typeface="+mn-ea"/>
              </a:rPr>
              <a:t>操作</a:t>
            </a:r>
          </a:p>
        </p:txBody>
      </p:sp>
      <p:sp>
        <p:nvSpPr>
          <p:cNvPr id="11" name="矩形 10"/>
          <p:cNvSpPr/>
          <p:nvPr/>
        </p:nvSpPr>
        <p:spPr bwMode="auto">
          <a:xfrm>
            <a:off x="3937000" y="3370580"/>
            <a:ext cx="1376680" cy="47625"/>
          </a:xfrm>
          <a:prstGeom prst="rect">
            <a:avLst/>
          </a:prstGeom>
          <a:solidFill>
            <a:srgbClr val="358CC1"/>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仿宋" panose="02010609060101010101" charset="-122"/>
              <a:cs typeface="+mn-cs"/>
            </a:endParaRPr>
          </a:p>
        </p:txBody>
      </p:sp>
      <p:sp>
        <p:nvSpPr>
          <p:cNvPr id="12" name="矩形 11"/>
          <p:cNvSpPr/>
          <p:nvPr/>
        </p:nvSpPr>
        <p:spPr bwMode="auto">
          <a:xfrm>
            <a:off x="5313680" y="3370580"/>
            <a:ext cx="1374775" cy="47625"/>
          </a:xfrm>
          <a:prstGeom prst="rect">
            <a:avLst/>
          </a:prstGeom>
          <a:solidFill>
            <a:srgbClr val="2BBB99"/>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仿宋" panose="02010609060101010101" charset="-122"/>
              <a:cs typeface="+mn-cs"/>
            </a:endParaRPr>
          </a:p>
        </p:txBody>
      </p:sp>
      <p:sp>
        <p:nvSpPr>
          <p:cNvPr id="13" name="矩形 12"/>
          <p:cNvSpPr/>
          <p:nvPr/>
        </p:nvSpPr>
        <p:spPr bwMode="auto">
          <a:xfrm>
            <a:off x="6688455" y="3370580"/>
            <a:ext cx="1376045" cy="47625"/>
          </a:xfrm>
          <a:prstGeom prst="rect">
            <a:avLst/>
          </a:prstGeom>
          <a:solidFill>
            <a:srgbClr val="A4C37B">
              <a:lumMod val="75000"/>
            </a:srgbClr>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仿宋" panose="02010609060101010101"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61665"/>
          </a:xfrm>
          <a:prstGeom prst="rect">
            <a:avLst/>
          </a:prstGeom>
          <a:noFill/>
        </p:spPr>
        <p:txBody>
          <a:bodyPr wrap="square" rtlCol="0">
            <a:spAutoFit/>
          </a:bodyPr>
          <a:lstStyle/>
          <a:p>
            <a:pPr marL="0" lvl="0" indent="0" defTabSz="914400" eaLnBrk="1" hangingPunct="1">
              <a:spcBef>
                <a:spcPct val="0"/>
              </a:spcBef>
              <a:buNone/>
            </a:pPr>
            <a:r>
              <a:rPr lang="en-US" altLang="zh-CN" sz="2400" dirty="0" err="1" smtClean="0">
                <a:latin typeface="微软雅黑" panose="020B0503020204020204" pitchFamily="34" charset="-122"/>
                <a:ea typeface="微软雅黑" panose="020B0503020204020204" pitchFamily="34" charset="-122"/>
                <a:sym typeface="+mn-ea"/>
              </a:rPr>
              <a:t>Mongodb</a:t>
            </a:r>
            <a:r>
              <a:rPr lang="zh-CN" altLang="en-US" sz="2400" dirty="0" smtClean="0">
                <a:latin typeface="微软雅黑" panose="020B0503020204020204" pitchFamily="34" charset="-122"/>
                <a:ea typeface="微软雅黑" panose="020B0503020204020204" pitchFamily="34" charset="-122"/>
                <a:sym typeface="+mn-ea"/>
              </a:rPr>
              <a:t>和关系型数据库对比图</a:t>
            </a:r>
            <a:endParaRPr lang="zh-CN" altLang="en-US" sz="2400" dirty="0">
              <a:latin typeface="微软雅黑" panose="020B0503020204020204" pitchFamily="34" charset="-122"/>
              <a:ea typeface="微软雅黑" panose="020B0503020204020204" pitchFamily="34" charset="-122"/>
              <a:sym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1394688688"/>
              </p:ext>
            </p:extLst>
          </p:nvPr>
        </p:nvGraphicFramePr>
        <p:xfrm>
          <a:off x="616902" y="1447145"/>
          <a:ext cx="10433171" cy="4386984"/>
        </p:xfrm>
        <a:graphic>
          <a:graphicData uri="http://schemas.openxmlformats.org/drawingml/2006/table">
            <a:tbl>
              <a:tblPr/>
              <a:tblGrid>
                <a:gridCol w="3483323">
                  <a:extLst>
                    <a:ext uri="{9D8B030D-6E8A-4147-A177-3AD203B41FA5}">
                      <a16:colId xmlns:a16="http://schemas.microsoft.com/office/drawing/2014/main" val="2260798349"/>
                    </a:ext>
                  </a:extLst>
                </a:gridCol>
                <a:gridCol w="3483323">
                  <a:extLst>
                    <a:ext uri="{9D8B030D-6E8A-4147-A177-3AD203B41FA5}">
                      <a16:colId xmlns:a16="http://schemas.microsoft.com/office/drawing/2014/main" val="4220539935"/>
                    </a:ext>
                  </a:extLst>
                </a:gridCol>
                <a:gridCol w="3466525">
                  <a:extLst>
                    <a:ext uri="{9D8B030D-6E8A-4147-A177-3AD203B41FA5}">
                      <a16:colId xmlns:a16="http://schemas.microsoft.com/office/drawing/2014/main" val="1294067060"/>
                    </a:ext>
                  </a:extLst>
                </a:gridCol>
              </a:tblGrid>
              <a:tr h="626712">
                <a:tc>
                  <a:txBody>
                    <a:bodyPr/>
                    <a:lstStyle/>
                    <a:p>
                      <a:r>
                        <a:rPr lang="zh-CN" altLang="en-US">
                          <a:effectLst/>
                        </a:rPr>
                        <a:t>对比项</a:t>
                      </a:r>
                    </a:p>
                  </a:txBody>
                  <a:tcPr marL="95250" marR="95250" marT="95250" marB="95250"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r>
                        <a:rPr lang="en-US">
                          <a:effectLst/>
                        </a:rPr>
                        <a:t>mongodb</a:t>
                      </a:r>
                    </a:p>
                  </a:txBody>
                  <a:tcPr marL="95250" marR="95250" marT="95250" marB="95250"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r>
                        <a:rPr lang="en-US" dirty="0" err="1">
                          <a:effectLst/>
                        </a:rPr>
                        <a:t>musql</a:t>
                      </a:r>
                      <a:r>
                        <a:rPr lang="en-US" dirty="0">
                          <a:effectLst/>
                        </a:rPr>
                        <a:t>/oracle</a:t>
                      </a:r>
                    </a:p>
                  </a:txBody>
                  <a:tcPr marL="95250" marR="95250" marT="95250" marB="95250"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4027264233"/>
                  </a:ext>
                </a:extLst>
              </a:tr>
              <a:tr h="626712">
                <a:tc>
                  <a:txBody>
                    <a:bodyPr/>
                    <a:lstStyle/>
                    <a:p>
                      <a:r>
                        <a:rPr lang="zh-CN" altLang="en-US">
                          <a:effectLst/>
                        </a:rPr>
                        <a:t>表</a:t>
                      </a:r>
                    </a:p>
                  </a:txBody>
                  <a:tcPr marL="95250" marR="95250" marT="95250" marB="95250"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r>
                        <a:rPr lang="zh-CN" altLang="en-US">
                          <a:effectLst/>
                        </a:rPr>
                        <a:t>集合</a:t>
                      </a:r>
                      <a:r>
                        <a:rPr lang="en-US">
                          <a:effectLst/>
                        </a:rPr>
                        <a:t>list</a:t>
                      </a:r>
                    </a:p>
                  </a:txBody>
                  <a:tcPr marL="95250" marR="95250" marT="95250" marB="95250"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r>
                        <a:rPr lang="zh-CN" altLang="en-US">
                          <a:effectLst/>
                        </a:rPr>
                        <a:t>二维表</a:t>
                      </a:r>
                      <a:r>
                        <a:rPr lang="en-US">
                          <a:effectLst/>
                        </a:rPr>
                        <a:t>table</a:t>
                      </a:r>
                    </a:p>
                  </a:txBody>
                  <a:tcPr marL="95250" marR="95250" marT="95250" marB="95250"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3995813513"/>
                  </a:ext>
                </a:extLst>
              </a:tr>
              <a:tr h="626712">
                <a:tc>
                  <a:txBody>
                    <a:bodyPr/>
                    <a:lstStyle/>
                    <a:p>
                      <a:r>
                        <a:rPr lang="zh-CN" altLang="en-US">
                          <a:effectLst/>
                        </a:rPr>
                        <a:t>标的一行数据</a:t>
                      </a:r>
                    </a:p>
                  </a:txBody>
                  <a:tcPr marL="95250" marR="95250" marT="95250" marB="95250"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r>
                        <a:rPr lang="zh-CN" altLang="en-US" dirty="0">
                          <a:effectLst/>
                        </a:rPr>
                        <a:t>文档</a:t>
                      </a:r>
                      <a:r>
                        <a:rPr lang="en-US" dirty="0">
                          <a:effectLst/>
                        </a:rPr>
                        <a:t>document</a:t>
                      </a:r>
                    </a:p>
                  </a:txBody>
                  <a:tcPr marL="95250" marR="95250" marT="95250" marB="95250"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r>
                        <a:rPr lang="zh-CN" altLang="en-US">
                          <a:effectLst/>
                        </a:rPr>
                        <a:t>一条记录</a:t>
                      </a:r>
                      <a:r>
                        <a:rPr lang="en-US">
                          <a:effectLst/>
                        </a:rPr>
                        <a:t>resord</a:t>
                      </a:r>
                    </a:p>
                  </a:txBody>
                  <a:tcPr marL="95250" marR="95250" marT="95250" marB="95250"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639934818"/>
                  </a:ext>
                </a:extLst>
              </a:tr>
              <a:tr h="626712">
                <a:tc>
                  <a:txBody>
                    <a:bodyPr/>
                    <a:lstStyle/>
                    <a:p>
                      <a:r>
                        <a:rPr lang="zh-CN" altLang="en-US">
                          <a:effectLst/>
                        </a:rPr>
                        <a:t>表字段</a:t>
                      </a:r>
                    </a:p>
                  </a:txBody>
                  <a:tcPr marL="95250" marR="95250" marT="95250" marB="95250"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r>
                        <a:rPr lang="zh-CN" altLang="en-US">
                          <a:effectLst/>
                        </a:rPr>
                        <a:t>键</a:t>
                      </a:r>
                      <a:r>
                        <a:rPr lang="en-US">
                          <a:effectLst/>
                        </a:rPr>
                        <a:t>key</a:t>
                      </a:r>
                    </a:p>
                  </a:txBody>
                  <a:tcPr marL="95250" marR="95250" marT="95250" marB="95250"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r>
                        <a:rPr lang="zh-CN" altLang="en-US">
                          <a:effectLst/>
                        </a:rPr>
                        <a:t>字段</a:t>
                      </a:r>
                      <a:r>
                        <a:rPr lang="en-US">
                          <a:effectLst/>
                        </a:rPr>
                        <a:t>field</a:t>
                      </a:r>
                    </a:p>
                  </a:txBody>
                  <a:tcPr marL="95250" marR="95250" marT="95250" marB="95250"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1361425241"/>
                  </a:ext>
                </a:extLst>
              </a:tr>
              <a:tr h="626712">
                <a:tc>
                  <a:txBody>
                    <a:bodyPr/>
                    <a:lstStyle/>
                    <a:p>
                      <a:r>
                        <a:rPr lang="zh-CN" altLang="en-US">
                          <a:effectLst/>
                        </a:rPr>
                        <a:t>字段值</a:t>
                      </a:r>
                    </a:p>
                  </a:txBody>
                  <a:tcPr marL="95250" marR="95250" marT="95250" marB="95250"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r>
                        <a:rPr lang="zh-CN" altLang="en-US">
                          <a:effectLst/>
                        </a:rPr>
                        <a:t>值</a:t>
                      </a:r>
                      <a:r>
                        <a:rPr lang="en-US">
                          <a:effectLst/>
                        </a:rPr>
                        <a:t>value</a:t>
                      </a:r>
                    </a:p>
                  </a:txBody>
                  <a:tcPr marL="95250" marR="95250" marT="95250" marB="95250"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r>
                        <a:rPr lang="zh-CN" altLang="en-US" dirty="0">
                          <a:effectLst/>
                        </a:rPr>
                        <a:t>值</a:t>
                      </a:r>
                      <a:r>
                        <a:rPr lang="en-US" dirty="0">
                          <a:effectLst/>
                        </a:rPr>
                        <a:t>value</a:t>
                      </a:r>
                    </a:p>
                  </a:txBody>
                  <a:tcPr marL="95250" marR="95250" marT="95250" marB="95250"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3397081557"/>
                  </a:ext>
                </a:extLst>
              </a:tr>
              <a:tr h="626712">
                <a:tc>
                  <a:txBody>
                    <a:bodyPr/>
                    <a:lstStyle/>
                    <a:p>
                      <a:r>
                        <a:rPr lang="zh-CN" altLang="en-US">
                          <a:effectLst/>
                        </a:rPr>
                        <a:t>主外键</a:t>
                      </a:r>
                    </a:p>
                  </a:txBody>
                  <a:tcPr marL="95250" marR="95250" marT="95250" marB="95250"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r>
                        <a:rPr lang="zh-CN" altLang="en-US">
                          <a:effectLst/>
                        </a:rPr>
                        <a:t>无</a:t>
                      </a:r>
                    </a:p>
                  </a:txBody>
                  <a:tcPr marL="95250" marR="95250" marT="95250" marB="95250"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r>
                        <a:rPr lang="en-US">
                          <a:effectLst/>
                        </a:rPr>
                        <a:t>PK,FK</a:t>
                      </a:r>
                    </a:p>
                  </a:txBody>
                  <a:tcPr marL="95250" marR="95250" marT="95250" marB="95250"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520702769"/>
                  </a:ext>
                </a:extLst>
              </a:tr>
              <a:tr h="626712">
                <a:tc>
                  <a:txBody>
                    <a:bodyPr/>
                    <a:lstStyle/>
                    <a:p>
                      <a:r>
                        <a:rPr lang="zh-CN" altLang="en-US">
                          <a:effectLst/>
                        </a:rPr>
                        <a:t>灵活度扩展性</a:t>
                      </a:r>
                    </a:p>
                  </a:txBody>
                  <a:tcPr marL="95250" marR="95250" marT="95250" marB="95250"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r>
                        <a:rPr lang="zh-CN" altLang="en-US">
                          <a:effectLst/>
                        </a:rPr>
                        <a:t>极高</a:t>
                      </a:r>
                    </a:p>
                  </a:txBody>
                  <a:tcPr marL="95250" marR="95250" marT="95250" marB="95250"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r>
                        <a:rPr lang="zh-CN" altLang="en-US" dirty="0">
                          <a:effectLst/>
                        </a:rPr>
                        <a:t>差</a:t>
                      </a:r>
                    </a:p>
                  </a:txBody>
                  <a:tcPr marL="95250" marR="95250" marT="95250" marB="95250"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3850588314"/>
                  </a:ext>
                </a:extLst>
              </a:tr>
            </a:tbl>
          </a:graphicData>
        </a:graphic>
      </p:graphicFrame>
    </p:spTree>
    <p:extLst>
      <p:ext uri="{BB962C8B-B14F-4D97-AF65-F5344CB8AC3E}">
        <p14:creationId xmlns:p14="http://schemas.microsoft.com/office/powerpoint/2010/main" val="4121929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61665"/>
          </a:xfrm>
          <a:prstGeom prst="rect">
            <a:avLst/>
          </a:prstGeom>
          <a:noFill/>
        </p:spPr>
        <p:txBody>
          <a:bodyPr wrap="square" rtlCol="0">
            <a:spAutoFit/>
          </a:bodyPr>
          <a:lstStyle/>
          <a:p>
            <a:pPr marL="0" lvl="0" indent="0" defTabSz="914400" eaLnBrk="1" hangingPunct="1">
              <a:spcBef>
                <a:spcPct val="0"/>
              </a:spcBef>
              <a:buNone/>
            </a:pPr>
            <a:r>
              <a:rPr lang="en-US" altLang="zh-CN" sz="2400" dirty="0" err="1" smtClean="0">
                <a:latin typeface="微软雅黑" panose="020B0503020204020204" pitchFamily="34" charset="-122"/>
                <a:ea typeface="微软雅黑" panose="020B0503020204020204" pitchFamily="34" charset="-122"/>
                <a:sym typeface="+mn-ea"/>
              </a:rPr>
              <a:t>Mongodb</a:t>
            </a:r>
            <a:r>
              <a:rPr lang="zh-CN" altLang="en-US" sz="2400" dirty="0" smtClean="0">
                <a:latin typeface="微软雅黑" panose="020B0503020204020204" pitchFamily="34" charset="-122"/>
                <a:ea typeface="微软雅黑" panose="020B0503020204020204" pitchFamily="34" charset="-122"/>
                <a:sym typeface="+mn-ea"/>
              </a:rPr>
              <a:t>安装</a:t>
            </a:r>
            <a:endParaRPr lang="zh-CN" altLang="en-US" sz="2400" dirty="0">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019175" y="1196340"/>
            <a:ext cx="10175240" cy="5078313"/>
          </a:xfrm>
          <a:prstGeom prst="rect">
            <a:avLst/>
          </a:prstGeom>
          <a:noFill/>
        </p:spPr>
        <p:txBody>
          <a:bodyPr wrap="square" rtlCol="0">
            <a:spAutoFit/>
          </a:bodyPr>
          <a:lstStyle/>
          <a:p>
            <a:r>
              <a:rPr lang="en-US" altLang="zh-CN" dirty="0">
                <a:hlinkClick r:id="rId3"/>
              </a:rPr>
              <a:t>https://www.mongodb.com/download-center#community</a:t>
            </a:r>
            <a:r>
              <a:rPr lang="en-US" altLang="zh-CN" dirty="0"/>
              <a:t> </a:t>
            </a:r>
            <a:endParaRPr lang="en-US" altLang="zh-CN" dirty="0" smtClean="0"/>
          </a:p>
          <a:p>
            <a:endParaRPr lang="en-US" altLang="zh-CN" dirty="0" smtClean="0"/>
          </a:p>
          <a:p>
            <a:r>
              <a:rPr lang="en-US" altLang="zh-CN" dirty="0" smtClean="0"/>
              <a:t>tar </a:t>
            </a:r>
            <a:r>
              <a:rPr lang="en-US" altLang="zh-CN" dirty="0"/>
              <a:t>-</a:t>
            </a:r>
            <a:r>
              <a:rPr lang="en-US" altLang="zh-CN" dirty="0" err="1"/>
              <a:t>zxvf</a:t>
            </a:r>
            <a:r>
              <a:rPr lang="en-US" altLang="zh-CN" dirty="0"/>
              <a:t> mongodb-linux-x86_64-3.0.6.tgz      #</a:t>
            </a:r>
            <a:r>
              <a:rPr lang="zh-CN" altLang="en-US" dirty="0"/>
              <a:t>解压     </a:t>
            </a:r>
            <a:endParaRPr lang="en-US" altLang="zh-CN" dirty="0" smtClean="0"/>
          </a:p>
          <a:p>
            <a:r>
              <a:rPr lang="zh-CN" altLang="en-US" dirty="0"/>
              <a:t>                                </a:t>
            </a:r>
          </a:p>
          <a:p>
            <a:r>
              <a:rPr lang="en-US" altLang="zh-CN" dirty="0"/>
              <a:t>mv  mongodb-linux-x86_64-3.0.6/ /</a:t>
            </a:r>
            <a:r>
              <a:rPr lang="en-US" altLang="zh-CN" dirty="0" err="1"/>
              <a:t>usr</a:t>
            </a:r>
            <a:r>
              <a:rPr lang="en-US" altLang="zh-CN" dirty="0"/>
              <a:t>/local/</a:t>
            </a:r>
            <a:r>
              <a:rPr lang="en-US" altLang="zh-CN" dirty="0" err="1"/>
              <a:t>mongodb</a:t>
            </a:r>
            <a:r>
              <a:rPr lang="en-US" altLang="zh-CN" dirty="0"/>
              <a:t>   # </a:t>
            </a:r>
            <a:r>
              <a:rPr lang="zh-CN" altLang="en-US" dirty="0"/>
              <a:t>将解压包拷贝到指定目录进行</a:t>
            </a:r>
            <a:r>
              <a:rPr lang="zh-CN" altLang="en-US" dirty="0" smtClean="0"/>
              <a:t>安装</a:t>
            </a:r>
            <a:endParaRPr lang="en-US" altLang="zh-CN" dirty="0" smtClean="0"/>
          </a:p>
          <a:p>
            <a:endParaRPr lang="zh-CN" altLang="en-US" dirty="0"/>
          </a:p>
          <a:p>
            <a:r>
              <a:rPr lang="en-US" altLang="zh-CN" dirty="0"/>
              <a:t>vi /</a:t>
            </a:r>
            <a:r>
              <a:rPr lang="en-US" altLang="zh-CN" dirty="0" err="1"/>
              <a:t>etc</a:t>
            </a:r>
            <a:r>
              <a:rPr lang="en-US" altLang="zh-CN" dirty="0"/>
              <a:t>/profile</a:t>
            </a:r>
            <a:r>
              <a:rPr lang="zh-CN" altLang="en-US" dirty="0"/>
              <a:t>增加 </a:t>
            </a:r>
            <a:r>
              <a:rPr lang="en-US" altLang="zh-CN" dirty="0"/>
              <a:t>export PATH=/</a:t>
            </a:r>
            <a:r>
              <a:rPr lang="en-US" altLang="zh-CN" dirty="0" err="1"/>
              <a:t>usr</a:t>
            </a:r>
            <a:r>
              <a:rPr lang="en-US" altLang="zh-CN" dirty="0"/>
              <a:t>/local/</a:t>
            </a:r>
            <a:r>
              <a:rPr lang="en-US" altLang="zh-CN" dirty="0" err="1"/>
              <a:t>mongodb</a:t>
            </a:r>
            <a:r>
              <a:rPr lang="en-US" altLang="zh-CN" dirty="0"/>
              <a:t>/bin:$</a:t>
            </a:r>
            <a:r>
              <a:rPr lang="en-US" altLang="zh-CN" dirty="0" smtClean="0"/>
              <a:t>PATH</a:t>
            </a:r>
          </a:p>
          <a:p>
            <a:endParaRPr lang="en-US" altLang="zh-CN" dirty="0"/>
          </a:p>
          <a:p>
            <a:r>
              <a:rPr lang="en-US" altLang="zh-CN" dirty="0" smtClean="0"/>
              <a:t>source </a:t>
            </a:r>
            <a:r>
              <a:rPr lang="en-US" altLang="zh-CN" dirty="0"/>
              <a:t>/</a:t>
            </a:r>
            <a:r>
              <a:rPr lang="en-US" altLang="zh-CN" dirty="0" err="1"/>
              <a:t>etc</a:t>
            </a:r>
            <a:r>
              <a:rPr lang="en-US" altLang="zh-CN" dirty="0"/>
              <a:t>/</a:t>
            </a:r>
            <a:r>
              <a:rPr lang="en-US" altLang="zh-CN" dirty="0" err="1"/>
              <a:t>progile</a:t>
            </a:r>
            <a:r>
              <a:rPr lang="en-US" altLang="zh-CN" dirty="0"/>
              <a:t>    </a:t>
            </a:r>
            <a:r>
              <a:rPr lang="en-US" altLang="zh-CN" dirty="0" smtClean="0"/>
              <a:t>	#</a:t>
            </a:r>
            <a:r>
              <a:rPr lang="zh-CN" altLang="en-US" dirty="0"/>
              <a:t>更新环境</a:t>
            </a:r>
            <a:r>
              <a:rPr lang="zh-CN" altLang="en-US" dirty="0" smtClean="0"/>
              <a:t>变量</a:t>
            </a:r>
            <a:endParaRPr lang="en-US" altLang="zh-CN" dirty="0" smtClean="0"/>
          </a:p>
          <a:p>
            <a:endParaRPr lang="zh-CN" altLang="en-US" dirty="0"/>
          </a:p>
          <a:p>
            <a:r>
              <a:rPr lang="en-US" altLang="zh-CN" dirty="0" smtClean="0"/>
              <a:t>touch </a:t>
            </a:r>
            <a:r>
              <a:rPr lang="en-US" altLang="zh-CN" dirty="0" err="1" smtClean="0"/>
              <a:t>datapath</a:t>
            </a:r>
            <a:r>
              <a:rPr lang="en-US" altLang="zh-CN" dirty="0" smtClean="0"/>
              <a:t>		#</a:t>
            </a:r>
            <a:r>
              <a:rPr lang="zh-CN" altLang="en-US" dirty="0" smtClean="0"/>
              <a:t>新建</a:t>
            </a:r>
            <a:r>
              <a:rPr lang="en-US" altLang="zh-CN" dirty="0" err="1"/>
              <a:t>mongodb</a:t>
            </a:r>
            <a:r>
              <a:rPr lang="zh-CN" altLang="en-US" dirty="0"/>
              <a:t>文件用于存放</a:t>
            </a:r>
            <a:r>
              <a:rPr lang="zh-CN" altLang="en-US" dirty="0" smtClean="0"/>
              <a:t>数据</a:t>
            </a:r>
            <a:endParaRPr lang="en-US" altLang="zh-CN" dirty="0" smtClean="0"/>
          </a:p>
          <a:p>
            <a:endParaRPr lang="zh-CN" altLang="en-US" dirty="0"/>
          </a:p>
          <a:p>
            <a:r>
              <a:rPr lang="en-US" altLang="zh-CN" dirty="0" err="1"/>
              <a:t>mongod</a:t>
            </a:r>
            <a:r>
              <a:rPr lang="en-US" altLang="zh-CN" dirty="0"/>
              <a:t> -</a:t>
            </a:r>
            <a:r>
              <a:rPr lang="en-US" altLang="zh-CN" dirty="0" err="1" smtClean="0"/>
              <a:t>dbpath</a:t>
            </a:r>
            <a:r>
              <a:rPr lang="en-US" altLang="zh-CN" dirty="0" smtClean="0"/>
              <a:t>=</a:t>
            </a:r>
            <a:r>
              <a:rPr lang="en-US" altLang="zh-CN" dirty="0" err="1" smtClean="0"/>
              <a:t>datapath</a:t>
            </a:r>
            <a:r>
              <a:rPr lang="en-US" altLang="zh-CN" dirty="0" smtClean="0"/>
              <a:t>	#</a:t>
            </a:r>
            <a:r>
              <a:rPr lang="zh-CN" altLang="en-US" dirty="0" smtClean="0"/>
              <a:t>指定数据库存放路径</a:t>
            </a:r>
            <a:endParaRPr lang="en-US" altLang="zh-CN" dirty="0" smtClean="0"/>
          </a:p>
          <a:p>
            <a:endParaRPr lang="en-US" altLang="zh-CN" dirty="0"/>
          </a:p>
          <a:p>
            <a:r>
              <a:rPr lang="en-US" altLang="zh-CN" dirty="0" smtClean="0"/>
              <a:t>mongo</a:t>
            </a:r>
            <a:r>
              <a:rPr lang="en-US" altLang="zh-CN" dirty="0"/>
              <a:t> </a:t>
            </a:r>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1612678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61665"/>
          </a:xfrm>
          <a:prstGeom prst="rect">
            <a:avLst/>
          </a:prstGeom>
          <a:noFill/>
        </p:spPr>
        <p:txBody>
          <a:bodyPr wrap="square" rtlCol="0">
            <a:spAutoFit/>
          </a:bodyPr>
          <a:lstStyle/>
          <a:p>
            <a:pPr marL="0" lvl="0" indent="0" defTabSz="914400" eaLnBrk="1" hangingPunct="1">
              <a:spcBef>
                <a:spcPct val="0"/>
              </a:spcBef>
              <a:buNone/>
            </a:pPr>
            <a:r>
              <a:rPr lang="en-US" altLang="zh-CN" sz="2400" dirty="0" err="1" smtClean="0">
                <a:latin typeface="微软雅黑" panose="020B0503020204020204" pitchFamily="34" charset="-122"/>
                <a:ea typeface="微软雅黑" panose="020B0503020204020204" pitchFamily="34" charset="-122"/>
                <a:sym typeface="+mn-ea"/>
              </a:rPr>
              <a:t>Mongodb</a:t>
            </a:r>
            <a:r>
              <a:rPr lang="zh-CN" altLang="en-US" sz="2400" dirty="0" smtClean="0">
                <a:latin typeface="微软雅黑" panose="020B0503020204020204" pitchFamily="34" charset="-122"/>
                <a:ea typeface="微软雅黑" panose="020B0503020204020204" pitchFamily="34" charset="-122"/>
                <a:sym typeface="+mn-ea"/>
              </a:rPr>
              <a:t>基本</a:t>
            </a:r>
            <a:r>
              <a:rPr lang="zh-CN" altLang="en-US" sz="2400" dirty="0">
                <a:latin typeface="微软雅黑" panose="020B0503020204020204" pitchFamily="34" charset="-122"/>
                <a:ea typeface="微软雅黑" panose="020B0503020204020204" pitchFamily="34" charset="-122"/>
                <a:sym typeface="+mn-ea"/>
              </a:rPr>
              <a:t>命令</a:t>
            </a:r>
          </a:p>
        </p:txBody>
      </p:sp>
      <p:sp>
        <p:nvSpPr>
          <p:cNvPr id="3" name="文本框 2"/>
          <p:cNvSpPr txBox="1"/>
          <p:nvPr/>
        </p:nvSpPr>
        <p:spPr>
          <a:xfrm>
            <a:off x="787082" y="728345"/>
            <a:ext cx="10175240" cy="5355312"/>
          </a:xfrm>
          <a:prstGeom prst="rect">
            <a:avLst/>
          </a:prstGeom>
          <a:noFill/>
        </p:spPr>
        <p:txBody>
          <a:bodyPr wrap="square" rtlCol="0">
            <a:spAutoFit/>
          </a:bodyPr>
          <a:lstStyle/>
          <a:p>
            <a:r>
              <a:rPr lang="zh-CN" altLang="en-US" dirty="0"/>
              <a:t>创建数据库</a:t>
            </a:r>
            <a:br>
              <a:rPr lang="zh-CN" altLang="en-US" dirty="0"/>
            </a:br>
            <a:r>
              <a:rPr lang="en-US" altLang="zh-CN" dirty="0" smtClean="0"/>
              <a:t>use </a:t>
            </a:r>
            <a:r>
              <a:rPr lang="en-US" altLang="zh-CN" dirty="0"/>
              <a:t>database     # </a:t>
            </a:r>
            <a:r>
              <a:rPr lang="zh-CN" altLang="en-US" dirty="0"/>
              <a:t>如果数据库不存在，则创建数据库，否则切换到指定数据库。（但必须执行操作，否则，只会存在在内存中中，不会新建数据库</a:t>
            </a:r>
            <a:r>
              <a:rPr lang="zh-CN" altLang="en-US" dirty="0" smtClean="0"/>
              <a:t>）</a:t>
            </a:r>
            <a:endParaRPr lang="en-US" altLang="zh-CN" dirty="0" smtClean="0"/>
          </a:p>
          <a:p>
            <a:endParaRPr lang="en-US" altLang="zh-CN" dirty="0" smtClean="0"/>
          </a:p>
          <a:p>
            <a:r>
              <a:rPr lang="zh-CN" altLang="en-US" dirty="0"/>
              <a:t>删除数据库</a:t>
            </a:r>
          </a:p>
          <a:p>
            <a:r>
              <a:rPr lang="en-US" altLang="zh-CN" dirty="0" err="1"/>
              <a:t>db.dropDatabase</a:t>
            </a:r>
            <a:r>
              <a:rPr lang="en-US" altLang="zh-CN" dirty="0"/>
              <a:t>()     #</a:t>
            </a:r>
            <a:r>
              <a:rPr lang="zh-CN" altLang="en-US" dirty="0"/>
              <a:t>其中</a:t>
            </a:r>
            <a:r>
              <a:rPr lang="en-US" altLang="zh-CN" dirty="0"/>
              <a:t>Data</a:t>
            </a:r>
            <a:r>
              <a:rPr lang="zh-CN" altLang="en-US" dirty="0"/>
              <a:t>中字母</a:t>
            </a:r>
            <a:r>
              <a:rPr lang="en-US" altLang="zh-CN" dirty="0"/>
              <a:t>D</a:t>
            </a:r>
            <a:r>
              <a:rPr lang="zh-CN" altLang="en-US" dirty="0"/>
              <a:t>必须</a:t>
            </a:r>
            <a:r>
              <a:rPr lang="zh-CN" altLang="en-US" dirty="0" smtClean="0"/>
              <a:t>大写，删除</a:t>
            </a:r>
            <a:r>
              <a:rPr lang="zh-CN" altLang="en-US" dirty="0"/>
              <a:t>当前数据库，可以使用</a:t>
            </a:r>
            <a:r>
              <a:rPr lang="en-US" altLang="zh-CN" dirty="0"/>
              <a:t>test</a:t>
            </a:r>
            <a:r>
              <a:rPr lang="zh-CN" altLang="en-US" dirty="0"/>
              <a:t>查看当前数据库</a:t>
            </a:r>
            <a:r>
              <a:rPr lang="zh-CN" altLang="en-US" dirty="0" smtClean="0"/>
              <a:t>名</a:t>
            </a:r>
            <a:endParaRPr lang="en-US" altLang="zh-CN" dirty="0" smtClean="0"/>
          </a:p>
          <a:p>
            <a:endParaRPr lang="en-US" altLang="zh-CN" dirty="0" smtClean="0"/>
          </a:p>
          <a:p>
            <a:r>
              <a:rPr lang="zh-CN" altLang="en-US" dirty="0"/>
              <a:t>创建</a:t>
            </a:r>
            <a:r>
              <a:rPr lang="zh-CN" altLang="en-US" dirty="0" smtClean="0"/>
              <a:t>表</a:t>
            </a:r>
            <a:endParaRPr lang="en-US" altLang="zh-CN" dirty="0"/>
          </a:p>
          <a:p>
            <a:r>
              <a:rPr lang="en-US" altLang="zh-CN" dirty="0" err="1"/>
              <a:t>db.createCollection</a:t>
            </a:r>
            <a:r>
              <a:rPr lang="en-US" altLang="zh-CN" dirty="0"/>
              <a:t>(</a:t>
            </a:r>
            <a:r>
              <a:rPr lang="en-US" altLang="zh-CN" dirty="0" err="1"/>
              <a:t>name,option</a:t>
            </a:r>
            <a:r>
              <a:rPr lang="en-US" altLang="zh-CN" dirty="0"/>
              <a:t>)     #name</a:t>
            </a:r>
            <a:r>
              <a:rPr lang="zh-CN" altLang="en-US" dirty="0"/>
              <a:t>为集合的名字，</a:t>
            </a:r>
            <a:r>
              <a:rPr lang="en-US" altLang="zh-CN" dirty="0"/>
              <a:t>option</a:t>
            </a:r>
            <a:r>
              <a:rPr lang="zh-CN" altLang="en-US" dirty="0"/>
              <a:t>是一个文件，用于指定配置的集合。</a:t>
            </a:r>
          </a:p>
          <a:p>
            <a:r>
              <a:rPr lang="zh-CN" altLang="en-US" dirty="0"/>
              <a:t>在</a:t>
            </a:r>
            <a:r>
              <a:rPr lang="en-US" altLang="zh-CN" dirty="0"/>
              <a:t>MongoDB</a:t>
            </a:r>
            <a:r>
              <a:rPr lang="zh-CN" altLang="en-US" dirty="0"/>
              <a:t>中，不需要创建集合。当插入一些文件 </a:t>
            </a:r>
            <a:r>
              <a:rPr lang="en-US" altLang="zh-CN" dirty="0"/>
              <a:t>MongoDB </a:t>
            </a:r>
            <a:r>
              <a:rPr lang="zh-CN" altLang="en-US" dirty="0"/>
              <a:t>自动创建的集合。 </a:t>
            </a:r>
            <a:endParaRPr lang="en-US" altLang="zh-CN" dirty="0" smtClean="0"/>
          </a:p>
          <a:p>
            <a:endParaRPr lang="en-US" altLang="zh-CN" dirty="0"/>
          </a:p>
          <a:p>
            <a:r>
              <a:rPr lang="zh-CN" altLang="en-US" dirty="0"/>
              <a:t>删除表</a:t>
            </a:r>
          </a:p>
          <a:p>
            <a:r>
              <a:rPr lang="en-US" altLang="zh-CN" dirty="0"/>
              <a:t>use database     #</a:t>
            </a:r>
            <a:r>
              <a:rPr lang="zh-CN" altLang="en-US" dirty="0"/>
              <a:t>使用数据库</a:t>
            </a:r>
          </a:p>
          <a:p>
            <a:r>
              <a:rPr lang="en-US" altLang="zh-CN" dirty="0" err="1"/>
              <a:t>db.collection.drop</a:t>
            </a:r>
            <a:r>
              <a:rPr lang="en-US" altLang="zh-CN" dirty="0"/>
              <a:t>()     #db.</a:t>
            </a:r>
            <a:r>
              <a:rPr lang="zh-CN" altLang="en-US" dirty="0"/>
              <a:t>表名</a:t>
            </a:r>
            <a:r>
              <a:rPr lang="en-US" altLang="zh-CN" dirty="0"/>
              <a:t>.drop</a:t>
            </a:r>
            <a:r>
              <a:rPr lang="en-US" altLang="zh-CN" dirty="0" smtClean="0"/>
              <a:t>()</a:t>
            </a:r>
          </a:p>
          <a:p>
            <a:endParaRPr lang="en-US" altLang="zh-CN" dirty="0"/>
          </a:p>
          <a:p>
            <a:r>
              <a:rPr lang="zh-CN" altLang="en-US" dirty="0"/>
              <a:t>删除文档</a:t>
            </a:r>
          </a:p>
          <a:p>
            <a:r>
              <a:rPr lang="en-US" altLang="zh-CN" dirty="0"/>
              <a:t>remove()</a:t>
            </a:r>
            <a:r>
              <a:rPr lang="zh-CN" altLang="en-US" dirty="0"/>
              <a:t>函数是用来移除集合中的数据。</a:t>
            </a:r>
          </a:p>
          <a:p>
            <a:r>
              <a:rPr lang="zh-CN" altLang="en-US" dirty="0"/>
              <a:t>在执行</a:t>
            </a:r>
            <a:r>
              <a:rPr lang="en-US" altLang="zh-CN" dirty="0"/>
              <a:t>remove()</a:t>
            </a:r>
            <a:r>
              <a:rPr lang="zh-CN" altLang="en-US" dirty="0"/>
              <a:t>函数前先执行</a:t>
            </a:r>
            <a:r>
              <a:rPr lang="en-US" altLang="zh-CN" dirty="0"/>
              <a:t>find()</a:t>
            </a:r>
            <a:r>
              <a:rPr lang="zh-CN" altLang="en-US" dirty="0"/>
              <a:t>命令来判断执行的条件是否正确，这是一个比较好的习惯。</a:t>
            </a:r>
            <a:endParaRPr lang="en-US" altLang="zh-CN"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2080" y="38735"/>
            <a:ext cx="11485245" cy="461665"/>
          </a:xfrm>
          <a:prstGeom prst="rect">
            <a:avLst/>
          </a:prstGeom>
          <a:noFill/>
        </p:spPr>
        <p:txBody>
          <a:bodyPr wrap="square" rtlCol="0">
            <a:spAutoFit/>
          </a:bodyPr>
          <a:lstStyle/>
          <a:p>
            <a:pPr marL="0" lvl="0" indent="0" defTabSz="914400" eaLnBrk="1" hangingPunct="1">
              <a:spcBef>
                <a:spcPct val="0"/>
              </a:spcBef>
              <a:buNone/>
            </a:pPr>
            <a:r>
              <a:rPr lang="en-US" altLang="zh-CN" sz="2400" dirty="0" err="1" smtClean="0">
                <a:latin typeface="微软雅黑" panose="020B0503020204020204" pitchFamily="34" charset="-122"/>
                <a:ea typeface="微软雅黑" panose="020B0503020204020204" pitchFamily="34" charset="-122"/>
                <a:sym typeface="+mn-ea"/>
              </a:rPr>
              <a:t>Mongodb</a:t>
            </a:r>
            <a:r>
              <a:rPr lang="zh-CN" altLang="en-US" sz="2400" dirty="0" smtClean="0">
                <a:latin typeface="微软雅黑" panose="020B0503020204020204" pitchFamily="34" charset="-122"/>
                <a:ea typeface="微软雅黑" panose="020B0503020204020204" pitchFamily="34" charset="-122"/>
                <a:sym typeface="+mn-ea"/>
              </a:rPr>
              <a:t>基本</a:t>
            </a:r>
            <a:r>
              <a:rPr lang="zh-CN" altLang="en-US" sz="2400" dirty="0">
                <a:latin typeface="微软雅黑" panose="020B0503020204020204" pitchFamily="34" charset="-122"/>
                <a:ea typeface="微软雅黑" panose="020B0503020204020204" pitchFamily="34" charset="-122"/>
                <a:sym typeface="+mn-ea"/>
              </a:rPr>
              <a:t>操作</a:t>
            </a:r>
          </a:p>
        </p:txBody>
      </p:sp>
      <p:sp>
        <p:nvSpPr>
          <p:cNvPr id="3" name="文本框 2"/>
          <p:cNvSpPr txBox="1"/>
          <p:nvPr/>
        </p:nvSpPr>
        <p:spPr>
          <a:xfrm>
            <a:off x="1112520" y="1176655"/>
            <a:ext cx="10175240" cy="4801314"/>
          </a:xfrm>
          <a:prstGeom prst="rect">
            <a:avLst/>
          </a:prstGeom>
          <a:noFill/>
        </p:spPr>
        <p:txBody>
          <a:bodyPr wrap="square" rtlCol="0">
            <a:spAutoFit/>
          </a:bodyPr>
          <a:lstStyle/>
          <a:p>
            <a:endParaRPr lang="en-US" altLang="zh-CN" dirty="0"/>
          </a:p>
          <a:p>
            <a:r>
              <a:rPr lang="zh-CN" altLang="en-US" dirty="0"/>
              <a:t>插入文档</a:t>
            </a:r>
          </a:p>
          <a:p>
            <a:r>
              <a:rPr lang="zh-CN" altLang="en-US" dirty="0"/>
              <a:t>使用</a:t>
            </a:r>
            <a:r>
              <a:rPr lang="en-US" altLang="zh-CN" dirty="0"/>
              <a:t>insert()</a:t>
            </a:r>
            <a:r>
              <a:rPr lang="zh-CN" altLang="en-US" dirty="0"/>
              <a:t>或</a:t>
            </a:r>
            <a:r>
              <a:rPr lang="en-US" altLang="zh-CN" dirty="0"/>
              <a:t>save()</a:t>
            </a:r>
          </a:p>
          <a:p>
            <a:r>
              <a:rPr lang="en-US" altLang="zh-CN" dirty="0" err="1"/>
              <a:t>db.collection_name</a:t>
            </a:r>
            <a:r>
              <a:rPr lang="en-US" altLang="zh-CN" dirty="0"/>
              <a:t> insert(document)</a:t>
            </a:r>
          </a:p>
          <a:p>
            <a:endParaRPr lang="zh-CN" altLang="en-US" dirty="0"/>
          </a:p>
          <a:p>
            <a:r>
              <a:rPr lang="zh-CN" altLang="en-US" dirty="0"/>
              <a:t>更新文档</a:t>
            </a:r>
          </a:p>
          <a:p>
            <a:r>
              <a:rPr lang="en-US" altLang="zh-CN" dirty="0" err="1"/>
              <a:t>mongodb</a:t>
            </a:r>
            <a:r>
              <a:rPr lang="zh-CN" altLang="en-US" dirty="0"/>
              <a:t>使用</a:t>
            </a:r>
            <a:r>
              <a:rPr lang="en-US" altLang="zh-CN" dirty="0" err="1"/>
              <a:t>uptate</a:t>
            </a:r>
            <a:r>
              <a:rPr lang="en-US" altLang="zh-CN" dirty="0"/>
              <a:t>()</a:t>
            </a:r>
            <a:r>
              <a:rPr lang="zh-CN" altLang="en-US" dirty="0"/>
              <a:t>和</a:t>
            </a:r>
            <a:r>
              <a:rPr lang="en-US" altLang="zh-CN" dirty="0"/>
              <a:t>save()</a:t>
            </a:r>
            <a:r>
              <a:rPr lang="zh-CN" altLang="en-US" dirty="0"/>
              <a:t>方法更新集合中的文档。</a:t>
            </a:r>
          </a:p>
          <a:p>
            <a:r>
              <a:rPr lang="en-US" altLang="zh-CN" dirty="0" err="1"/>
              <a:t>db.collection.update</a:t>
            </a:r>
            <a:r>
              <a:rPr lang="en-US" altLang="zh-CN" dirty="0"/>
              <a:t>(&lt;query&gt;,&lt;update&gt;,{</a:t>
            </a:r>
            <a:r>
              <a:rPr lang="en-US" altLang="zh-CN" dirty="0" err="1"/>
              <a:t>upsert</a:t>
            </a:r>
            <a:r>
              <a:rPr lang="en-US" altLang="zh-CN" dirty="0"/>
              <a:t>:&lt;</a:t>
            </a:r>
            <a:r>
              <a:rPr lang="en-US" altLang="zh-CN" dirty="0" err="1"/>
              <a:t>boolean</a:t>
            </a:r>
            <a:r>
              <a:rPr lang="en-US" altLang="zh-CN" dirty="0"/>
              <a:t>&gt;,multi:&lt;</a:t>
            </a:r>
            <a:r>
              <a:rPr lang="en-US" altLang="zh-CN" dirty="0" err="1"/>
              <a:t>boolean</a:t>
            </a:r>
            <a:r>
              <a:rPr lang="en-US" altLang="zh-CN" dirty="0"/>
              <a:t>&gt;,</a:t>
            </a:r>
            <a:r>
              <a:rPr lang="en-US" altLang="zh-CN" dirty="0" err="1"/>
              <a:t>writeConcern</a:t>
            </a:r>
            <a:r>
              <a:rPr lang="en-US" altLang="zh-CN" dirty="0"/>
              <a:t>:&lt;</a:t>
            </a:r>
            <a:r>
              <a:rPr lang="en-US" altLang="zh-CN" dirty="0" err="1"/>
              <a:t>cacument</a:t>
            </a:r>
            <a:r>
              <a:rPr lang="en-US" altLang="zh-CN" dirty="0"/>
              <a:t>&gt;})</a:t>
            </a:r>
          </a:p>
          <a:p>
            <a:endParaRPr lang="zh-CN" altLang="en-US" dirty="0"/>
          </a:p>
          <a:p>
            <a:endParaRPr lang="en-US" altLang="zh-CN" dirty="0" smtClean="0"/>
          </a:p>
          <a:p>
            <a:r>
              <a:rPr lang="zh-CN" altLang="en-US" dirty="0"/>
              <a:t>查询文档</a:t>
            </a:r>
          </a:p>
          <a:p>
            <a:r>
              <a:rPr lang="en-US" altLang="zh-CN" dirty="0" err="1"/>
              <a:t>db.COLLECTION_NAME.find</a:t>
            </a:r>
            <a:r>
              <a:rPr lang="en-US" altLang="zh-CN" dirty="0"/>
              <a:t>()</a:t>
            </a:r>
          </a:p>
          <a:p>
            <a:r>
              <a:rPr lang="en-US" altLang="zh-CN" dirty="0"/>
              <a:t>find() </a:t>
            </a:r>
            <a:r>
              <a:rPr lang="zh-CN" altLang="en-US" dirty="0"/>
              <a:t>方法以非结构化的方式来显示所有文档。</a:t>
            </a:r>
          </a:p>
          <a:p>
            <a:r>
              <a:rPr lang="zh-CN" altLang="en-US" dirty="0"/>
              <a:t>如果你需要以易读的方式来读取数据，可以使用 </a:t>
            </a:r>
            <a:r>
              <a:rPr lang="en-US" altLang="zh-CN" dirty="0"/>
              <a:t>pretty() </a:t>
            </a:r>
            <a:r>
              <a:rPr lang="zh-CN" altLang="en-US" dirty="0"/>
              <a:t>方法，</a:t>
            </a:r>
            <a:r>
              <a:rPr lang="en-US" altLang="zh-CN" dirty="0" err="1"/>
              <a:t>db.col.find</a:t>
            </a:r>
            <a:r>
              <a:rPr lang="en-US" altLang="zh-CN" dirty="0"/>
              <a:t>().pretty()</a:t>
            </a:r>
          </a:p>
          <a:p>
            <a:r>
              <a:rPr lang="zh-CN" altLang="en-US" dirty="0"/>
              <a:t>除了 </a:t>
            </a:r>
            <a:r>
              <a:rPr lang="en-US" altLang="zh-CN" dirty="0"/>
              <a:t>find() </a:t>
            </a:r>
            <a:r>
              <a:rPr lang="zh-CN" altLang="en-US" dirty="0"/>
              <a:t>方法之外，还有一个 </a:t>
            </a:r>
            <a:r>
              <a:rPr lang="en-US" altLang="zh-CN" dirty="0" err="1"/>
              <a:t>findOne</a:t>
            </a:r>
            <a:r>
              <a:rPr lang="en-US" altLang="zh-CN" dirty="0"/>
              <a:t>() </a:t>
            </a:r>
            <a:r>
              <a:rPr lang="zh-CN" altLang="en-US" dirty="0"/>
              <a:t>方法，它只返回一个文档。</a:t>
            </a:r>
          </a:p>
          <a:p>
            <a:endParaRPr lang="zh-CN" altLang="en-US" dirty="0"/>
          </a:p>
          <a:p>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3042920" y="2576195"/>
            <a:ext cx="5785485" cy="723900"/>
          </a:xfrm>
          <a:prstGeom prst="rect">
            <a:avLst/>
          </a:prstGeom>
        </p:spPr>
        <p:txBody>
          <a:bodyPr anchor="b">
            <a:normAutofit/>
          </a:bodyPr>
          <a:lstStyle>
            <a:lvl1pPr algn="ctr" defTabSz="914400" rtl="0" eaLnBrk="1" latinLnBrk="0" hangingPunct="1">
              <a:lnSpc>
                <a:spcPct val="90000"/>
              </a:lnSpc>
              <a:spcBef>
                <a:spcPct val="0"/>
              </a:spcBef>
              <a:buNone/>
              <a:defRPr sz="4000" b="1" i="0" kern="700" spc="-110" baseline="0">
                <a:solidFill>
                  <a:schemeClr val="accent1">
                    <a:lumMod val="75000"/>
                  </a:schemeClr>
                </a:solidFill>
                <a:effectLst>
                  <a:outerShdw dist="38100" dir="5400000" algn="t" rotWithShape="0">
                    <a:schemeClr val="bg1">
                      <a:alpha val="84000"/>
                    </a:schemeClr>
                  </a:outerShdw>
                </a:effectLst>
                <a:latin typeface="黑体" panose="02010609060101010101" pitchFamily="49" charset="-122"/>
                <a:ea typeface="黑体" panose="02010609060101010101" pitchFamily="49" charset="-122"/>
                <a:cs typeface="+mj-cs"/>
              </a:defRPr>
            </a:lvl1pPr>
          </a:lstStyle>
          <a:p>
            <a:pPr marL="0" lvl="0" indent="0" defTabSz="914400" eaLnBrk="1" hangingPunct="1">
              <a:spcBef>
                <a:spcPct val="0"/>
              </a:spcBef>
              <a:buNone/>
            </a:pPr>
            <a:r>
              <a:rPr lang="en-US" sz="3600" dirty="0" err="1" smtClean="0">
                <a:solidFill>
                  <a:srgbClr val="2BBB99"/>
                </a:solidFill>
                <a:latin typeface="微软雅黑" panose="020B0503020204020204" pitchFamily="34" charset="-122"/>
                <a:ea typeface="微软雅黑" panose="020B0503020204020204" pitchFamily="34" charset="-122"/>
                <a:sym typeface="+mn-ea"/>
              </a:rPr>
              <a:t>M</a:t>
            </a:r>
            <a:r>
              <a:rPr lang="en-US" altLang="zh-CN" sz="3600" dirty="0" err="1" smtClean="0">
                <a:solidFill>
                  <a:srgbClr val="2BBB99"/>
                </a:solidFill>
                <a:latin typeface="微软雅黑" panose="020B0503020204020204" pitchFamily="34" charset="-122"/>
                <a:ea typeface="微软雅黑" panose="020B0503020204020204" pitchFamily="34" charset="-122"/>
                <a:sym typeface="+mn-ea"/>
              </a:rPr>
              <a:t>ongodb</a:t>
            </a:r>
            <a:r>
              <a:rPr lang="en-US" sz="3600" dirty="0" smtClean="0">
                <a:solidFill>
                  <a:srgbClr val="2BBB99"/>
                </a:solidFill>
                <a:latin typeface="微软雅黑" panose="020B0503020204020204" pitchFamily="34" charset="-122"/>
                <a:ea typeface="微软雅黑" panose="020B0503020204020204" pitchFamily="34" charset="-122"/>
                <a:sym typeface="+mn-ea"/>
              </a:rPr>
              <a:t> </a:t>
            </a:r>
            <a:r>
              <a:rPr lang="zh-CN" altLang="en-US" sz="3600" dirty="0">
                <a:solidFill>
                  <a:srgbClr val="2BBB99"/>
                </a:solidFill>
                <a:latin typeface="微软雅黑" panose="020B0503020204020204" pitchFamily="34" charset="-122"/>
                <a:ea typeface="微软雅黑" panose="020B0503020204020204" pitchFamily="34" charset="-122"/>
                <a:sym typeface="+mn-ea"/>
              </a:rPr>
              <a:t>安全加固</a:t>
            </a:r>
            <a:endParaRPr kumimoji="0" lang="zh-CN" altLang="en-US" sz="3600" b="1" i="0" u="none" strike="noStrike" kern="700" cap="none" spc="-110" normalizeH="0" baseline="0" noProof="0" dirty="0">
              <a:ln>
                <a:noFill/>
              </a:ln>
              <a:solidFill>
                <a:srgbClr val="2BBB99"/>
              </a:solidFill>
              <a:effectLst>
                <a:outerShdw dist="38100" dir="5400000" algn="t" rotWithShape="0">
                  <a:srgbClr val="FFFFFF">
                    <a:alpha val="84000"/>
                  </a:srgbClr>
                </a:outerShdw>
              </a:effectLst>
              <a:uLnTx/>
              <a:uFillTx/>
              <a:latin typeface="微软雅黑" panose="020B0503020204020204" pitchFamily="34" charset="-122"/>
              <a:ea typeface="微软雅黑" panose="020B0503020204020204" pitchFamily="34" charset="-122"/>
              <a:cs typeface="+mj-cs"/>
              <a:sym typeface="+mn-ea"/>
            </a:endParaRPr>
          </a:p>
        </p:txBody>
      </p:sp>
      <p:sp>
        <p:nvSpPr>
          <p:cNvPr id="11" name="矩形 10"/>
          <p:cNvSpPr/>
          <p:nvPr/>
        </p:nvSpPr>
        <p:spPr bwMode="auto">
          <a:xfrm>
            <a:off x="3937000" y="3370580"/>
            <a:ext cx="1376680" cy="47625"/>
          </a:xfrm>
          <a:prstGeom prst="rect">
            <a:avLst/>
          </a:prstGeom>
          <a:solidFill>
            <a:srgbClr val="358CC1"/>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仿宋" panose="02010609060101010101" charset="-122"/>
              <a:cs typeface="+mn-cs"/>
            </a:endParaRPr>
          </a:p>
        </p:txBody>
      </p:sp>
      <p:sp>
        <p:nvSpPr>
          <p:cNvPr id="12" name="矩形 11"/>
          <p:cNvSpPr/>
          <p:nvPr/>
        </p:nvSpPr>
        <p:spPr bwMode="auto">
          <a:xfrm>
            <a:off x="5313680" y="3370580"/>
            <a:ext cx="1374775" cy="47625"/>
          </a:xfrm>
          <a:prstGeom prst="rect">
            <a:avLst/>
          </a:prstGeom>
          <a:solidFill>
            <a:srgbClr val="2BBB99"/>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仿宋" panose="02010609060101010101" charset="-122"/>
              <a:cs typeface="+mn-cs"/>
            </a:endParaRPr>
          </a:p>
        </p:txBody>
      </p:sp>
      <p:sp>
        <p:nvSpPr>
          <p:cNvPr id="13" name="矩形 12"/>
          <p:cNvSpPr/>
          <p:nvPr/>
        </p:nvSpPr>
        <p:spPr bwMode="auto">
          <a:xfrm>
            <a:off x="6688455" y="3370580"/>
            <a:ext cx="1376045" cy="47625"/>
          </a:xfrm>
          <a:prstGeom prst="rect">
            <a:avLst/>
          </a:prstGeom>
          <a:solidFill>
            <a:srgbClr val="A4C37B">
              <a:lumMod val="75000"/>
            </a:srgbClr>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仿宋" panose="02010609060101010101" charset="-122"/>
              <a:cs typeface="+mn-cs"/>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0530A99PPBG">
  <a:themeElements>
    <a:clrScheme name="自定义 552">
      <a:dk1>
        <a:srgbClr val="5F5F5F"/>
      </a:dk1>
      <a:lt1>
        <a:srgbClr val="FFFFFF"/>
      </a:lt1>
      <a:dk2>
        <a:srgbClr val="5F5F5F"/>
      </a:dk2>
      <a:lt2>
        <a:srgbClr val="FFFFFF"/>
      </a:lt2>
      <a:accent1>
        <a:srgbClr val="0CB692"/>
      </a:accent1>
      <a:accent2>
        <a:srgbClr val="358CC1"/>
      </a:accent2>
      <a:accent3>
        <a:srgbClr val="A4C37B"/>
      </a:accent3>
      <a:accent4>
        <a:srgbClr val="B49E4C"/>
      </a:accent4>
      <a:accent5>
        <a:srgbClr val="F73C51"/>
      </a:accent5>
      <a:accent6>
        <a:srgbClr val="FFC000"/>
      </a:accent6>
      <a:hlink>
        <a:srgbClr val="00B0F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1609</Words>
  <Application>Microsoft Office PowerPoint</Application>
  <PresentationFormat>宽屏</PresentationFormat>
  <Paragraphs>249</Paragraphs>
  <Slides>23</Slides>
  <Notes>18</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23</vt:i4>
      </vt:variant>
    </vt:vector>
  </HeadingPairs>
  <TitlesOfParts>
    <vt:vector size="36" baseType="lpstr">
      <vt:lpstr>仿宋</vt:lpstr>
      <vt:lpstr>华文中宋</vt:lpstr>
      <vt:lpstr>宋体</vt:lpstr>
      <vt:lpstr>微软雅黑</vt:lpstr>
      <vt:lpstr>幼圆</vt:lpstr>
      <vt:lpstr>Arial</vt:lpstr>
      <vt:lpstr>Calibri</vt:lpstr>
      <vt:lpstr>Calibri Light</vt:lpstr>
      <vt:lpstr>Impact</vt:lpstr>
      <vt:lpstr>Wingdings</vt:lpstr>
      <vt:lpstr>Wingdings 3</vt:lpstr>
      <vt:lpstr>Office 主题</vt:lpstr>
      <vt:lpstr>A000120140530A99PPBG</vt:lpstr>
      <vt:lpstr>PowerPoint 演示文稿</vt:lpstr>
      <vt:lpstr>Mongodb 数据库安全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数据库安全</dc:title>
  <dc:creator>LHCan</dc:creator>
  <cp:lastModifiedBy>tao wu</cp:lastModifiedBy>
  <cp:revision>58</cp:revision>
  <dcterms:created xsi:type="dcterms:W3CDTF">2015-05-05T08:02:00Z</dcterms:created>
  <dcterms:modified xsi:type="dcterms:W3CDTF">2017-04-12T03:06:50Z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