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2"/>
  </p:notesMasterIdLst>
  <p:sldIdLst>
    <p:sldId id="451" r:id="rId3"/>
    <p:sldId id="452" r:id="rId4"/>
    <p:sldId id="262" r:id="rId5"/>
    <p:sldId id="259" r:id="rId6"/>
    <p:sldId id="274" r:id="rId7"/>
    <p:sldId id="453" r:id="rId8"/>
    <p:sldId id="282" r:id="rId9"/>
    <p:sldId id="454" r:id="rId10"/>
    <p:sldId id="283" r:id="rId11"/>
    <p:sldId id="276" r:id="rId12"/>
    <p:sldId id="284" r:id="rId13"/>
    <p:sldId id="278" r:id="rId14"/>
    <p:sldId id="288" r:id="rId15"/>
    <p:sldId id="293" r:id="rId16"/>
    <p:sldId id="289" r:id="rId17"/>
    <p:sldId id="295" r:id="rId18"/>
    <p:sldId id="290" r:id="rId19"/>
    <p:sldId id="294" r:id="rId20"/>
    <p:sldId id="291" r:id="rId21"/>
    <p:sldId id="303" r:id="rId22"/>
    <p:sldId id="304" r:id="rId23"/>
    <p:sldId id="306" r:id="rId24"/>
    <p:sldId id="305" r:id="rId25"/>
    <p:sldId id="311" r:id="rId26"/>
    <p:sldId id="436" r:id="rId27"/>
    <p:sldId id="437" r:id="rId28"/>
    <p:sldId id="292" r:id="rId29"/>
    <p:sldId id="307" r:id="rId30"/>
    <p:sldId id="308" r:id="rId31"/>
    <p:sldId id="309" r:id="rId32"/>
    <p:sldId id="455" r:id="rId33"/>
    <p:sldId id="310" r:id="rId34"/>
    <p:sldId id="317" r:id="rId35"/>
    <p:sldId id="370" r:id="rId36"/>
    <p:sldId id="374" r:id="rId37"/>
    <p:sldId id="375" r:id="rId38"/>
    <p:sldId id="376" r:id="rId39"/>
    <p:sldId id="438" r:id="rId40"/>
    <p:sldId id="369"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2BB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aike.baidu.com/item/%E7%94%A8%E6%88%B7%E6%8E%A5%E5%8F%A3"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设置强密码，</a:t>
            </a:r>
            <a:r>
              <a:rPr lang="zh-CN" altLang="en-US" dirty="0" smtClean="0">
                <a:latin typeface="微软雅黑" panose="020B0503020204020204" pitchFamily="34" charset="-122"/>
                <a:ea typeface="微软雅黑" panose="020B0503020204020204" pitchFamily="34" charset="-122"/>
                <a:cs typeface="宋体" panose="02010600030101010101" pitchFamily="2" charset="-122"/>
                <a:sym typeface="+mn-ea"/>
              </a:rPr>
              <a:t>多</a:t>
            </a:r>
            <a:r>
              <a:rPr lang="zh-CN" altLang="en-US" smtClean="0">
                <a:latin typeface="微软雅黑" panose="020B0503020204020204" pitchFamily="34" charset="-122"/>
                <a:ea typeface="微软雅黑" panose="020B0503020204020204" pitchFamily="34" charset="-122"/>
                <a:cs typeface="宋体" panose="02010600030101010101" pitchFamily="2" charset="-122"/>
                <a:sym typeface="+mn-ea"/>
              </a:rPr>
              <a:t>因素令牌，外国某公司以短期目标设置密码</a:t>
            </a:r>
            <a:endParaRPr lang="zh-CN" altLang="en-US" dirty="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管理工具） ，提供了从命令行接口和批命令脚本执行系统管理的支持，</a:t>
            </a:r>
            <a:r>
              <a:rPr lang="en-US" altLang="zh-CN" sz="1200" b="0" i="0" kern="1200" dirty="0" smtClean="0">
                <a:solidFill>
                  <a:schemeClr val="tx1"/>
                </a:solidFill>
                <a:effectLst/>
                <a:latin typeface="+mn-lt"/>
                <a:ea typeface="+mn-ea"/>
                <a:cs typeface="+mn-cs"/>
              </a:rPr>
              <a:t>WMIC</a:t>
            </a:r>
            <a:r>
              <a:rPr lang="zh-CN" altLang="en-US" sz="1200" b="0" i="0" kern="1200" dirty="0" smtClean="0">
                <a:solidFill>
                  <a:schemeClr val="tx1"/>
                </a:solidFill>
                <a:effectLst/>
                <a:latin typeface="+mn-lt"/>
                <a:ea typeface="+mn-ea"/>
                <a:cs typeface="+mn-cs"/>
              </a:rPr>
              <a:t>提供了大量的全局开关、别名、动词、命令和丰富的命令行帮助增强</a:t>
            </a:r>
            <a:r>
              <a:rPr lang="zh-CN" altLang="en-US" sz="1200" b="0" i="0" u="none" strike="noStrike" kern="1200" dirty="0" smtClean="0">
                <a:solidFill>
                  <a:schemeClr val="tx1"/>
                </a:solidFill>
                <a:effectLst/>
                <a:latin typeface="+mn-lt"/>
                <a:ea typeface="+mn-ea"/>
                <a:cs typeface="+mn-cs"/>
                <a:hlinkClick r:id="rId3"/>
              </a:rPr>
              <a:t>用户接口</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还可设置低权限的</a:t>
            </a:r>
            <a:r>
              <a:rPr lang="en-US" altLang="zh-CN" dirty="0" smtClean="0">
                <a:latin typeface="微软雅黑" panose="020B0503020204020204" pitchFamily="34" charset="-122"/>
                <a:ea typeface="微软雅黑" panose="020B0503020204020204" pitchFamily="34" charset="-122"/>
              </a:rPr>
              <a:t>administrator</a:t>
            </a:r>
            <a:r>
              <a:rPr lang="zh-CN" altLang="en-US" dirty="0" smtClean="0">
                <a:latin typeface="微软雅黑" panose="020B0503020204020204" pitchFamily="34" charset="-122"/>
                <a:ea typeface="微软雅黑" panose="020B0503020204020204" pitchFamily="34" charset="-122"/>
              </a:rPr>
              <a:t>陷阱帐号</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Windows</a:t>
            </a:r>
            <a:r>
              <a:rPr lang="zh-CN" altLang="en-US" dirty="0" smtClean="0"/>
              <a:t>日志审核默认关闭</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运维还是安全，日志都是非常重要的一部分</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接下来的几页都是将安全选项策略设置，原理也大同小异，为了节省时间，我就从其中挑选几个分享下</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我们知道大于</a:t>
            </a:r>
            <a:r>
              <a:rPr lang="en-US" altLang="zh-CN" dirty="0" smtClean="0"/>
              <a:t>4G</a:t>
            </a:r>
            <a:r>
              <a:rPr lang="zh-CN" altLang="en-US" dirty="0" smtClean="0"/>
              <a:t>的内容的移动，必须使用</a:t>
            </a:r>
            <a:r>
              <a:rPr lang="en-US" altLang="zh-CN" dirty="0" smtClean="0"/>
              <a:t>NTFS</a:t>
            </a:r>
            <a:r>
              <a:rPr lang="zh-CN" altLang="en-US" dirty="0" smtClean="0"/>
              <a:t>格式</a:t>
            </a:r>
            <a:endParaRPr lang="en-US" altLang="zh-CN" dirty="0" smtClean="0"/>
          </a:p>
          <a:p>
            <a:r>
              <a:rPr lang="zh-CN" altLang="en-US" dirty="0" smtClean="0"/>
              <a:t>有必要对重要文件进行加密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67129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继承性类似于</a:t>
            </a:r>
            <a:r>
              <a:rPr lang="en-US" altLang="zh-CN" dirty="0" err="1" smtClean="0"/>
              <a:t>linux</a:t>
            </a:r>
            <a:r>
              <a:rPr lang="zh-CN" altLang="en-US" dirty="0" smtClean="0"/>
              <a:t>系统中的</a:t>
            </a:r>
            <a:r>
              <a:rPr lang="en-US" altLang="zh-CN" dirty="0" smtClean="0"/>
              <a:t>-R</a:t>
            </a:r>
            <a:r>
              <a:rPr lang="zh-CN" altLang="en-US" dirty="0" smtClean="0"/>
              <a:t>参数</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4009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文件加密：修改后缀名，加密软件</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109456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莫西呢</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如何登录一台有登录密码的</a:t>
            </a:r>
            <a:r>
              <a:rPr lang="en-US" altLang="zh-CN" dirty="0" smtClean="0"/>
              <a:t>windows</a:t>
            </a:r>
            <a:r>
              <a:rPr lang="zh-CN" altLang="en-US" dirty="0" smtClean="0"/>
              <a:t>系统而不被人发觉？</a:t>
            </a:r>
            <a:endParaRPr lang="en-US" altLang="zh-CN" dirty="0"/>
          </a:p>
        </p:txBody>
      </p:sp>
    </p:spTree>
    <p:extLst>
      <p:ext uri="{BB962C8B-B14F-4D97-AF65-F5344CB8AC3E}">
        <p14:creationId xmlns:p14="http://schemas.microsoft.com/office/powerpoint/2010/main" val="144767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Net</a:t>
            </a:r>
            <a:r>
              <a:rPr lang="zh-CN" altLang="en-US" dirty="0" smtClean="0"/>
              <a:t>命令是我们在渗透过程中常用的命令</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对系统中出现敏感端口要基于排查</a:t>
            </a:r>
            <a:endParaRPr lang="en-US" altLang="zh-CN" dirty="0"/>
          </a:p>
        </p:txBody>
      </p:sp>
    </p:spTree>
    <p:extLst>
      <p:ext uri="{BB962C8B-B14F-4D97-AF65-F5344CB8AC3E}">
        <p14:creationId xmlns:p14="http://schemas.microsoft.com/office/powerpoint/2010/main" val="1030687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sym typeface="+mn-ea"/>
              </a:rPr>
              <a:t>Ms17_010</a:t>
            </a:r>
            <a:r>
              <a:rPr lang="zh-CN" altLang="en-US" smtClean="0">
                <a:sym typeface="+mn-ea"/>
              </a:rPr>
              <a:t>实验</a:t>
            </a:r>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http://meihua.docer.com/</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等腰三角形 21"/>
          <p:cNvSpPr/>
          <p:nvPr/>
        </p:nvSpPr>
        <p:spPr>
          <a:xfrm rot="10800000">
            <a:off x="2980267" y="2390775"/>
            <a:ext cx="5414433" cy="3502025"/>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等腰三角形 22"/>
          <p:cNvSpPr/>
          <p:nvPr/>
        </p:nvSpPr>
        <p:spPr>
          <a:xfrm rot="10800000">
            <a:off x="1905000" y="3095625"/>
            <a:ext cx="463551" cy="2984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10800000">
            <a:off x="2123017" y="3768725"/>
            <a:ext cx="2984500" cy="1930400"/>
          </a:xfrm>
          <a:prstGeom prst="triangle">
            <a:avLst/>
          </a:prstGeom>
          <a:no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10800000">
            <a:off x="4464051" y="5767388"/>
            <a:ext cx="446617" cy="3238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10800000">
            <a:off x="5869517" y="4254500"/>
            <a:ext cx="461433" cy="298450"/>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0800000">
            <a:off x="2823633" y="4191000"/>
            <a:ext cx="1581151" cy="1084263"/>
          </a:xfrm>
          <a:prstGeom prst="triangle">
            <a:avLst/>
          </a:prstGeom>
          <a:solidFill>
            <a:srgbClr val="516D8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等腰三角形 27"/>
          <p:cNvSpPr/>
          <p:nvPr/>
        </p:nvSpPr>
        <p:spPr>
          <a:xfrm rot="9044306">
            <a:off x="7448551" y="4824413"/>
            <a:ext cx="463551" cy="30003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等腰三角形 28"/>
          <p:cNvSpPr/>
          <p:nvPr/>
        </p:nvSpPr>
        <p:spPr>
          <a:xfrm rot="9044306">
            <a:off x="8614833" y="4395788"/>
            <a:ext cx="184151" cy="11906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等腰三角形 29"/>
          <p:cNvSpPr/>
          <p:nvPr/>
        </p:nvSpPr>
        <p:spPr>
          <a:xfrm rot="9044306">
            <a:off x="9368367" y="4700588"/>
            <a:ext cx="184151" cy="119063"/>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等腰三角形 30"/>
          <p:cNvSpPr/>
          <p:nvPr/>
        </p:nvSpPr>
        <p:spPr>
          <a:xfrm rot="4836188">
            <a:off x="10839451" y="357663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等腰三角形 31"/>
          <p:cNvSpPr/>
          <p:nvPr/>
        </p:nvSpPr>
        <p:spPr>
          <a:xfrm rot="4836188">
            <a:off x="9491133" y="377348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等腰三角形 32"/>
          <p:cNvSpPr/>
          <p:nvPr/>
        </p:nvSpPr>
        <p:spPr>
          <a:xfrm rot="4836188">
            <a:off x="10153651" y="3944938"/>
            <a:ext cx="256117" cy="166688"/>
          </a:xfrm>
          <a:prstGeom prst="triangle">
            <a:avLst/>
          </a:prstGeom>
          <a:solidFill>
            <a:srgbClr val="0CB692"/>
          </a:solidFill>
          <a:ln>
            <a:solidFill>
              <a:srgbClr val="0CB6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等腰三角形 33"/>
          <p:cNvSpPr/>
          <p:nvPr/>
        </p:nvSpPr>
        <p:spPr>
          <a:xfrm rot="10800000">
            <a:off x="1754717" y="2017713"/>
            <a:ext cx="5416551" cy="3502025"/>
          </a:xfrm>
          <a:prstGeom prst="triangle">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9247" name="组合 34"/>
          <p:cNvGrpSpPr/>
          <p:nvPr/>
        </p:nvGrpSpPr>
        <p:grpSpPr>
          <a:xfrm>
            <a:off x="9118600" y="0"/>
            <a:ext cx="3075517" cy="2447925"/>
            <a:chOff x="6440898" y="0"/>
            <a:chExt cx="2704943" cy="2870458"/>
          </a:xfrm>
        </p:grpSpPr>
        <p:sp>
          <p:nvSpPr>
            <p:cNvPr id="36" name="任意多边形 35"/>
            <p:cNvSpPr/>
            <p:nvPr/>
          </p:nvSpPr>
          <p:spPr>
            <a:xfrm rot="10800000">
              <a:off x="6440898" y="0"/>
              <a:ext cx="2544429" cy="2193473"/>
            </a:xfrm>
            <a:custGeom>
              <a:avLst/>
              <a:gdLst>
                <a:gd name="connsiteX0" fmla="*/ 2544429 w 2544429"/>
                <a:gd name="connsiteY0" fmla="*/ 2193473 h 2193473"/>
                <a:gd name="connsiteX1" fmla="*/ 0 w 2544429"/>
                <a:gd name="connsiteY1" fmla="*/ 2193473 h 2193473"/>
                <a:gd name="connsiteX2" fmla="*/ 1272214 w 2544429"/>
                <a:gd name="connsiteY2" fmla="*/ 0 h 2193473"/>
              </a:gdLst>
              <a:ahLst/>
              <a:cxnLst>
                <a:cxn ang="0">
                  <a:pos x="connsiteX0" y="connsiteY0"/>
                </a:cxn>
                <a:cxn ang="0">
                  <a:pos x="connsiteX1" y="connsiteY1"/>
                </a:cxn>
                <a:cxn ang="0">
                  <a:pos x="connsiteX2" y="connsiteY2"/>
                </a:cxn>
              </a:cxnLst>
              <a:rect l="l" t="t" r="r" b="b"/>
              <a:pathLst>
                <a:path w="2544429" h="2193473">
                  <a:moveTo>
                    <a:pt x="2544429" y="2193473"/>
                  </a:moveTo>
                  <a:lnTo>
                    <a:pt x="0" y="2193473"/>
                  </a:lnTo>
                  <a:lnTo>
                    <a:pt x="1272214"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任意多边形 36"/>
            <p:cNvSpPr/>
            <p:nvPr/>
          </p:nvSpPr>
          <p:spPr>
            <a:xfrm rot="10800000">
              <a:off x="7333795" y="160102"/>
              <a:ext cx="1812046" cy="2165347"/>
            </a:xfrm>
            <a:custGeom>
              <a:avLst/>
              <a:gdLst>
                <a:gd name="connsiteX0" fmla="*/ 1812046 w 1812046"/>
                <a:gd name="connsiteY0" fmla="*/ 2165347 h 2165347"/>
                <a:gd name="connsiteX1" fmla="*/ 0 w 1812046"/>
                <a:gd name="connsiteY1" fmla="*/ 2165347 h 2165347"/>
                <a:gd name="connsiteX2" fmla="*/ 0 w 1812046"/>
                <a:gd name="connsiteY2" fmla="*/ 958870 h 2165347"/>
                <a:gd name="connsiteX3" fmla="*/ 556145 w 1812046"/>
                <a:gd name="connsiteY3" fmla="*/ 0 h 2165347"/>
              </a:gdLst>
              <a:ahLst/>
              <a:cxnLst>
                <a:cxn ang="0">
                  <a:pos x="connsiteX0" y="connsiteY0"/>
                </a:cxn>
                <a:cxn ang="0">
                  <a:pos x="connsiteX1" y="connsiteY1"/>
                </a:cxn>
                <a:cxn ang="0">
                  <a:pos x="connsiteX2" y="connsiteY2"/>
                </a:cxn>
                <a:cxn ang="0">
                  <a:pos x="connsiteX3" y="connsiteY3"/>
                </a:cxn>
              </a:cxnLst>
              <a:rect l="l" t="t" r="r" b="b"/>
              <a:pathLst>
                <a:path w="1812046" h="2165347">
                  <a:moveTo>
                    <a:pt x="1812046" y="2165347"/>
                  </a:moveTo>
                  <a:lnTo>
                    <a:pt x="0" y="2165347"/>
                  </a:lnTo>
                  <a:lnTo>
                    <a:pt x="0" y="958870"/>
                  </a:lnTo>
                  <a:lnTo>
                    <a:pt x="556145"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等腰三角形 37"/>
            <p:cNvSpPr/>
            <p:nvPr/>
          </p:nvSpPr>
          <p:spPr>
            <a:xfrm rot="10800000">
              <a:off x="7713113" y="3612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等腰三角形 38"/>
            <p:cNvSpPr/>
            <p:nvPr/>
          </p:nvSpPr>
          <p:spPr>
            <a:xfrm rot="10800000">
              <a:off x="7129905" y="16228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等腰三角形 39"/>
            <p:cNvSpPr/>
            <p:nvPr/>
          </p:nvSpPr>
          <p:spPr>
            <a:xfrm rot="10800000">
              <a:off x="8787411" y="20425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等腰三角形 40"/>
            <p:cNvSpPr/>
            <p:nvPr/>
          </p:nvSpPr>
          <p:spPr>
            <a:xfrm rot="10800000">
              <a:off x="8079712" y="26717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等腰三角形 41"/>
            <p:cNvSpPr/>
            <p:nvPr/>
          </p:nvSpPr>
          <p:spPr>
            <a:xfrm rot="10800000">
              <a:off x="8034643" y="21601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等腰三角形 42"/>
            <p:cNvSpPr/>
            <p:nvPr/>
          </p:nvSpPr>
          <p:spPr>
            <a:xfrm rot="10800000">
              <a:off x="8310211" y="22924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等腰三角形 43"/>
            <p:cNvSpPr/>
            <p:nvPr/>
          </p:nvSpPr>
          <p:spPr>
            <a:xfrm rot="10800000">
              <a:off x="6767216" y="11434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9232" name="KSO_BT1"/>
          <p:cNvSpPr>
            <a:spLocks noGrp="1"/>
          </p:cNvSpPr>
          <p:nvPr>
            <p:ph type="ctrTitle"/>
          </p:nvPr>
        </p:nvSpPr>
        <p:spPr>
          <a:xfrm>
            <a:off x="2777067" y="2079625"/>
            <a:ext cx="3403600" cy="1317625"/>
          </a:xfrm>
          <a:prstGeom prst="rect">
            <a:avLst/>
          </a:prstGeom>
          <a:noFill/>
          <a:ln w="9525">
            <a:noFill/>
            <a:miter/>
          </a:ln>
        </p:spPr>
        <p:txBody>
          <a:bodyPr anchor="ctr"/>
          <a:lstStyle>
            <a:lvl1pPr lvl="0" algn="ctr">
              <a:defRPr sz="2800" kern="1200">
                <a:solidFill>
                  <a:schemeClr val="bg1"/>
                </a:solidFill>
              </a:defRPr>
            </a:lvl1pPr>
          </a:lstStyle>
          <a:p>
            <a:pPr lvl="0"/>
            <a:r>
              <a:rPr lang="zh-CN" altLang="en-US" dirty="0"/>
              <a:t>单击此处编辑母版标题样式</a:t>
            </a:r>
          </a:p>
        </p:txBody>
      </p:sp>
      <p:sp>
        <p:nvSpPr>
          <p:cNvPr id="9233" name="KSO_BC1"/>
          <p:cNvSpPr>
            <a:spLocks noGrp="1"/>
          </p:cNvSpPr>
          <p:nvPr>
            <p:ph type="subTitle" idx="1"/>
          </p:nvPr>
        </p:nvSpPr>
        <p:spPr>
          <a:xfrm>
            <a:off x="3115733" y="3451225"/>
            <a:ext cx="2578100" cy="720725"/>
          </a:xfrm>
          <a:prstGeom prst="rect">
            <a:avLst/>
          </a:prstGeom>
          <a:noFill/>
          <a:ln w="9525">
            <a:noFill/>
            <a:miter/>
          </a:ln>
        </p:spPr>
        <p:txBody>
          <a:bodyPr anchor="t"/>
          <a:lstStyle>
            <a:lvl1pPr marL="0" lvl="0" indent="0" algn="ctr">
              <a:buNone/>
              <a:defRPr sz="1800" kern="1200">
                <a:solidFill>
                  <a:schemeClr val="bg1"/>
                </a:solidFill>
              </a:defRPr>
            </a:lvl1pPr>
            <a:lvl2pPr marL="0" lvl="1" indent="0" algn="ctr">
              <a:buNone/>
              <a:defRPr sz="1800" kern="1200">
                <a:solidFill>
                  <a:schemeClr val="bg1"/>
                </a:solidFill>
              </a:defRPr>
            </a:lvl2pPr>
            <a:lvl3pPr marL="914400" lvl="2" indent="-914400" algn="ctr">
              <a:buNone/>
              <a:defRPr sz="1800" kern="1200">
                <a:solidFill>
                  <a:schemeClr val="bg1"/>
                </a:solidFill>
              </a:defRPr>
            </a:lvl3pPr>
            <a:lvl4pPr marL="1371600" lvl="3" indent="-1371600" algn="ctr">
              <a:buNone/>
              <a:defRPr sz="1800" kern="1200">
                <a:solidFill>
                  <a:schemeClr val="bg1"/>
                </a:solidFill>
              </a:defRPr>
            </a:lvl4pPr>
            <a:lvl5pPr marL="1828800" lvl="4" indent="-1828800" algn="ctr">
              <a:buNone/>
              <a:defRPr sz="1800" kern="1200">
                <a:solidFill>
                  <a:schemeClr val="bg1"/>
                </a:solidFill>
              </a:defRPr>
            </a:lvl5pPr>
          </a:lstStyle>
          <a:p>
            <a:pPr lvl="0"/>
            <a:r>
              <a:rPr lang="zh-CN" altLang="en-US" dirty="0"/>
              <a:t>单击此处编辑母版副标题样式</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1">
                    <a:lumMod val="75000"/>
                  </a:schemeClr>
                </a:solidFill>
              </a:defRPr>
            </a:lvl1p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199"/>
            <a:ext cx="7994651" cy="1235075"/>
          </a:xfrm>
        </p:spPr>
        <p:txBody>
          <a:bodyPr anchor="b">
            <a:normAutofit/>
          </a:bodyPr>
          <a:lstStyle>
            <a:lvl1pPr algn="ctr">
              <a:defRPr sz="3600">
                <a:solidFill>
                  <a:schemeClr val="tx2"/>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4050892" y="3400425"/>
            <a:ext cx="4090217"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0"/>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2" y="1244600"/>
            <a:ext cx="5094116" cy="4932363"/>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5"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5"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89"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8"/>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89"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6"/>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1" latinLnBrk="0" hangingPunct="1">
              <a:lnSpc>
                <a:spcPct val="110000"/>
              </a:lnSpc>
              <a:spcBef>
                <a:spcPts val="600"/>
              </a:spcBef>
              <a:spcAft>
                <a:spcPts val="0"/>
              </a:spcAft>
              <a:buClr>
                <a:schemeClr val="accent1"/>
              </a:buClr>
              <a:buSzPct val="60000"/>
              <a:buFont typeface="Wingdings 3" panose="05040102010807070707" pitchFamily="18" charset="2"/>
              <a:buNone/>
              <a:defRPr/>
            </a:pPr>
            <a:r>
              <a:rPr kumimoji="0" lang="zh-CN" altLang="en-US" sz="3200" b="0" i="0" u="none" strike="noStrike" kern="1200" cap="none" spc="0" normalizeH="0" baseline="0" noProof="0" smtClean="0">
                <a:ln>
                  <a:noFill/>
                </a:ln>
                <a:solidFill>
                  <a:schemeClr val="accent1">
                    <a:lumMod val="75000"/>
                  </a:schemeClr>
                </a:solidFill>
                <a:effectLst/>
                <a:uLnTx/>
                <a:uFillTx/>
                <a:latin typeface="+mn-ea"/>
                <a:ea typeface="+mn-ea"/>
                <a:cs typeface="+mn-cs"/>
              </a:rPr>
              <a:t>单击图标添加图片</a:t>
            </a:r>
            <a:endParaRPr kumimoji="0" lang="en-US" altLang="en-US" sz="3200" b="0" i="0" u="none" strike="noStrike" kern="1200" cap="none" spc="0" normalizeH="0" baseline="0" noProof="0" dirty="0">
              <a:ln>
                <a:noFill/>
              </a:ln>
              <a:solidFill>
                <a:schemeClr val="accent1">
                  <a:lumMod val="75000"/>
                </a:schemeClr>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89"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1" y="365125"/>
            <a:ext cx="7933269" cy="5811838"/>
          </a:xfrm>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7" name="组合 6"/>
          <p:cNvGrpSpPr/>
          <p:nvPr/>
        </p:nvGrpSpPr>
        <p:grpSpPr>
          <a:xfrm>
            <a:off x="9692217" y="0"/>
            <a:ext cx="2501900" cy="1990725"/>
            <a:chOff x="6440898" y="0"/>
            <a:chExt cx="2704943" cy="2870458"/>
          </a:xfrm>
        </p:grpSpPr>
        <p:sp>
          <p:nvSpPr>
            <p:cNvPr id="12" name="任意多边形 11"/>
            <p:cNvSpPr/>
            <p:nvPr/>
          </p:nvSpPr>
          <p:spPr>
            <a:xfrm rot="10800000">
              <a:off x="6440898" y="0"/>
              <a:ext cx="2544429" cy="2193473"/>
            </a:xfrm>
            <a:custGeom>
              <a:avLst/>
              <a:gdLst>
                <a:gd name="connsiteX0" fmla="*/ 2544429 w 2544429"/>
                <a:gd name="connsiteY0" fmla="*/ 2193473 h 2193473"/>
                <a:gd name="connsiteX1" fmla="*/ 0 w 2544429"/>
                <a:gd name="connsiteY1" fmla="*/ 2193473 h 2193473"/>
                <a:gd name="connsiteX2" fmla="*/ 1272214 w 2544429"/>
                <a:gd name="connsiteY2" fmla="*/ 0 h 2193473"/>
              </a:gdLst>
              <a:ahLst/>
              <a:cxnLst>
                <a:cxn ang="0">
                  <a:pos x="connsiteX0" y="connsiteY0"/>
                </a:cxn>
                <a:cxn ang="0">
                  <a:pos x="connsiteX1" y="connsiteY1"/>
                </a:cxn>
                <a:cxn ang="0">
                  <a:pos x="connsiteX2" y="connsiteY2"/>
                </a:cxn>
              </a:cxnLst>
              <a:rect l="l" t="t" r="r" b="b"/>
              <a:pathLst>
                <a:path w="2544429" h="2193473">
                  <a:moveTo>
                    <a:pt x="2544429" y="2193473"/>
                  </a:moveTo>
                  <a:lnTo>
                    <a:pt x="0" y="2193473"/>
                  </a:lnTo>
                  <a:lnTo>
                    <a:pt x="1272214" y="0"/>
                  </a:lnTo>
                  <a:close/>
                </a:path>
              </a:pathLst>
            </a:cu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10800000">
              <a:off x="7333795" y="160102"/>
              <a:ext cx="1812046" cy="2165347"/>
            </a:xfrm>
            <a:custGeom>
              <a:avLst/>
              <a:gdLst>
                <a:gd name="connsiteX0" fmla="*/ 1812046 w 1812046"/>
                <a:gd name="connsiteY0" fmla="*/ 2165347 h 2165347"/>
                <a:gd name="connsiteX1" fmla="*/ 0 w 1812046"/>
                <a:gd name="connsiteY1" fmla="*/ 2165347 h 2165347"/>
                <a:gd name="connsiteX2" fmla="*/ 0 w 1812046"/>
                <a:gd name="connsiteY2" fmla="*/ 958870 h 2165347"/>
                <a:gd name="connsiteX3" fmla="*/ 556145 w 1812046"/>
                <a:gd name="connsiteY3" fmla="*/ 0 h 2165347"/>
              </a:gdLst>
              <a:ahLst/>
              <a:cxnLst>
                <a:cxn ang="0">
                  <a:pos x="connsiteX0" y="connsiteY0"/>
                </a:cxn>
                <a:cxn ang="0">
                  <a:pos x="connsiteX1" y="connsiteY1"/>
                </a:cxn>
                <a:cxn ang="0">
                  <a:pos x="connsiteX2" y="connsiteY2"/>
                </a:cxn>
                <a:cxn ang="0">
                  <a:pos x="connsiteX3" y="connsiteY3"/>
                </a:cxn>
              </a:cxnLst>
              <a:rect l="l" t="t" r="r" b="b"/>
              <a:pathLst>
                <a:path w="1812046" h="2165347">
                  <a:moveTo>
                    <a:pt x="1812046" y="2165347"/>
                  </a:moveTo>
                  <a:lnTo>
                    <a:pt x="0" y="2165347"/>
                  </a:lnTo>
                  <a:lnTo>
                    <a:pt x="0" y="958870"/>
                  </a:lnTo>
                  <a:lnTo>
                    <a:pt x="556145" y="0"/>
                  </a:lnTo>
                  <a:close/>
                </a:path>
              </a:pathLst>
            </a:cu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等腰三角形 13"/>
            <p:cNvSpPr/>
            <p:nvPr/>
          </p:nvSpPr>
          <p:spPr>
            <a:xfrm rot="10800000">
              <a:off x="7713113" y="361214"/>
              <a:ext cx="1416663" cy="1221261"/>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等腰三角形 14"/>
            <p:cNvSpPr/>
            <p:nvPr/>
          </p:nvSpPr>
          <p:spPr>
            <a:xfrm rot="10800000">
              <a:off x="7129905" y="1622814"/>
              <a:ext cx="661965" cy="570659"/>
            </a:xfrm>
            <a:prstGeom prst="triangle">
              <a:avLst/>
            </a:prstGeom>
            <a:solidFill>
              <a:srgbClr val="EED66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等腰三角形 15"/>
            <p:cNvSpPr/>
            <p:nvPr/>
          </p:nvSpPr>
          <p:spPr>
            <a:xfrm rot="10800000">
              <a:off x="8787411" y="2042579"/>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等腰三角形 16"/>
            <p:cNvSpPr/>
            <p:nvPr/>
          </p:nvSpPr>
          <p:spPr>
            <a:xfrm rot="10800000">
              <a:off x="8079712" y="267175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等腰三角形 17"/>
            <p:cNvSpPr/>
            <p:nvPr/>
          </p:nvSpPr>
          <p:spPr>
            <a:xfrm rot="10800000">
              <a:off x="8034643" y="2160108"/>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等腰三角形 18"/>
            <p:cNvSpPr/>
            <p:nvPr/>
          </p:nvSpPr>
          <p:spPr>
            <a:xfrm rot="10800000">
              <a:off x="8310211" y="2292405"/>
              <a:ext cx="401359" cy="345999"/>
            </a:xfrm>
            <a:prstGeom prst="triangle">
              <a:avLst/>
            </a:prstGeom>
            <a:solidFill>
              <a:srgbClr val="516D8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0800000">
              <a:off x="6767216" y="1143422"/>
              <a:ext cx="230499" cy="198706"/>
            </a:xfrm>
            <a:prstGeom prst="triangle">
              <a:avLst/>
            </a:prstGeom>
            <a:solidFill>
              <a:srgbClr val="0CB69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1031" name="KSO_BT1"/>
          <p:cNvSpPr>
            <a:spLocks noGrp="1"/>
          </p:cNvSpPr>
          <p:nvPr>
            <p:ph type="title"/>
          </p:nvPr>
        </p:nvSpPr>
        <p:spPr>
          <a:xfrm>
            <a:off x="558800" y="169863"/>
            <a:ext cx="9290051" cy="795337"/>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1032" name="KSO_BC1"/>
          <p:cNvSpPr>
            <a:spLocks noGrp="1"/>
          </p:cNvSpPr>
          <p:nvPr>
            <p:ph type="body" idx="1"/>
          </p:nvPr>
        </p:nvSpPr>
        <p:spPr>
          <a:xfrm>
            <a:off x="558800" y="1416050"/>
            <a:ext cx="10795000" cy="4794250"/>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3" panose="05040102010807070707" pitchFamily="18" charset="2"/>
        <a:buChar char=""/>
        <a:defRPr lang="zh-CN" altLang="en-US" sz="24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7067" y="2241550"/>
            <a:ext cx="3403600" cy="1317625"/>
          </a:xfrm>
        </p:spPr>
        <p:txBody>
          <a:bodyPr/>
          <a:lstStyle/>
          <a:p>
            <a:r>
              <a:rPr lang="zh-CN" altLang="en-US"/>
              <a:t>从不同的角度看安全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3937000" y="2628900"/>
            <a:ext cx="4127500" cy="723900"/>
          </a:xfrm>
          <a:prstGeom prst="rect">
            <a:avLst/>
          </a:prstGeom>
        </p:spPr>
        <p:txBody>
          <a:bodyPr anchor="b">
            <a:normAutofit/>
          </a:bodyPr>
          <a:lstStyle>
            <a:lvl1pPr algn="ctr" defTabSz="914400" rtl="0" eaLnBrk="1" latinLnBrk="0" hangingPunct="1">
              <a:lnSpc>
                <a:spcPct val="90000"/>
              </a:lnSpc>
              <a:spcBef>
                <a:spcPct val="0"/>
              </a:spcBef>
              <a:buNone/>
              <a:defRPr sz="4000" b="1" i="0" kern="700" spc="-110" baseline="0">
                <a:solidFill>
                  <a:schemeClr val="accent1">
                    <a:lumMod val="75000"/>
                  </a:schemeClr>
                </a:solidFill>
                <a:effectLst>
                  <a:outerShdw dist="38100" dir="5400000" algn="t" rotWithShape="0">
                    <a:schemeClr val="bg1">
                      <a:alpha val="84000"/>
                    </a:schemeClr>
                  </a:outerShdw>
                </a:effectLst>
                <a:latin typeface="黑体" panose="02010609060101010101" pitchFamily="49" charset="-122"/>
                <a:ea typeface="黑体" panose="02010609060101010101" pitchFamily="49" charset="-122"/>
                <a:cs typeface="+mj-cs"/>
              </a:defRPr>
            </a:lvl1pPr>
          </a:lstStyle>
          <a:p>
            <a:pPr marL="0" lvl="0" indent="0" defTabSz="914400" eaLnBrk="1" hangingPunct="1">
              <a:spcBef>
                <a:spcPct val="0"/>
              </a:spcBef>
              <a:buNone/>
            </a:pPr>
            <a:r>
              <a:rPr lang="en-US" altLang="zh-CN" sz="3600" dirty="0" smtClean="0">
                <a:solidFill>
                  <a:srgbClr val="2BBB99"/>
                </a:solidFill>
                <a:latin typeface="微软雅黑" panose="020B0503020204020204" pitchFamily="34" charset="-122"/>
                <a:ea typeface="微软雅黑" panose="020B0503020204020204" pitchFamily="34" charset="-122"/>
                <a:sym typeface="+mn-ea"/>
              </a:rPr>
              <a:t>windows</a:t>
            </a:r>
            <a:r>
              <a:rPr lang="zh-CN" sz="3600" dirty="0" smtClean="0">
                <a:solidFill>
                  <a:srgbClr val="2BBB99"/>
                </a:solidFill>
                <a:latin typeface="微软雅黑" panose="020B0503020204020204" pitchFamily="34" charset="-122"/>
                <a:ea typeface="微软雅黑" panose="020B0503020204020204" pitchFamily="34" charset="-122"/>
                <a:sym typeface="+mn-ea"/>
              </a:rPr>
              <a:t>系统</a:t>
            </a:r>
            <a:r>
              <a:rPr lang="zh-CN" sz="3600" dirty="0">
                <a:solidFill>
                  <a:srgbClr val="2BBB99"/>
                </a:solidFill>
                <a:latin typeface="微软雅黑" panose="020B0503020204020204" pitchFamily="34" charset="-122"/>
                <a:ea typeface="微软雅黑" panose="020B0503020204020204" pitchFamily="34" charset="-122"/>
                <a:sym typeface="+mn-ea"/>
              </a:rPr>
              <a:t>加固</a:t>
            </a:r>
            <a:endParaRPr kumimoji="0" lang="zh-CN" altLang="zh-CN" sz="3600" b="1" i="0" u="none" strike="noStrike" kern="700" cap="none" spc="-110" normalizeH="0" baseline="0" noProof="0" dirty="0">
              <a:ln>
                <a:noFill/>
              </a:ln>
              <a:solidFill>
                <a:srgbClr val="2BBB99"/>
              </a:solidFill>
              <a:effectLst>
                <a:outerShdw dist="38100" dir="5400000" algn="t" rotWithShape="0">
                  <a:srgbClr val="FFFFFF">
                    <a:alpha val="84000"/>
                  </a:srgbClr>
                </a:outerShdw>
              </a:effectLst>
              <a:uLnTx/>
              <a:uFillTx/>
              <a:latin typeface="微软雅黑" panose="020B0503020204020204" pitchFamily="34" charset="-122"/>
              <a:ea typeface="微软雅黑" panose="020B0503020204020204" pitchFamily="34" charset="-122"/>
              <a:cs typeface="+mj-cs"/>
              <a:sym typeface="+mn-ea"/>
            </a:endParaRPr>
          </a:p>
        </p:txBody>
      </p:sp>
      <p:sp>
        <p:nvSpPr>
          <p:cNvPr id="11" name="矩形 10"/>
          <p:cNvSpPr/>
          <p:nvPr/>
        </p:nvSpPr>
        <p:spPr bwMode="auto">
          <a:xfrm>
            <a:off x="3937000" y="3370580"/>
            <a:ext cx="1376680" cy="47625"/>
          </a:xfrm>
          <a:prstGeom prst="rect">
            <a:avLst/>
          </a:prstGeom>
          <a:solidFill>
            <a:srgbClr val="358CC1"/>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2" name="矩形 11"/>
          <p:cNvSpPr/>
          <p:nvPr/>
        </p:nvSpPr>
        <p:spPr bwMode="auto">
          <a:xfrm>
            <a:off x="5313680" y="3370580"/>
            <a:ext cx="1374775" cy="47625"/>
          </a:xfrm>
          <a:prstGeom prst="rect">
            <a:avLst/>
          </a:prstGeom>
          <a:solidFill>
            <a:srgbClr val="2BBB9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3" name="矩形 12"/>
          <p:cNvSpPr/>
          <p:nvPr/>
        </p:nvSpPr>
        <p:spPr bwMode="auto">
          <a:xfrm>
            <a:off x="6688455" y="3370580"/>
            <a:ext cx="1376045" cy="47625"/>
          </a:xfrm>
          <a:prstGeom prst="rect">
            <a:avLst/>
          </a:prstGeom>
          <a:solidFill>
            <a:srgbClr val="A4C37B">
              <a:lumMod val="75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sz="2400" dirty="0">
                <a:latin typeface="微软雅黑" panose="020B0503020204020204" pitchFamily="34" charset="-122"/>
                <a:ea typeface="微软雅黑" panose="020B0503020204020204" pitchFamily="34" charset="-122"/>
                <a:sym typeface="+mn-ea"/>
              </a:rPr>
              <a:t>账号及安全策略</a:t>
            </a:r>
            <a:endParaRPr lang="zh-CN" altLang="en-US" sz="2400"/>
          </a:p>
        </p:txBody>
      </p:sp>
      <p:sp>
        <p:nvSpPr>
          <p:cNvPr id="4" name="文本框 3"/>
          <p:cNvSpPr txBox="1"/>
          <p:nvPr/>
        </p:nvSpPr>
        <p:spPr>
          <a:xfrm>
            <a:off x="2012950" y="2683510"/>
            <a:ext cx="7903845" cy="93345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账号安全是计算机系统安全的第一关，如果计算机系统账号被盗用，那么计算机将非常危险，入侵者可以任意控制计算机系统，如果计算机中存在着重要的机密文件，或者银行卡号和密码，那么损失会非常严重。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 y="-5270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sz="2400" dirty="0">
                <a:latin typeface="微软雅黑" panose="020B0503020204020204" pitchFamily="34" charset="-122"/>
                <a:ea typeface="微软雅黑" panose="020B0503020204020204" pitchFamily="34" charset="-122"/>
                <a:sym typeface="+mn-ea"/>
              </a:rPr>
              <a:t>账号及安全策略</a:t>
            </a:r>
            <a:endParaRPr lang="zh-CN" altLang="en-US" sz="2400"/>
          </a:p>
        </p:txBody>
      </p:sp>
      <p:sp>
        <p:nvSpPr>
          <p:cNvPr id="100" name="文本框 99"/>
          <p:cNvSpPr txBox="1"/>
          <p:nvPr/>
        </p:nvSpPr>
        <p:spPr>
          <a:xfrm>
            <a:off x="920741" y="939773"/>
            <a:ext cx="7746741" cy="4247317"/>
          </a:xfrm>
          <a:prstGeom prst="rect">
            <a:avLst/>
          </a:prstGeom>
          <a:noFill/>
          <a:ln w="9525">
            <a:noFill/>
            <a:miter/>
          </a:ln>
        </p:spPr>
        <p:txBody>
          <a:bodyPr wrap="square">
            <a:spAutoFit/>
          </a:bodyPr>
          <a:lstStyle/>
          <a:p>
            <a:pPr marL="266700" indent="-266700" algn="l"/>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账号安全设置</a:t>
            </a:r>
          </a:p>
          <a:p>
            <a:pPr marL="266700" indent="-266700" algn="l"/>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设置方法：“开始”</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运行”输入</a:t>
            </a:r>
            <a:r>
              <a:rPr lang="en-US" altLang="zh-CN" b="0" u="none" dirty="0" err="1" smtClean="0">
                <a:latin typeface="微软雅黑" panose="020B0503020204020204" pitchFamily="34" charset="-122"/>
                <a:ea typeface="微软雅黑" panose="020B0503020204020204" pitchFamily="34" charset="-122"/>
                <a:cs typeface="宋体" panose="02010600030101010101" pitchFamily="2" charset="-122"/>
              </a:rPr>
              <a:t>secpol.msc</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（控制面板</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管理工具）</a:t>
            </a:r>
            <a:endPar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l"/>
            <a:endPar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l"/>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立即生效：</a:t>
            </a:r>
            <a:r>
              <a:rPr lang="en-US" altLang="zh-CN" b="0" u="none" dirty="0" err="1" smtClean="0">
                <a:latin typeface="微软雅黑" panose="020B0503020204020204" pitchFamily="34" charset="-122"/>
                <a:ea typeface="微软雅黑" panose="020B0503020204020204" pitchFamily="34" charset="-122"/>
                <a:cs typeface="宋体" panose="02010600030101010101" pitchFamily="2" charset="-122"/>
              </a:rPr>
              <a:t>gpupdate</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/force</a:t>
            </a:r>
          </a:p>
          <a:p>
            <a:pPr marL="266700" indent="-266700" algn="l"/>
            <a:endPar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l"/>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账号策略</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密码必须符合复杂性要求：启用 </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密码长度最小值         8个字符 </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密码最长使用期限：       </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30</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天 </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强制密码历史：         </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3</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个记住的密码</a:t>
            </a:r>
            <a:endPar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l"/>
            <a:endPar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l"/>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账号锁定</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帐户锁定阀值：         3次无效登陆</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帐户锁定时间：         </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30</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分钟 </a:t>
            </a:r>
          </a:p>
          <a:p>
            <a:pPr marL="266700" indent="-266700" algn="l"/>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复位帐户锁定计数器：</a:t>
            </a:r>
            <a:r>
              <a:rPr lang="en-US" altLang="zh-CN" b="0" u="none" dirty="0" smtClean="0">
                <a:latin typeface="微软雅黑" panose="020B0503020204020204" pitchFamily="34" charset="-122"/>
                <a:ea typeface="微软雅黑" panose="020B0503020204020204" pitchFamily="34" charset="-122"/>
                <a:cs typeface="宋体" panose="02010600030101010101" pitchFamily="2" charset="-122"/>
              </a:rPr>
              <a:t>30</a:t>
            </a:r>
            <a:r>
              <a:rPr lang="zh-CN" altLang="en-US" b="0" u="none" dirty="0" smtClean="0">
                <a:latin typeface="微软雅黑" panose="020B0503020204020204" pitchFamily="34" charset="-122"/>
                <a:ea typeface="微软雅黑" panose="020B0503020204020204" pitchFamily="34" charset="-122"/>
                <a:cs typeface="宋体" panose="02010600030101010101" pitchFamily="2" charset="-122"/>
              </a:rPr>
              <a:t>分钟之后</a:t>
            </a:r>
            <a:endParaRPr lang="zh-CN" altLang="en-US" b="0" u="none"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sz="2400" dirty="0">
                <a:latin typeface="微软雅黑" panose="020B0503020204020204" pitchFamily="34" charset="-122"/>
                <a:ea typeface="微软雅黑" panose="020B0503020204020204" pitchFamily="34" charset="-122"/>
                <a:sym typeface="+mn-ea"/>
              </a:rPr>
              <a:t>账号及安全策略</a:t>
            </a:r>
            <a:endParaRPr lang="zh-CN" altLang="en-US" sz="2400"/>
          </a:p>
        </p:txBody>
      </p:sp>
      <p:sp>
        <p:nvSpPr>
          <p:cNvPr id="4" name="文本框 3"/>
          <p:cNvSpPr txBox="1"/>
          <p:nvPr/>
        </p:nvSpPr>
        <p:spPr>
          <a:xfrm>
            <a:off x="1104265" y="1196975"/>
            <a:ext cx="6988810" cy="38481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账户密码策略</a:t>
            </a:r>
          </a:p>
        </p:txBody>
      </p:sp>
      <p:pic>
        <p:nvPicPr>
          <p:cNvPr id="9" name="图片 8"/>
          <p:cNvPicPr>
            <a:picLocks noChangeAspect="1"/>
          </p:cNvPicPr>
          <p:nvPr/>
        </p:nvPicPr>
        <p:blipFill>
          <a:blip r:embed="rId3"/>
          <a:srcRect/>
          <a:stretch>
            <a:fillRect/>
          </a:stretch>
        </p:blipFill>
        <p:spPr>
          <a:xfrm>
            <a:off x="3288030" y="4166870"/>
            <a:ext cx="5438140" cy="1333500"/>
          </a:xfrm>
          <a:prstGeom prst="rect">
            <a:avLst/>
          </a:prstGeom>
        </p:spPr>
      </p:pic>
      <p:pic>
        <p:nvPicPr>
          <p:cNvPr id="10" name="图片 9"/>
          <p:cNvPicPr>
            <a:picLocks noChangeAspect="1"/>
          </p:cNvPicPr>
          <p:nvPr/>
        </p:nvPicPr>
        <p:blipFill>
          <a:blip r:embed="rId4"/>
          <a:srcRect/>
          <a:stretch>
            <a:fillRect/>
          </a:stretch>
        </p:blipFill>
        <p:spPr>
          <a:xfrm>
            <a:off x="3292475" y="1276350"/>
            <a:ext cx="5390515" cy="1971675"/>
          </a:xfrm>
          <a:prstGeom prst="rect">
            <a:avLst/>
          </a:prstGeom>
        </p:spPr>
      </p:pic>
      <p:sp>
        <p:nvSpPr>
          <p:cNvPr id="11" name="文本框 10"/>
          <p:cNvSpPr txBox="1"/>
          <p:nvPr/>
        </p:nvSpPr>
        <p:spPr>
          <a:xfrm>
            <a:off x="1139190" y="3477260"/>
            <a:ext cx="6988810" cy="38481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账户锁定策略</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禁用</a:t>
            </a:r>
            <a:r>
              <a:rPr lang="en-US" altLang="zh-CN" sz="2400" dirty="0">
                <a:latin typeface="微软雅黑" panose="020B0503020204020204" pitchFamily="34" charset="-122"/>
                <a:ea typeface="微软雅黑" panose="020B0503020204020204" pitchFamily="34" charset="-122"/>
                <a:sym typeface="+mn-ea"/>
              </a:rPr>
              <a:t>Guest</a:t>
            </a:r>
            <a:r>
              <a:rPr lang="zh-CN" altLang="en-US" sz="2400" dirty="0">
                <a:latin typeface="微软雅黑" panose="020B0503020204020204" pitchFamily="34" charset="-122"/>
                <a:ea typeface="微软雅黑" panose="020B0503020204020204" pitchFamily="34" charset="-122"/>
                <a:sym typeface="+mn-ea"/>
              </a:rPr>
              <a:t>账户权限</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25220" y="1418590"/>
            <a:ext cx="9820910" cy="129266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我的电脑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右击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管理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打开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计算机管理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本地用户和组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用户</a:t>
            </a:r>
            <a:r>
              <a:rPr lang="en-US" altLang="zh-CN" dirty="0">
                <a:latin typeface="微软雅黑" panose="020B0503020204020204" pitchFamily="34" charset="-122"/>
                <a:ea typeface="微软雅黑" panose="020B0503020204020204" pitchFamily="34" charset="-122"/>
              </a:rPr>
              <a:t>—Guest—</a:t>
            </a:r>
            <a:r>
              <a:rPr lang="zh-CN" altLang="en-US" dirty="0">
                <a:latin typeface="微软雅黑" panose="020B0503020204020204" pitchFamily="34" charset="-122"/>
                <a:ea typeface="微软雅黑" panose="020B0503020204020204" pitchFamily="34" charset="-122"/>
              </a:rPr>
              <a:t>右键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属性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常规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账户已禁用</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net user guest /</a:t>
            </a:r>
            <a:r>
              <a:rPr lang="en-US" altLang="zh-CN" sz="2400" dirty="0" err="1" smtClean="0">
                <a:latin typeface="微软雅黑" panose="020B0503020204020204" pitchFamily="34" charset="-122"/>
                <a:ea typeface="微软雅黑" panose="020B0503020204020204" pitchFamily="34" charset="-122"/>
              </a:rPr>
              <a:t>active:no</a:t>
            </a:r>
            <a:r>
              <a:rPr lang="en-US" altLang="zh-CN"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rcRect/>
          <a:stretch>
            <a:fillRect/>
          </a:stretch>
        </p:blipFill>
        <p:spPr>
          <a:xfrm>
            <a:off x="5757115" y="2238889"/>
            <a:ext cx="4961890" cy="43522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1435"/>
            <a:ext cx="4570730" cy="483235"/>
          </a:xfrm>
          <a:prstGeom prst="rect">
            <a:avLst/>
          </a:prstGeom>
          <a:noFill/>
        </p:spPr>
        <p:txBody>
          <a:bodyPr wrap="square" rtlCol="0">
            <a:spAutoFit/>
          </a:bodyPr>
          <a:lstStyle/>
          <a:p>
            <a:pPr marL="0" lvl="0" indent="0" defTabSz="914400" eaLnBrk="1" hangingPunct="1">
              <a:spcBef>
                <a:spcPct val="0"/>
              </a:spcBef>
              <a:buNone/>
            </a:pPr>
            <a:r>
              <a:rPr lang="en-US" altLang="zh-CN" sz="2400" dirty="0" err="1">
                <a:latin typeface="微软雅黑" panose="020B0503020204020204" pitchFamily="34" charset="-122"/>
                <a:ea typeface="微软雅黑" panose="020B0503020204020204" pitchFamily="34" charset="-122"/>
              </a:rPr>
              <a:t>Administartor</a:t>
            </a:r>
            <a:r>
              <a:rPr lang="zh-CN" altLang="en-US" sz="2400" dirty="0">
                <a:latin typeface="微软雅黑" panose="020B0503020204020204" pitchFamily="34" charset="-122"/>
                <a:ea typeface="微软雅黑" panose="020B0503020204020204" pitchFamily="34" charset="-122"/>
              </a:rPr>
              <a:t>账号、组重命名</a:t>
            </a:r>
          </a:p>
        </p:txBody>
      </p:sp>
      <p:sp>
        <p:nvSpPr>
          <p:cNvPr id="5" name="文本框 4"/>
          <p:cNvSpPr txBox="1"/>
          <p:nvPr/>
        </p:nvSpPr>
        <p:spPr>
          <a:xfrm>
            <a:off x="901145" y="741045"/>
            <a:ext cx="10427174" cy="129266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Administartor</a:t>
            </a:r>
            <a:r>
              <a:rPr lang="zh-CN" altLang="en-US" dirty="0">
                <a:latin typeface="微软雅黑" panose="020B0503020204020204" pitchFamily="34" charset="-122"/>
                <a:ea typeface="微软雅黑" panose="020B0503020204020204" pitchFamily="34" charset="-122"/>
              </a:rPr>
              <a:t>账号、组重命名，可增加账号</a:t>
            </a:r>
            <a:r>
              <a:rPr lang="zh-CN" altLang="en-US" dirty="0" smtClean="0">
                <a:latin typeface="微软雅黑" panose="020B0503020204020204" pitchFamily="34" charset="-122"/>
                <a:ea typeface="微软雅黑" panose="020B0503020204020204" pitchFamily="34" charset="-122"/>
              </a:rPr>
              <a:t>安全性</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sz="2400" dirty="0" err="1"/>
              <a:t>wmic</a:t>
            </a:r>
            <a:r>
              <a:rPr lang="en-US" altLang="zh-CN" sz="2400" dirty="0"/>
              <a:t> </a:t>
            </a:r>
            <a:r>
              <a:rPr lang="en-US" altLang="zh-CN" sz="2400" dirty="0" err="1"/>
              <a:t>useraccount</a:t>
            </a:r>
            <a:r>
              <a:rPr lang="en-US" altLang="zh-CN" sz="2400" dirty="0"/>
              <a:t> where name=</a:t>
            </a:r>
            <a:r>
              <a:rPr lang="en-US" altLang="zh-CN" sz="2400" dirty="0" smtClean="0"/>
              <a:t>'Administrator'</a:t>
            </a:r>
            <a:r>
              <a:rPr lang="en-US" altLang="zh-CN" sz="2400" dirty="0"/>
              <a:t> call Rename admin</a:t>
            </a:r>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rcRect/>
          <a:stretch>
            <a:fillRect/>
          </a:stretch>
        </p:blipFill>
        <p:spPr>
          <a:xfrm>
            <a:off x="3045459" y="1808552"/>
            <a:ext cx="6057265" cy="1752600"/>
          </a:xfrm>
          <a:prstGeom prst="rect">
            <a:avLst/>
          </a:prstGeom>
        </p:spPr>
      </p:pic>
      <p:pic>
        <p:nvPicPr>
          <p:cNvPr id="9" name="图片 8"/>
          <p:cNvPicPr>
            <a:picLocks noChangeAspect="1"/>
          </p:cNvPicPr>
          <p:nvPr/>
        </p:nvPicPr>
        <p:blipFill>
          <a:blip r:embed="rId4"/>
          <a:srcRect/>
          <a:stretch>
            <a:fillRect/>
          </a:stretch>
        </p:blipFill>
        <p:spPr>
          <a:xfrm>
            <a:off x="3067050" y="3705860"/>
            <a:ext cx="6095365" cy="31521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日志及审核策略</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447165" y="1143000"/>
            <a:ext cx="7903845" cy="2853690"/>
          </a:xfrm>
          <a:prstGeom prst="rect">
            <a:avLst/>
          </a:prstGeom>
          <a:noFill/>
        </p:spPr>
        <p:txBody>
          <a:bodyPr wrap="square" rtlCol="0">
            <a:spAutoFit/>
          </a:bodyPr>
          <a:lstStyle/>
          <a:p>
            <a:r>
              <a:rPr lang="zh-CN" dirty="0">
                <a:latin typeface="微软雅黑" panose="020B0503020204020204" pitchFamily="34" charset="-122"/>
                <a:ea typeface="微软雅黑" panose="020B0503020204020204" pitchFamily="34" charset="-122"/>
              </a:rPr>
              <a:t>对重要事件进行审核记录，方便日后出现问题时查找问题根源。</a:t>
            </a:r>
          </a:p>
          <a:p>
            <a:r>
              <a:rPr lang="zh-CN" dirty="0">
                <a:latin typeface="微软雅黑" panose="020B0503020204020204" pitchFamily="34" charset="-122"/>
                <a:ea typeface="微软雅黑" panose="020B0503020204020204" pitchFamily="34" charset="-122"/>
              </a:rPr>
              <a:t>审核策略：</a:t>
            </a:r>
            <a:endParaRPr lang="en-US" alt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审核策略更改 </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成功，失败 </a:t>
            </a:r>
          </a:p>
          <a:p>
            <a:r>
              <a:rPr lang="zh-CN" dirty="0">
                <a:latin typeface="微软雅黑" panose="020B0503020204020204" pitchFamily="34" charset="-122"/>
                <a:ea typeface="微软雅黑" panose="020B0503020204020204" pitchFamily="34" charset="-122"/>
              </a:rPr>
              <a:t>审核登陆事件 </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成功，失败</a:t>
            </a:r>
          </a:p>
          <a:p>
            <a:r>
              <a:rPr lang="zh-CN" dirty="0">
                <a:latin typeface="微软雅黑" panose="020B0503020204020204" pitchFamily="34" charset="-122"/>
                <a:ea typeface="微软雅黑" panose="020B0503020204020204" pitchFamily="34" charset="-122"/>
              </a:rPr>
              <a:t>审核对象访问 </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失败   </a:t>
            </a:r>
          </a:p>
          <a:p>
            <a:r>
              <a:rPr lang="zh-CN" dirty="0">
                <a:latin typeface="微软雅黑" panose="020B0503020204020204" pitchFamily="34" charset="-122"/>
                <a:ea typeface="微软雅黑" panose="020B0503020204020204" pitchFamily="34" charset="-122"/>
              </a:rPr>
              <a:t>审核目录服务访问 </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失败 </a:t>
            </a:r>
          </a:p>
          <a:p>
            <a:r>
              <a:rPr lang="zh-CN" dirty="0">
                <a:latin typeface="微软雅黑" panose="020B0503020204020204" pitchFamily="34" charset="-122"/>
                <a:ea typeface="微软雅黑" panose="020B0503020204020204" pitchFamily="34" charset="-122"/>
              </a:rPr>
              <a:t>审核特权使用</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失败   </a:t>
            </a:r>
          </a:p>
          <a:p>
            <a:r>
              <a:rPr lang="zh-CN" dirty="0">
                <a:latin typeface="微软雅黑" panose="020B0503020204020204" pitchFamily="34" charset="-122"/>
                <a:ea typeface="微软雅黑" panose="020B0503020204020204" pitchFamily="34" charset="-122"/>
              </a:rPr>
              <a:t>审核系统事件 </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成功，失败  </a:t>
            </a:r>
          </a:p>
          <a:p>
            <a:r>
              <a:rPr lang="zh-CN" dirty="0">
                <a:latin typeface="微软雅黑" panose="020B0503020204020204" pitchFamily="34" charset="-122"/>
                <a:ea typeface="微软雅黑" panose="020B0503020204020204" pitchFamily="34" charset="-122"/>
              </a:rPr>
              <a:t>审核账户登陆事件</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成功，失败  </a:t>
            </a:r>
          </a:p>
          <a:p>
            <a:r>
              <a:rPr lang="zh-CN" dirty="0">
                <a:latin typeface="微软雅黑" panose="020B0503020204020204" pitchFamily="34" charset="-122"/>
                <a:ea typeface="微软雅黑" panose="020B0503020204020204" pitchFamily="34" charset="-122"/>
              </a:rPr>
              <a:t>审核帐户管理</a:t>
            </a:r>
            <a:r>
              <a:rPr lang="en-US"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成功，失败 </a:t>
            </a:r>
          </a:p>
        </p:txBody>
      </p:sp>
      <p:pic>
        <p:nvPicPr>
          <p:cNvPr id="4" name="图片 3"/>
          <p:cNvPicPr>
            <a:picLocks noChangeAspect="1"/>
          </p:cNvPicPr>
          <p:nvPr/>
        </p:nvPicPr>
        <p:blipFill>
          <a:blip r:embed="rId3"/>
          <a:srcRect/>
          <a:stretch>
            <a:fillRect/>
          </a:stretch>
        </p:blipFill>
        <p:spPr>
          <a:xfrm>
            <a:off x="3498215" y="4048760"/>
            <a:ext cx="5409565" cy="2381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68400" y="1152525"/>
            <a:ext cx="8617585" cy="2030730"/>
          </a:xfrm>
          <a:prstGeom prst="rect">
            <a:avLst/>
          </a:prstGeom>
          <a:noFill/>
          <a:ln w="9525">
            <a:noFill/>
            <a:miter/>
          </a:ln>
        </p:spPr>
        <p:txBody>
          <a:bodyPr wrap="square">
            <a:spAutoFit/>
          </a:bodyPr>
          <a:lstStyle/>
          <a:p>
            <a:pPr marL="266700" indent="-266700" algn="l"/>
            <a:r>
              <a:rPr lang="zh-CN" altLang="en-US" b="0" u="none">
                <a:latin typeface="微软雅黑" panose="020B0503020204020204" pitchFamily="34" charset="-122"/>
                <a:ea typeface="微软雅黑" panose="020B0503020204020204" pitchFamily="34" charset="-122"/>
                <a:cs typeface="宋体" panose="02010600030101010101" pitchFamily="2" charset="-122"/>
              </a:rPr>
              <a:t>日志安全设置</a:t>
            </a:r>
          </a:p>
          <a:p>
            <a:pPr marL="266700" indent="-266700" algn="l"/>
            <a:r>
              <a:rPr lang="zh-CN" altLang="en-US" b="0" u="none">
                <a:latin typeface="微软雅黑" panose="020B0503020204020204" pitchFamily="34" charset="-122"/>
                <a:ea typeface="微软雅黑" panose="020B0503020204020204" pitchFamily="34" charset="-122"/>
                <a:cs typeface="宋体" panose="02010600030101010101" pitchFamily="2" charset="-122"/>
              </a:rPr>
              <a:t>设置方法：“开始”</a:t>
            </a:r>
            <a:r>
              <a:rPr lang="en-US" altLang="zh-CN" b="0" u="none">
                <a:latin typeface="微软雅黑" panose="020B0503020204020204" pitchFamily="34" charset="-122"/>
                <a:ea typeface="微软雅黑" panose="020B0503020204020204" pitchFamily="34" charset="-122"/>
                <a:cs typeface="宋体" panose="02010600030101010101" pitchFamily="2" charset="-122"/>
              </a:rPr>
              <a:t>—“</a:t>
            </a:r>
            <a:r>
              <a:rPr lang="zh-CN" altLang="en-US" b="0" u="none">
                <a:latin typeface="微软雅黑" panose="020B0503020204020204" pitchFamily="34" charset="-122"/>
                <a:ea typeface="微软雅黑" panose="020B0503020204020204" pitchFamily="34" charset="-122"/>
                <a:cs typeface="宋体" panose="02010600030101010101" pitchFamily="2" charset="-122"/>
              </a:rPr>
              <a:t>运行”输入</a:t>
            </a:r>
            <a:r>
              <a:rPr lang="en-US" altLang="zh-CN" b="0" u="none">
                <a:latin typeface="微软雅黑" panose="020B0503020204020204" pitchFamily="34" charset="-122"/>
                <a:ea typeface="微软雅黑" panose="020B0503020204020204" pitchFamily="34" charset="-122"/>
                <a:cs typeface="宋体" panose="02010600030101010101" pitchFamily="2" charset="-122"/>
              </a:rPr>
              <a:t>eventvwr.msc</a:t>
            </a:r>
          </a:p>
          <a:p>
            <a:pPr marL="266700" indent="-266700" algn="l"/>
            <a:r>
              <a:rPr lang="en-US" altLang="zh-CN" b="0" u="none">
                <a:latin typeface="微软雅黑" panose="020B0503020204020204" pitchFamily="34" charset="-122"/>
                <a:ea typeface="微软雅黑" panose="020B0503020204020204" pitchFamily="34" charset="-122"/>
                <a:cs typeface="宋体" panose="02010600030101010101" pitchFamily="2" charset="-122"/>
              </a:rPr>
              <a:t>增大日志大小，避免由于日志文件容量过小导致重要日志记录遗漏</a:t>
            </a:r>
          </a:p>
          <a:p>
            <a:pPr marL="266700" indent="-266700" algn="l"/>
            <a:r>
              <a:rPr lang="zh-CN" altLang="en-US" b="0" u="none">
                <a:latin typeface="微软雅黑" panose="020B0503020204020204" pitchFamily="34" charset="-122"/>
                <a:ea typeface="微软雅黑" panose="020B0503020204020204" pitchFamily="34" charset="-122"/>
                <a:cs typeface="宋体" panose="02010600030101010101" pitchFamily="2" charset="-122"/>
              </a:rPr>
              <a:t>日志类型		日志大小	覆盖策略</a:t>
            </a:r>
          </a:p>
          <a:p>
            <a:pPr marL="266700" indent="-266700" algn="l"/>
            <a:r>
              <a:rPr lang="zh-CN" altLang="en-US" b="0" u="none">
                <a:latin typeface="微软雅黑" panose="020B0503020204020204" pitchFamily="34" charset="-122"/>
                <a:ea typeface="微软雅黑" panose="020B0503020204020204" pitchFamily="34" charset="-122"/>
                <a:cs typeface="宋体" panose="02010600030101010101" pitchFamily="2" charset="-122"/>
              </a:rPr>
              <a:t>应用程序		</a:t>
            </a:r>
            <a:r>
              <a:rPr lang="en-US" altLang="zh-CN" b="0" u="none">
                <a:latin typeface="微软雅黑" panose="020B0503020204020204" pitchFamily="34" charset="-122"/>
                <a:ea typeface="微软雅黑" panose="020B0503020204020204" pitchFamily="34" charset="-122"/>
                <a:cs typeface="宋体" panose="02010600030101010101" pitchFamily="2" charset="-122"/>
              </a:rPr>
              <a:t>80000KB	</a:t>
            </a:r>
            <a:r>
              <a:rPr lang="zh-CN" altLang="en-US" b="0" u="none">
                <a:latin typeface="微软雅黑" panose="020B0503020204020204" pitchFamily="34" charset="-122"/>
                <a:ea typeface="微软雅黑" panose="020B0503020204020204" pitchFamily="34" charset="-122"/>
                <a:cs typeface="宋体" panose="02010600030101010101" pitchFamily="2" charset="-122"/>
              </a:rPr>
              <a:t>覆盖早于30天的日志</a:t>
            </a:r>
          </a:p>
          <a:p>
            <a:pPr marL="266700" indent="-266700" algn="l"/>
            <a:r>
              <a:rPr lang="zh-CN" altLang="en-US" b="0" u="none">
                <a:latin typeface="微软雅黑" panose="020B0503020204020204" pitchFamily="34" charset="-122"/>
                <a:ea typeface="微软雅黑" panose="020B0503020204020204" pitchFamily="34" charset="-122"/>
                <a:cs typeface="宋体" panose="02010600030101010101" pitchFamily="2" charset="-122"/>
              </a:rPr>
              <a:t>安全日志		</a:t>
            </a:r>
            <a:r>
              <a:rPr lang="en-US" altLang="zh-CN" b="0" u="none">
                <a:latin typeface="微软雅黑" panose="020B0503020204020204" pitchFamily="34" charset="-122"/>
                <a:ea typeface="微软雅黑" panose="020B0503020204020204" pitchFamily="34" charset="-122"/>
                <a:cs typeface="宋体" panose="02010600030101010101" pitchFamily="2" charset="-122"/>
              </a:rPr>
              <a:t>80000</a:t>
            </a:r>
            <a:r>
              <a:rPr lang="zh-CN" altLang="en-US" b="0" u="none">
                <a:latin typeface="微软雅黑" panose="020B0503020204020204" pitchFamily="34" charset="-122"/>
                <a:ea typeface="微软雅黑" panose="020B0503020204020204" pitchFamily="34" charset="-122"/>
                <a:cs typeface="宋体" panose="02010600030101010101" pitchFamily="2" charset="-122"/>
              </a:rPr>
              <a:t>K</a:t>
            </a:r>
            <a:r>
              <a:rPr lang="en-US" altLang="zh-CN" b="0" u="none">
                <a:latin typeface="微软雅黑" panose="020B0503020204020204" pitchFamily="34" charset="-122"/>
                <a:ea typeface="微软雅黑" panose="020B0503020204020204" pitchFamily="34" charset="-122"/>
                <a:cs typeface="宋体" panose="02010600030101010101" pitchFamily="2" charset="-122"/>
              </a:rPr>
              <a:t>B</a:t>
            </a:r>
            <a:r>
              <a:rPr lang="zh-CN" altLang="en-US" b="0" u="none">
                <a:latin typeface="微软雅黑" panose="020B0503020204020204" pitchFamily="34" charset="-122"/>
                <a:ea typeface="微软雅黑" panose="020B0503020204020204" pitchFamily="34" charset="-122"/>
                <a:cs typeface="宋体" panose="02010600030101010101" pitchFamily="2" charset="-122"/>
              </a:rPr>
              <a:t>	覆盖早于30天的日志</a:t>
            </a:r>
          </a:p>
          <a:p>
            <a:pPr marL="266700" indent="-266700" algn="l"/>
            <a:r>
              <a:rPr lang="zh-CN" altLang="en-US" b="0" u="none">
                <a:latin typeface="微软雅黑" panose="020B0503020204020204" pitchFamily="34" charset="-122"/>
                <a:ea typeface="微软雅黑" panose="020B0503020204020204" pitchFamily="34" charset="-122"/>
                <a:cs typeface="宋体" panose="02010600030101010101" pitchFamily="2" charset="-122"/>
              </a:rPr>
              <a:t>系统日志		</a:t>
            </a:r>
            <a:r>
              <a:rPr lang="en-US" altLang="zh-CN" b="0" u="none">
                <a:latin typeface="微软雅黑" panose="020B0503020204020204" pitchFamily="34" charset="-122"/>
                <a:ea typeface="微软雅黑" panose="020B0503020204020204" pitchFamily="34" charset="-122"/>
                <a:cs typeface="宋体" panose="02010600030101010101" pitchFamily="2" charset="-122"/>
              </a:rPr>
              <a:t>80000</a:t>
            </a:r>
            <a:r>
              <a:rPr lang="zh-CN" altLang="en-US" b="0" u="none">
                <a:latin typeface="微软雅黑" panose="020B0503020204020204" pitchFamily="34" charset="-122"/>
                <a:ea typeface="微软雅黑" panose="020B0503020204020204" pitchFamily="34" charset="-122"/>
                <a:cs typeface="宋体" panose="02010600030101010101" pitchFamily="2" charset="-122"/>
              </a:rPr>
              <a:t>K</a:t>
            </a:r>
            <a:r>
              <a:rPr lang="en-US" altLang="zh-CN" b="0" u="none">
                <a:latin typeface="微软雅黑" panose="020B0503020204020204" pitchFamily="34" charset="-122"/>
                <a:ea typeface="微软雅黑" panose="020B0503020204020204" pitchFamily="34" charset="-122"/>
                <a:cs typeface="宋体" panose="02010600030101010101" pitchFamily="2" charset="-122"/>
              </a:rPr>
              <a:t>B</a:t>
            </a:r>
            <a:r>
              <a:rPr lang="zh-CN" altLang="en-US" b="0" u="none">
                <a:latin typeface="微软雅黑" panose="020B0503020204020204" pitchFamily="34" charset="-122"/>
                <a:ea typeface="微软雅黑" panose="020B0503020204020204" pitchFamily="34" charset="-122"/>
                <a:cs typeface="宋体" panose="02010600030101010101" pitchFamily="2" charset="-122"/>
              </a:rPr>
              <a:t>	覆盖早于30天的日志</a:t>
            </a:r>
          </a:p>
        </p:txBody>
      </p:sp>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2080" y="51435"/>
            <a:ext cx="4600575"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rPr>
              <a:t>调整事件日志的大小及覆盖策略</a:t>
            </a:r>
          </a:p>
        </p:txBody>
      </p:sp>
      <p:pic>
        <p:nvPicPr>
          <p:cNvPr id="12" name="图片 11"/>
          <p:cNvPicPr>
            <a:picLocks noChangeAspect="1"/>
          </p:cNvPicPr>
          <p:nvPr/>
        </p:nvPicPr>
        <p:blipFill>
          <a:blip r:embed="rId2"/>
          <a:srcRect/>
          <a:stretch>
            <a:fillRect/>
          </a:stretch>
        </p:blipFill>
        <p:spPr>
          <a:xfrm>
            <a:off x="3790950" y="3183255"/>
            <a:ext cx="3837940" cy="4199890"/>
          </a:xfrm>
          <a:prstGeom prst="rect">
            <a:avLst/>
          </a:prstGeom>
        </p:spPr>
      </p:pic>
      <p:pic>
        <p:nvPicPr>
          <p:cNvPr id="13" name="图片 12"/>
          <p:cNvPicPr>
            <a:picLocks noChangeAspect="1"/>
          </p:cNvPicPr>
          <p:nvPr/>
        </p:nvPicPr>
        <p:blipFill>
          <a:blip r:embed="rId3"/>
          <a:srcRect/>
          <a:stretch>
            <a:fillRect/>
          </a:stretch>
        </p:blipFill>
        <p:spPr>
          <a:xfrm>
            <a:off x="7628890" y="3202305"/>
            <a:ext cx="3866515" cy="4237990"/>
          </a:xfrm>
          <a:prstGeom prst="rect">
            <a:avLst/>
          </a:prstGeom>
        </p:spPr>
      </p:pic>
      <p:pic>
        <p:nvPicPr>
          <p:cNvPr id="15" name="图片 14"/>
          <p:cNvPicPr>
            <a:picLocks noChangeAspect="1"/>
          </p:cNvPicPr>
          <p:nvPr/>
        </p:nvPicPr>
        <p:blipFill>
          <a:blip r:embed="rId4"/>
          <a:srcRect/>
          <a:stretch>
            <a:fillRect/>
          </a:stretch>
        </p:blipFill>
        <p:spPr>
          <a:xfrm>
            <a:off x="-46990" y="3183255"/>
            <a:ext cx="3837940" cy="4257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日志及审核策略</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112010" y="2238375"/>
            <a:ext cx="7903845" cy="148209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mn-ea"/>
              </a:rPr>
              <a:t>在一个完整的信息系统里面，日志系统是一个非常重要的功能组成部分。它可以记录下系统所产生的所有行为，并按照某种规范表达出来。我们可以使用日志</a:t>
            </a:r>
            <a:r>
              <a:rPr lang="zh-CN" altLang="en-US" dirty="0" smtClean="0">
                <a:latin typeface="微软雅黑" panose="020B0503020204020204" pitchFamily="34" charset="-122"/>
                <a:ea typeface="微软雅黑" panose="020B0503020204020204" pitchFamily="34" charset="-122"/>
                <a:sym typeface="+mn-ea"/>
              </a:rPr>
              <a:t>系统</a:t>
            </a:r>
            <a:r>
              <a:rPr lang="zh-CN" altLang="en-US" dirty="0">
                <a:latin typeface="微软雅黑" panose="020B0503020204020204" pitchFamily="34" charset="-122"/>
                <a:ea typeface="微软雅黑" panose="020B0503020204020204" pitchFamily="34" charset="-122"/>
                <a:sym typeface="+mn-ea"/>
              </a:rPr>
              <a:t>所记录的信息为系统进行排错，优化系统的性能，或者根据这些信息调整系统的行为。在安全领域，日志系统的重要地位尤甚，可以说是安全审计方面最主要的工具之一。</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835" y="69215"/>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rPr>
              <a:t>安全选项策略设置</a:t>
            </a:r>
          </a:p>
        </p:txBody>
      </p:sp>
      <p:sp>
        <p:nvSpPr>
          <p:cNvPr id="4" name="文本框 3"/>
          <p:cNvSpPr txBox="1"/>
          <p:nvPr/>
        </p:nvSpPr>
        <p:spPr>
          <a:xfrm>
            <a:off x="803910" y="1424940"/>
            <a:ext cx="10234930" cy="6591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Microsoft  网络</a:t>
            </a:r>
            <a:r>
              <a:rPr lang="zh-CN" altLang="en-US" dirty="0" smtClean="0">
                <a:latin typeface="微软雅黑" panose="020B0503020204020204" pitchFamily="34" charset="-122"/>
                <a:ea typeface="微软雅黑" panose="020B0503020204020204" pitchFamily="34" charset="-122"/>
              </a:rPr>
              <a:t>服务器</a:t>
            </a:r>
            <a:r>
              <a:rPr lang="zh-CN" altLang="en-US" dirty="0">
                <a:latin typeface="微软雅黑" panose="020B0503020204020204" pitchFamily="34" charset="-122"/>
                <a:ea typeface="微软雅黑" panose="020B0503020204020204" pitchFamily="34" charset="-122"/>
              </a:rPr>
              <a:t>：当登录时间用完时自动注销用户（启用）</a:t>
            </a:r>
          </a:p>
          <a:p>
            <a:pPr algn="l"/>
            <a:r>
              <a:rPr lang="zh-CN" altLang="en-US" dirty="0">
                <a:latin typeface="微软雅黑" panose="020B0503020204020204" pitchFamily="34" charset="-122"/>
                <a:ea typeface="微软雅黑" panose="020B0503020204020204" pitchFamily="34" charset="-122"/>
              </a:rPr>
              <a:t>目的：可以避免用户在不适合的时间登录到系统,或者用户登录到系统后忘记退出登录</a:t>
            </a:r>
          </a:p>
        </p:txBody>
      </p:sp>
      <p:sp>
        <p:nvSpPr>
          <p:cNvPr id="7" name="文本框 6"/>
          <p:cNvSpPr txBox="1"/>
          <p:nvPr/>
        </p:nvSpPr>
        <p:spPr>
          <a:xfrm>
            <a:off x="803910" y="2465070"/>
            <a:ext cx="10234930" cy="6591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Microsoft 网络服务器：在挂起会话之前所需的空闲时间（小于等于30分钟）</a:t>
            </a:r>
          </a:p>
          <a:p>
            <a:pPr algn="l"/>
            <a:r>
              <a:rPr lang="zh-CN" altLang="en-US" dirty="0">
                <a:latin typeface="微软雅黑" panose="020B0503020204020204" pitchFamily="34" charset="-122"/>
                <a:ea typeface="微软雅黑" panose="020B0503020204020204" pitchFamily="34" charset="-122"/>
              </a:rPr>
              <a:t>目的：设置挂起会话之前所需的空闲时间为30分钟</a:t>
            </a:r>
          </a:p>
        </p:txBody>
      </p:sp>
      <p:pic>
        <p:nvPicPr>
          <p:cNvPr id="8" name="图片 7"/>
          <p:cNvPicPr>
            <a:picLocks noChangeAspect="1"/>
          </p:cNvPicPr>
          <p:nvPr/>
        </p:nvPicPr>
        <p:blipFill>
          <a:blip r:embed="rId3"/>
          <a:srcRect/>
          <a:stretch>
            <a:fillRect/>
          </a:stretch>
        </p:blipFill>
        <p:spPr>
          <a:xfrm>
            <a:off x="1000760" y="3415030"/>
            <a:ext cx="4190365" cy="190500"/>
          </a:xfrm>
          <a:prstGeom prst="rect">
            <a:avLst/>
          </a:prstGeom>
        </p:spPr>
      </p:pic>
      <p:sp>
        <p:nvSpPr>
          <p:cNvPr id="9" name="文本框 8"/>
          <p:cNvSpPr txBox="1"/>
          <p:nvPr/>
        </p:nvSpPr>
        <p:spPr>
          <a:xfrm>
            <a:off x="809625" y="3653790"/>
            <a:ext cx="10234930" cy="6591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Microsoft 网络客户端：发送未加密的密码到第三方SMB服务器（禁用）</a:t>
            </a:r>
          </a:p>
          <a:p>
            <a:pPr algn="l"/>
            <a:r>
              <a:rPr lang="zh-CN" altLang="en-US" dirty="0">
                <a:latin typeface="微软雅黑" panose="020B0503020204020204" pitchFamily="34" charset="-122"/>
                <a:ea typeface="微软雅黑" panose="020B0503020204020204" pitchFamily="34" charset="-122"/>
              </a:rPr>
              <a:t>目的：禁止发送未加密的密码到第三方SMB服务器</a:t>
            </a:r>
          </a:p>
        </p:txBody>
      </p:sp>
      <p:pic>
        <p:nvPicPr>
          <p:cNvPr id="10" name="图片 9"/>
          <p:cNvPicPr>
            <a:picLocks noChangeAspect="1"/>
          </p:cNvPicPr>
          <p:nvPr/>
        </p:nvPicPr>
        <p:blipFill>
          <a:blip r:embed="rId4"/>
          <a:srcRect/>
          <a:stretch>
            <a:fillRect/>
          </a:stretch>
        </p:blipFill>
        <p:spPr>
          <a:xfrm>
            <a:off x="1011555" y="4624070"/>
            <a:ext cx="4133215" cy="190500"/>
          </a:xfrm>
          <a:prstGeom prst="rect">
            <a:avLst/>
          </a:prstGeom>
        </p:spPr>
      </p:pic>
      <p:pic>
        <p:nvPicPr>
          <p:cNvPr id="11" name="图片 10"/>
          <p:cNvPicPr>
            <a:picLocks noChangeAspect="1"/>
          </p:cNvPicPr>
          <p:nvPr/>
        </p:nvPicPr>
        <p:blipFill>
          <a:blip r:embed="rId5"/>
          <a:srcRect/>
          <a:stretch>
            <a:fillRect/>
          </a:stretch>
        </p:blipFill>
        <p:spPr>
          <a:xfrm>
            <a:off x="998855" y="2268855"/>
            <a:ext cx="4123690" cy="171450"/>
          </a:xfrm>
          <a:prstGeom prst="rect">
            <a:avLst/>
          </a:prstGeom>
        </p:spPr>
      </p:pic>
      <p:sp>
        <p:nvSpPr>
          <p:cNvPr id="12" name="文本框 11"/>
          <p:cNvSpPr txBox="1"/>
          <p:nvPr/>
        </p:nvSpPr>
        <p:spPr>
          <a:xfrm>
            <a:off x="862965" y="4879975"/>
            <a:ext cx="10234930" cy="93345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故障恢复控制台:允许对所有驱动器和文件夹进行软盘复制和访问（禁用）</a:t>
            </a:r>
          </a:p>
          <a:p>
            <a:pPr algn="l"/>
            <a:r>
              <a:rPr lang="zh-CN" altLang="en-US" dirty="0">
                <a:latin typeface="微软雅黑" panose="020B0503020204020204" pitchFamily="34" charset="-122"/>
                <a:ea typeface="微软雅黑" panose="020B0503020204020204" pitchFamily="34" charset="-122"/>
              </a:rPr>
              <a:t>目的：禁止它访问硬盘驱动器上的所有文件和目录。它仅允许访问每个卷的根目录%systemroot%目录及子目录，即使是这样它还限制不允许把硬盘驱动器上的文件拷贝到软盘上</a:t>
            </a:r>
          </a:p>
        </p:txBody>
      </p:sp>
      <p:pic>
        <p:nvPicPr>
          <p:cNvPr id="13" name="图片 12"/>
          <p:cNvPicPr>
            <a:picLocks noChangeAspect="1"/>
          </p:cNvPicPr>
          <p:nvPr/>
        </p:nvPicPr>
        <p:blipFill>
          <a:blip r:embed="rId6"/>
          <a:srcRect/>
          <a:stretch>
            <a:fillRect/>
          </a:stretch>
        </p:blipFill>
        <p:spPr>
          <a:xfrm>
            <a:off x="1034415" y="6083300"/>
            <a:ext cx="4123690" cy="161925"/>
          </a:xfrm>
          <a:prstGeom prst="rect">
            <a:avLst/>
          </a:prstGeom>
        </p:spPr>
      </p:pic>
      <p:sp>
        <p:nvSpPr>
          <p:cNvPr id="14" name="文本框 13"/>
          <p:cNvSpPr txBox="1"/>
          <p:nvPr/>
        </p:nvSpPr>
        <p:spPr>
          <a:xfrm>
            <a:off x="926465" y="781050"/>
            <a:ext cx="3920490" cy="384810"/>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sym typeface="+mn-ea"/>
              </a:rPr>
              <a:t>本地安全策略-&gt;本地策略-&gt;安全选项</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
          <p:cNvSpPr/>
          <p:nvPr/>
        </p:nvSpPr>
        <p:spPr>
          <a:xfrm>
            <a:off x="1510982" y="0"/>
            <a:ext cx="3493770" cy="6858000"/>
          </a:xfrm>
          <a:prstGeom prst="rect">
            <a:avLst/>
          </a:prstGeom>
          <a:solidFill>
            <a:srgbClr val="2BBB99"/>
          </a:solid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endParaRPr lang="zh-CN" altLang="en-US" sz="1800" dirty="0">
              <a:solidFill>
                <a:srgbClr val="FFFFFF"/>
              </a:solidFill>
              <a:latin typeface="Impact" panose="020B0806030902050204" pitchFamily="34" charset="0"/>
            </a:endParaRPr>
          </a:p>
        </p:txBody>
      </p:sp>
      <p:sp>
        <p:nvSpPr>
          <p:cNvPr id="3075" name="椭圆 7"/>
          <p:cNvSpPr/>
          <p:nvPr/>
        </p:nvSpPr>
        <p:spPr>
          <a:xfrm>
            <a:off x="4740258" y="867885"/>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3079" name="文本框 18"/>
          <p:cNvSpPr txBox="1"/>
          <p:nvPr/>
        </p:nvSpPr>
        <p:spPr>
          <a:xfrm>
            <a:off x="2690495" y="247650"/>
            <a:ext cx="1739900" cy="106172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6000" dirty="0">
                <a:solidFill>
                  <a:srgbClr val="FFFFFF"/>
                </a:solidFill>
                <a:latin typeface="Impact" panose="020B0806030902050204" pitchFamily="34" charset="0"/>
                <a:ea typeface="华文中宋" panose="02010600040101010101" pitchFamily="2" charset="-122"/>
              </a:rPr>
              <a:t>目录</a:t>
            </a:r>
            <a:endParaRPr lang="zh-CN" altLang="en-US" sz="6000" dirty="0">
              <a:solidFill>
                <a:srgbClr val="2BBB99"/>
              </a:solidFill>
              <a:latin typeface="Impact" panose="020B0806030902050204" pitchFamily="34" charset="0"/>
              <a:ea typeface="华文中宋" panose="02010600040101010101" pitchFamily="2" charset="-122"/>
            </a:endParaRPr>
          </a:p>
        </p:txBody>
      </p:sp>
      <p:sp>
        <p:nvSpPr>
          <p:cNvPr id="3080" name="文本框 19"/>
          <p:cNvSpPr txBox="1"/>
          <p:nvPr/>
        </p:nvSpPr>
        <p:spPr>
          <a:xfrm>
            <a:off x="6184265" y="867885"/>
            <a:ext cx="3938905" cy="53784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sz="2000" dirty="0" smtClean="0">
                <a:solidFill>
                  <a:srgbClr val="FF0000"/>
                </a:solidFill>
                <a:latin typeface="微软雅黑" panose="020B0503020204020204" pitchFamily="34" charset="-122"/>
                <a:ea typeface="微软雅黑" panose="020B0503020204020204" pitchFamily="34" charset="-122"/>
              </a:rPr>
              <a:t>系统</a:t>
            </a:r>
            <a:r>
              <a:rPr lang="zh-CN" altLang="en-US" sz="2000" dirty="0" smtClean="0">
                <a:solidFill>
                  <a:srgbClr val="FF0000"/>
                </a:solidFill>
                <a:latin typeface="微软雅黑" panose="020B0503020204020204" pitchFamily="34" charset="-122"/>
                <a:ea typeface="微软雅黑" panose="020B0503020204020204" pitchFamily="34" charset="-122"/>
              </a:rPr>
              <a:t>加固</a:t>
            </a:r>
            <a:endParaRPr lang="zh-CN" sz="2000" dirty="0">
              <a:solidFill>
                <a:srgbClr val="FF0000"/>
              </a:solidFill>
              <a:latin typeface="微软雅黑" panose="020B0503020204020204" pitchFamily="34" charset="-122"/>
              <a:ea typeface="微软雅黑" panose="020B0503020204020204" pitchFamily="34" charset="-122"/>
            </a:endParaRPr>
          </a:p>
        </p:txBody>
      </p:sp>
      <p:sp>
        <p:nvSpPr>
          <p:cNvPr id="3081" name="文本框 20"/>
          <p:cNvSpPr txBox="1"/>
          <p:nvPr/>
        </p:nvSpPr>
        <p:spPr>
          <a:xfrm>
            <a:off x="6240604" y="2679283"/>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2000" dirty="0" smtClean="0">
                <a:latin typeface="微软雅黑" panose="020B0503020204020204" pitchFamily="34" charset="-122"/>
                <a:ea typeface="微软雅黑" panose="020B0503020204020204" pitchFamily="34" charset="-122"/>
              </a:rPr>
              <a:t>中间件</a:t>
            </a:r>
            <a:r>
              <a:rPr lang="zh-CN" sz="2000" dirty="0" smtClean="0">
                <a:latin typeface="微软雅黑" panose="020B0503020204020204" pitchFamily="34" charset="-122"/>
                <a:ea typeface="微软雅黑" panose="020B0503020204020204" pitchFamily="34" charset="-122"/>
              </a:rPr>
              <a:t>加固</a:t>
            </a:r>
            <a:endParaRPr lang="zh-CN" sz="2000" dirty="0">
              <a:latin typeface="微软雅黑" panose="020B0503020204020204" pitchFamily="34" charset="-122"/>
              <a:ea typeface="微软雅黑" panose="020B0503020204020204" pitchFamily="34" charset="-122"/>
            </a:endParaRPr>
          </a:p>
        </p:txBody>
      </p:sp>
      <p:sp>
        <p:nvSpPr>
          <p:cNvPr id="8" name="椭圆 11"/>
          <p:cNvSpPr/>
          <p:nvPr/>
        </p:nvSpPr>
        <p:spPr>
          <a:xfrm>
            <a:off x="4758760" y="2732637"/>
            <a:ext cx="575945" cy="53657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
        <p:nvSpPr>
          <p:cNvPr id="10" name="椭圆 7"/>
          <p:cNvSpPr/>
          <p:nvPr/>
        </p:nvSpPr>
        <p:spPr>
          <a:xfrm>
            <a:off x="4751218" y="4874567"/>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smtClean="0">
                <a:solidFill>
                  <a:srgbClr val="FFFFFF"/>
                </a:solidFill>
                <a:latin typeface="Impact" panose="020B0806030902050204" pitchFamily="34" charset="0"/>
              </a:rPr>
              <a:t>03</a:t>
            </a:r>
            <a:endParaRPr lang="zh-CN" altLang="en-US" sz="2000" dirty="0">
              <a:solidFill>
                <a:srgbClr val="FFFFFF"/>
              </a:solidFill>
              <a:latin typeface="Impact" panose="020B0806030902050204" pitchFamily="34" charset="0"/>
            </a:endParaRPr>
          </a:p>
        </p:txBody>
      </p:sp>
      <p:sp>
        <p:nvSpPr>
          <p:cNvPr id="11" name="文本框 20"/>
          <p:cNvSpPr txBox="1"/>
          <p:nvPr/>
        </p:nvSpPr>
        <p:spPr>
          <a:xfrm>
            <a:off x="6184264" y="4864407"/>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2000" dirty="0" smtClean="0">
                <a:latin typeface="微软雅黑" panose="020B0503020204020204" pitchFamily="34" charset="-122"/>
                <a:ea typeface="微软雅黑" panose="020B0503020204020204" pitchFamily="34" charset="-122"/>
              </a:rPr>
              <a:t>数据库</a:t>
            </a:r>
            <a:r>
              <a:rPr lang="zh-CN" sz="2000" dirty="0" smtClean="0">
                <a:latin typeface="微软雅黑" panose="020B0503020204020204" pitchFamily="34" charset="-122"/>
                <a:ea typeface="微软雅黑" panose="020B0503020204020204" pitchFamily="34" charset="-122"/>
              </a:rPr>
              <a:t>加固</a:t>
            </a:r>
            <a:endParaRPr lang="zh-CN" sz="2000" dirty="0">
              <a:latin typeface="微软雅黑" panose="020B0503020204020204" pitchFamily="34" charset="-122"/>
              <a:ea typeface="微软雅黑" panose="020B0503020204020204" pitchFamily="34" charset="-122"/>
            </a:endParaRPr>
          </a:p>
        </p:txBody>
      </p:sp>
      <p:sp>
        <p:nvSpPr>
          <p:cNvPr id="12" name="文本框 19"/>
          <p:cNvSpPr txBox="1"/>
          <p:nvPr/>
        </p:nvSpPr>
        <p:spPr>
          <a:xfrm>
            <a:off x="6939285" y="1582426"/>
            <a:ext cx="4026005" cy="92016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smtClean="0">
                <a:solidFill>
                  <a:srgbClr val="FF0000"/>
                </a:solidFill>
                <a:latin typeface="微软雅黑" panose="020B0503020204020204" pitchFamily="34" charset="-122"/>
                <a:ea typeface="微软雅黑" panose="020B0503020204020204" pitchFamily="34" charset="-122"/>
              </a:rPr>
              <a:t>Windows</a:t>
            </a:r>
            <a:r>
              <a:rPr lang="zh-CN" altLang="en-US" sz="2000" dirty="0" smtClean="0">
                <a:solidFill>
                  <a:srgbClr val="FF0000"/>
                </a:solidFill>
                <a:latin typeface="微软雅黑" panose="020B0503020204020204" pitchFamily="34" charset="-122"/>
                <a:ea typeface="微软雅黑" panose="020B0503020204020204" pitchFamily="34" charset="-122"/>
              </a:rPr>
              <a:t>操作系统加固</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Linux</a:t>
            </a:r>
            <a:r>
              <a:rPr lang="zh-CN" altLang="en-US" sz="2000" dirty="0" smtClean="0">
                <a:latin typeface="微软雅黑" panose="020B0503020204020204" pitchFamily="34" charset="-122"/>
                <a:ea typeface="微软雅黑" panose="020B0503020204020204" pitchFamily="34" charset="-122"/>
              </a:rPr>
              <a:t>操作系统加固</a:t>
            </a:r>
            <a:endParaRPr lang="zh-CN" sz="2000" dirty="0">
              <a:latin typeface="微软雅黑" panose="020B0503020204020204" pitchFamily="34" charset="-122"/>
              <a:ea typeface="微软雅黑" panose="020B0503020204020204" pitchFamily="34" charset="-122"/>
            </a:endParaRPr>
          </a:p>
        </p:txBody>
      </p:sp>
      <p:sp>
        <p:nvSpPr>
          <p:cNvPr id="13" name="文本框 19"/>
          <p:cNvSpPr txBox="1"/>
          <p:nvPr/>
        </p:nvSpPr>
        <p:spPr>
          <a:xfrm>
            <a:off x="6939285" y="3269212"/>
            <a:ext cx="4237787" cy="154184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IIS</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Apache</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Nginx</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a:latin typeface="微软雅黑" panose="020B0503020204020204" pitchFamily="34" charset="-122"/>
              <a:ea typeface="微软雅黑" panose="020B0503020204020204" pitchFamily="34" charset="-122"/>
            </a:endParaRPr>
          </a:p>
        </p:txBody>
      </p:sp>
      <p:sp>
        <p:nvSpPr>
          <p:cNvPr id="14" name="文本框 19"/>
          <p:cNvSpPr txBox="1"/>
          <p:nvPr/>
        </p:nvSpPr>
        <p:spPr>
          <a:xfrm>
            <a:off x="6833393" y="5414987"/>
            <a:ext cx="4237787" cy="1541841"/>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err="1" smtClean="0">
                <a:latin typeface="微软雅黑" panose="020B0503020204020204" pitchFamily="34" charset="-122"/>
                <a:ea typeface="微软雅黑" panose="020B0503020204020204" pitchFamily="34" charset="-122"/>
              </a:rPr>
              <a:t>Mysql</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r>
              <a:rPr lang="en-US" altLang="zh-CN" sz="2000" dirty="0" err="1" smtClean="0">
                <a:latin typeface="微软雅黑" panose="020B0503020204020204" pitchFamily="34" charset="-122"/>
                <a:ea typeface="微软雅黑" panose="020B0503020204020204" pitchFamily="34" charset="-122"/>
              </a:rPr>
              <a:t>Mongodb</a:t>
            </a:r>
            <a:r>
              <a:rPr lang="zh-CN" altLang="en-US" sz="2000" dirty="0" smtClean="0">
                <a:latin typeface="微软雅黑" panose="020B0503020204020204" pitchFamily="34" charset="-122"/>
                <a:ea typeface="微软雅黑" panose="020B0503020204020204" pitchFamily="34" charset="-122"/>
              </a:rPr>
              <a:t>加固</a:t>
            </a: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smtClean="0">
              <a:latin typeface="微软雅黑" panose="020B0503020204020204" pitchFamily="34" charset="-122"/>
              <a:ea typeface="微软雅黑" panose="020B0503020204020204" pitchFamily="34" charset="-122"/>
            </a:endParaRPr>
          </a:p>
          <a:p>
            <a:pPr marL="0" lvl="0" indent="0" defTabSz="914400" eaLnBrk="1" hangingPunct="1">
              <a:spcBef>
                <a:spcPct val="0"/>
              </a:spcBef>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069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835" y="69215"/>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rPr>
              <a:t>安全选项策略设置</a:t>
            </a:r>
          </a:p>
        </p:txBody>
      </p:sp>
      <p:sp>
        <p:nvSpPr>
          <p:cNvPr id="4" name="文本框 3"/>
          <p:cNvSpPr txBox="1"/>
          <p:nvPr/>
        </p:nvSpPr>
        <p:spPr>
          <a:xfrm>
            <a:off x="804545" y="1035685"/>
            <a:ext cx="10234930" cy="93345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故障恢复控 制台:允许自动系统管理级登录（禁用）</a:t>
            </a:r>
          </a:p>
          <a:p>
            <a:pPr algn="l"/>
            <a:r>
              <a:rPr lang="zh-CN" altLang="en-US" dirty="0">
                <a:latin typeface="微软雅黑" panose="020B0503020204020204" pitchFamily="34" charset="-122"/>
                <a:ea typeface="微软雅黑" panose="020B0503020204020204" pitchFamily="34" charset="-122"/>
              </a:rPr>
              <a:t>目的：恢复控制台是Windows 2003的一个新特性，它在一个不能启动的系统上给出一个受限的命令行访问界面。可能会导致任何可以重起系统的人绕过账号口令限制和其它安全设置而访问系统</a:t>
            </a:r>
          </a:p>
        </p:txBody>
      </p:sp>
      <p:sp>
        <p:nvSpPr>
          <p:cNvPr id="7" name="文本框 6"/>
          <p:cNvSpPr txBox="1"/>
          <p:nvPr/>
        </p:nvSpPr>
        <p:spPr>
          <a:xfrm>
            <a:off x="804545" y="2205990"/>
            <a:ext cx="10234930" cy="93345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关机：清除虚拟内存页面文件（启用）</a:t>
            </a:r>
          </a:p>
          <a:p>
            <a:pPr algn="l"/>
            <a:r>
              <a:rPr lang="zh-CN" altLang="en-US" dirty="0">
                <a:latin typeface="微软雅黑" panose="020B0503020204020204" pitchFamily="34" charset="-122"/>
                <a:ea typeface="微软雅黑" panose="020B0503020204020204" pitchFamily="34" charset="-122"/>
              </a:rPr>
              <a:t>目的：某些第三方的程序可能把一些没有的加密的密码存在内存中，页面文件中也可能含有另外一些敏感的资料。关机的时候清除页面文件，防止造成意外的信息泄漏</a:t>
            </a:r>
          </a:p>
        </p:txBody>
      </p:sp>
      <p:sp>
        <p:nvSpPr>
          <p:cNvPr id="9" name="文本框 8"/>
          <p:cNvSpPr txBox="1"/>
          <p:nvPr/>
        </p:nvSpPr>
        <p:spPr>
          <a:xfrm>
            <a:off x="822325" y="3366135"/>
            <a:ext cx="10234930" cy="65913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关机：允许系统在未登录前关机（禁用）</a:t>
            </a:r>
          </a:p>
          <a:p>
            <a:pPr algn="l"/>
            <a:r>
              <a:rPr lang="zh-CN" altLang="en-US">
                <a:latin typeface="微软雅黑" panose="020B0503020204020204" pitchFamily="34" charset="-122"/>
                <a:ea typeface="微软雅黑" panose="020B0503020204020204" pitchFamily="34" charset="-122"/>
              </a:rPr>
              <a:t>目的：在未登录前不能关闭计算机 </a:t>
            </a:r>
          </a:p>
        </p:txBody>
      </p:sp>
      <p:sp>
        <p:nvSpPr>
          <p:cNvPr id="12" name="文本框 11"/>
          <p:cNvSpPr txBox="1"/>
          <p:nvPr/>
        </p:nvSpPr>
        <p:spPr>
          <a:xfrm>
            <a:off x="881380" y="4229100"/>
            <a:ext cx="10234930" cy="65913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交互式登录：不显示上次的用户名（启用）</a:t>
            </a:r>
          </a:p>
          <a:p>
            <a:pPr algn="l"/>
            <a:r>
              <a:rPr lang="zh-CN" altLang="en-US">
                <a:latin typeface="微软雅黑" panose="020B0503020204020204" pitchFamily="34" charset="-122"/>
                <a:ea typeface="微软雅黑" panose="020B0503020204020204" pitchFamily="34" charset="-122"/>
              </a:rPr>
              <a:t>目的：登陆时不显示上次的用户名，防止暴露用户名。</a:t>
            </a:r>
          </a:p>
        </p:txBody>
      </p:sp>
      <p:pic>
        <p:nvPicPr>
          <p:cNvPr id="5" name="图片 4"/>
          <p:cNvPicPr>
            <a:picLocks noChangeAspect="1"/>
          </p:cNvPicPr>
          <p:nvPr/>
        </p:nvPicPr>
        <p:blipFill>
          <a:blip r:embed="rId3"/>
          <a:srcRect/>
          <a:stretch>
            <a:fillRect/>
          </a:stretch>
        </p:blipFill>
        <p:spPr>
          <a:xfrm>
            <a:off x="1006475" y="2018030"/>
            <a:ext cx="4133215" cy="190500"/>
          </a:xfrm>
          <a:prstGeom prst="rect">
            <a:avLst/>
          </a:prstGeom>
        </p:spPr>
      </p:pic>
      <p:pic>
        <p:nvPicPr>
          <p:cNvPr id="6" name="图片 5"/>
          <p:cNvPicPr>
            <a:picLocks noChangeAspect="1"/>
          </p:cNvPicPr>
          <p:nvPr/>
        </p:nvPicPr>
        <p:blipFill>
          <a:blip r:embed="rId4"/>
          <a:srcRect/>
          <a:stretch>
            <a:fillRect/>
          </a:stretch>
        </p:blipFill>
        <p:spPr>
          <a:xfrm>
            <a:off x="1011555" y="3142615"/>
            <a:ext cx="4123690" cy="180975"/>
          </a:xfrm>
          <a:prstGeom prst="rect">
            <a:avLst/>
          </a:prstGeom>
        </p:spPr>
      </p:pic>
      <p:pic>
        <p:nvPicPr>
          <p:cNvPr id="14" name="图片 13"/>
          <p:cNvPicPr>
            <a:picLocks noChangeAspect="1"/>
          </p:cNvPicPr>
          <p:nvPr/>
        </p:nvPicPr>
        <p:blipFill>
          <a:blip r:embed="rId5"/>
          <a:srcRect/>
          <a:stretch>
            <a:fillRect/>
          </a:stretch>
        </p:blipFill>
        <p:spPr>
          <a:xfrm>
            <a:off x="1024255" y="4018280"/>
            <a:ext cx="4123690" cy="190500"/>
          </a:xfrm>
          <a:prstGeom prst="rect">
            <a:avLst/>
          </a:prstGeom>
        </p:spPr>
      </p:pic>
      <p:pic>
        <p:nvPicPr>
          <p:cNvPr id="15" name="图片 14"/>
          <p:cNvPicPr>
            <a:picLocks noChangeAspect="1"/>
          </p:cNvPicPr>
          <p:nvPr/>
        </p:nvPicPr>
        <p:blipFill>
          <a:blip r:embed="rId6"/>
          <a:srcRect/>
          <a:stretch>
            <a:fillRect/>
          </a:stretch>
        </p:blipFill>
        <p:spPr>
          <a:xfrm>
            <a:off x="1059180" y="4888865"/>
            <a:ext cx="4133215" cy="180975"/>
          </a:xfrm>
          <a:prstGeom prst="rect">
            <a:avLst/>
          </a:prstGeom>
        </p:spPr>
      </p:pic>
      <p:sp>
        <p:nvSpPr>
          <p:cNvPr id="16" name="文本框 15"/>
          <p:cNvSpPr txBox="1"/>
          <p:nvPr/>
        </p:nvSpPr>
        <p:spPr>
          <a:xfrm>
            <a:off x="881380" y="5267960"/>
            <a:ext cx="10234930" cy="65913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交互式登录：不需要按Ctrl+Alt+Del（禁用）</a:t>
            </a:r>
          </a:p>
          <a:p>
            <a:pPr algn="l"/>
            <a:r>
              <a:rPr lang="zh-CN" altLang="en-US">
                <a:latin typeface="微软雅黑" panose="020B0503020204020204" pitchFamily="34" charset="-122"/>
                <a:ea typeface="微软雅黑" panose="020B0503020204020204" pitchFamily="34" charset="-122"/>
              </a:rPr>
              <a:t>目的：登录时需要按CTRL+ALT+DEL</a:t>
            </a:r>
          </a:p>
        </p:txBody>
      </p:sp>
      <p:pic>
        <p:nvPicPr>
          <p:cNvPr id="17" name="图片 16"/>
          <p:cNvPicPr>
            <a:picLocks noChangeAspect="1"/>
          </p:cNvPicPr>
          <p:nvPr/>
        </p:nvPicPr>
        <p:blipFill>
          <a:blip r:embed="rId7"/>
          <a:srcRect/>
          <a:stretch>
            <a:fillRect/>
          </a:stretch>
        </p:blipFill>
        <p:spPr>
          <a:xfrm>
            <a:off x="1058545" y="6125210"/>
            <a:ext cx="4171315" cy="190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835" y="69215"/>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rPr>
              <a:t>安全选项策略设置</a:t>
            </a:r>
          </a:p>
        </p:txBody>
      </p:sp>
      <p:sp>
        <p:nvSpPr>
          <p:cNvPr id="4" name="文本框 3"/>
          <p:cNvSpPr txBox="1"/>
          <p:nvPr/>
        </p:nvSpPr>
        <p:spPr>
          <a:xfrm>
            <a:off x="804545" y="1035685"/>
            <a:ext cx="10234930" cy="65913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交互式登录：可被缓存的前次登录个数（设置缓存数为0，此项对域服务器无效。）</a:t>
            </a:r>
          </a:p>
          <a:p>
            <a:pPr algn="l"/>
            <a:r>
              <a:rPr lang="zh-CN" altLang="en-US">
                <a:latin typeface="微软雅黑" panose="020B0503020204020204" pitchFamily="34" charset="-122"/>
                <a:ea typeface="微软雅黑" panose="020B0503020204020204" pitchFamily="34" charset="-122"/>
              </a:rPr>
              <a:t>目的：登陆时不显示上次的用户名，防止暴露用户名</a:t>
            </a:r>
          </a:p>
        </p:txBody>
      </p:sp>
      <p:sp>
        <p:nvSpPr>
          <p:cNvPr id="7" name="文本框 6"/>
          <p:cNvSpPr txBox="1"/>
          <p:nvPr/>
        </p:nvSpPr>
        <p:spPr>
          <a:xfrm>
            <a:off x="804545" y="2205990"/>
            <a:ext cx="10234930" cy="65913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网络访问：不允许SAM帐户和共享的匿名枚举（启用）</a:t>
            </a:r>
          </a:p>
          <a:p>
            <a:pPr algn="l"/>
            <a:r>
              <a:rPr lang="zh-CN" altLang="en-US">
                <a:latin typeface="微软雅黑" panose="020B0503020204020204" pitchFamily="34" charset="-122"/>
                <a:ea typeface="微软雅黑" panose="020B0503020204020204" pitchFamily="34" charset="-122"/>
              </a:rPr>
              <a:t>目的：禁止使用匿名用户空连接枚举系统敏感信息</a:t>
            </a:r>
          </a:p>
        </p:txBody>
      </p:sp>
      <p:sp>
        <p:nvSpPr>
          <p:cNvPr id="9" name="文本框 8"/>
          <p:cNvSpPr txBox="1"/>
          <p:nvPr/>
        </p:nvSpPr>
        <p:spPr>
          <a:xfrm>
            <a:off x="840105" y="3366135"/>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网络访问：不允许为网络身份验证储存凭证或 .NET passports(启用）</a:t>
            </a:r>
          </a:p>
        </p:txBody>
      </p:sp>
      <p:sp>
        <p:nvSpPr>
          <p:cNvPr id="12" name="文本框 11"/>
          <p:cNvSpPr txBox="1"/>
          <p:nvPr/>
        </p:nvSpPr>
        <p:spPr>
          <a:xfrm>
            <a:off x="846455" y="428371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审核：如果无法记录安全审核则立即关闭系统 （启用）</a:t>
            </a:r>
            <a:endParaRPr lang="en-US" altLang="zh-CN">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rcRect/>
          <a:stretch>
            <a:fillRect/>
          </a:stretch>
        </p:blipFill>
        <p:spPr>
          <a:xfrm>
            <a:off x="1069975" y="1694815"/>
            <a:ext cx="4257040" cy="161925"/>
          </a:xfrm>
          <a:prstGeom prst="rect">
            <a:avLst/>
          </a:prstGeom>
        </p:spPr>
      </p:pic>
      <p:pic>
        <p:nvPicPr>
          <p:cNvPr id="10" name="图片 9"/>
          <p:cNvPicPr>
            <a:picLocks noChangeAspect="1"/>
          </p:cNvPicPr>
          <p:nvPr/>
        </p:nvPicPr>
        <p:blipFill>
          <a:blip r:embed="rId3"/>
          <a:srcRect/>
          <a:stretch>
            <a:fillRect/>
          </a:stretch>
        </p:blipFill>
        <p:spPr>
          <a:xfrm>
            <a:off x="1069975" y="2865120"/>
            <a:ext cx="4123690" cy="171450"/>
          </a:xfrm>
          <a:prstGeom prst="rect">
            <a:avLst/>
          </a:prstGeom>
        </p:spPr>
      </p:pic>
      <p:pic>
        <p:nvPicPr>
          <p:cNvPr id="20" name="图片 19"/>
          <p:cNvPicPr>
            <a:picLocks noChangeAspect="1"/>
          </p:cNvPicPr>
          <p:nvPr/>
        </p:nvPicPr>
        <p:blipFill>
          <a:blip r:embed="rId4"/>
          <a:srcRect/>
          <a:stretch>
            <a:fillRect/>
          </a:stretch>
        </p:blipFill>
        <p:spPr>
          <a:xfrm>
            <a:off x="1024255" y="3750945"/>
            <a:ext cx="4133215" cy="190500"/>
          </a:xfrm>
          <a:prstGeom prst="rect">
            <a:avLst/>
          </a:prstGeom>
        </p:spPr>
      </p:pic>
      <p:pic>
        <p:nvPicPr>
          <p:cNvPr id="24" name="图片 23"/>
          <p:cNvPicPr>
            <a:picLocks noChangeAspect="1"/>
          </p:cNvPicPr>
          <p:nvPr/>
        </p:nvPicPr>
        <p:blipFill>
          <a:blip r:embed="rId5"/>
          <a:srcRect/>
          <a:stretch>
            <a:fillRect/>
          </a:stretch>
        </p:blipFill>
        <p:spPr>
          <a:xfrm>
            <a:off x="1060450" y="4668520"/>
            <a:ext cx="4133215" cy="171450"/>
          </a:xfrm>
          <a:prstGeom prst="rect">
            <a:avLst/>
          </a:prstGeom>
        </p:spPr>
      </p:pic>
      <p:sp>
        <p:nvSpPr>
          <p:cNvPr id="26" name="文本框 25"/>
          <p:cNvSpPr txBox="1"/>
          <p:nvPr/>
        </p:nvSpPr>
        <p:spPr>
          <a:xfrm>
            <a:off x="846455" y="5236845"/>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审核：对全局系统对象的访问进行审核（启用）</a:t>
            </a:r>
          </a:p>
        </p:txBody>
      </p:sp>
      <p:pic>
        <p:nvPicPr>
          <p:cNvPr id="27" name="图片 26"/>
          <p:cNvPicPr>
            <a:picLocks noChangeAspect="1"/>
          </p:cNvPicPr>
          <p:nvPr/>
        </p:nvPicPr>
        <p:blipFill>
          <a:blip r:embed="rId6"/>
          <a:srcRect/>
          <a:stretch>
            <a:fillRect/>
          </a:stretch>
        </p:blipFill>
        <p:spPr>
          <a:xfrm>
            <a:off x="1043305" y="5636895"/>
            <a:ext cx="4095115" cy="171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835" y="69215"/>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rPr>
              <a:t>安全选项策略设置</a:t>
            </a:r>
          </a:p>
        </p:txBody>
      </p:sp>
      <p:sp>
        <p:nvSpPr>
          <p:cNvPr id="4" name="文本框 3"/>
          <p:cNvSpPr txBox="1"/>
          <p:nvPr/>
        </p:nvSpPr>
        <p:spPr>
          <a:xfrm>
            <a:off x="1080135" y="114554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网络访问：本地账户的共享和安全模式：仅来宾--本地账户以来宾用户身份验证</a:t>
            </a:r>
          </a:p>
        </p:txBody>
      </p:sp>
      <p:sp>
        <p:nvSpPr>
          <p:cNvPr id="7" name="文本框 6"/>
          <p:cNvSpPr txBox="1"/>
          <p:nvPr/>
        </p:nvSpPr>
        <p:spPr>
          <a:xfrm>
            <a:off x="1080135" y="2059305"/>
            <a:ext cx="10234930" cy="38481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网络访问：可匿名访问的共享（全部删除）</a:t>
            </a:r>
          </a:p>
        </p:txBody>
      </p:sp>
      <p:sp>
        <p:nvSpPr>
          <p:cNvPr id="9" name="文本框 8"/>
          <p:cNvSpPr txBox="1"/>
          <p:nvPr/>
        </p:nvSpPr>
        <p:spPr>
          <a:xfrm>
            <a:off x="1061085" y="2865755"/>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网络访问：可匿名访问的命名管道 （全部删除）</a:t>
            </a:r>
          </a:p>
        </p:txBody>
      </p:sp>
      <p:sp>
        <p:nvSpPr>
          <p:cNvPr id="12" name="文本框 11"/>
          <p:cNvSpPr txBox="1"/>
          <p:nvPr/>
        </p:nvSpPr>
        <p:spPr>
          <a:xfrm>
            <a:off x="1026795" y="367284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网络访问：可远程访问的注册表路径（全部删除）</a:t>
            </a:r>
          </a:p>
        </p:txBody>
      </p:sp>
      <p:sp>
        <p:nvSpPr>
          <p:cNvPr id="26" name="文本框 25"/>
          <p:cNvSpPr txBox="1"/>
          <p:nvPr/>
        </p:nvSpPr>
        <p:spPr>
          <a:xfrm>
            <a:off x="1080135" y="456311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网络访问：可远程访问的注册表路径和子路径 （全部删除）</a:t>
            </a:r>
          </a:p>
        </p:txBody>
      </p:sp>
      <p:pic>
        <p:nvPicPr>
          <p:cNvPr id="5" name="图片 4"/>
          <p:cNvPicPr>
            <a:picLocks noChangeAspect="1"/>
          </p:cNvPicPr>
          <p:nvPr/>
        </p:nvPicPr>
        <p:blipFill>
          <a:blip r:embed="rId3"/>
          <a:srcRect/>
          <a:stretch>
            <a:fillRect/>
          </a:stretch>
        </p:blipFill>
        <p:spPr>
          <a:xfrm>
            <a:off x="1175385" y="1530350"/>
            <a:ext cx="4752340" cy="219075"/>
          </a:xfrm>
          <a:prstGeom prst="rect">
            <a:avLst/>
          </a:prstGeom>
        </p:spPr>
      </p:pic>
      <p:pic>
        <p:nvPicPr>
          <p:cNvPr id="6" name="图片 5"/>
          <p:cNvPicPr>
            <a:picLocks noChangeAspect="1"/>
          </p:cNvPicPr>
          <p:nvPr/>
        </p:nvPicPr>
        <p:blipFill>
          <a:blip r:embed="rId4"/>
          <a:srcRect/>
          <a:stretch>
            <a:fillRect/>
          </a:stretch>
        </p:blipFill>
        <p:spPr>
          <a:xfrm>
            <a:off x="1175385" y="2444115"/>
            <a:ext cx="4180840" cy="161925"/>
          </a:xfrm>
          <a:prstGeom prst="rect">
            <a:avLst/>
          </a:prstGeom>
        </p:spPr>
      </p:pic>
      <p:pic>
        <p:nvPicPr>
          <p:cNvPr id="11" name="图片 10"/>
          <p:cNvPicPr>
            <a:picLocks noChangeAspect="1"/>
          </p:cNvPicPr>
          <p:nvPr/>
        </p:nvPicPr>
        <p:blipFill>
          <a:blip r:embed="rId5"/>
          <a:srcRect/>
          <a:stretch>
            <a:fillRect/>
          </a:stretch>
        </p:blipFill>
        <p:spPr>
          <a:xfrm>
            <a:off x="1146810" y="3347720"/>
            <a:ext cx="4199890" cy="161925"/>
          </a:xfrm>
          <a:prstGeom prst="rect">
            <a:avLst/>
          </a:prstGeom>
        </p:spPr>
      </p:pic>
      <p:pic>
        <p:nvPicPr>
          <p:cNvPr id="13" name="图片 12"/>
          <p:cNvPicPr>
            <a:picLocks noChangeAspect="1"/>
          </p:cNvPicPr>
          <p:nvPr/>
        </p:nvPicPr>
        <p:blipFill>
          <a:blip r:embed="rId6"/>
          <a:srcRect/>
          <a:stretch>
            <a:fillRect/>
          </a:stretch>
        </p:blipFill>
        <p:spPr>
          <a:xfrm>
            <a:off x="1146810" y="4057650"/>
            <a:ext cx="4218940" cy="200025"/>
          </a:xfrm>
          <a:prstGeom prst="rect">
            <a:avLst/>
          </a:prstGeom>
        </p:spPr>
      </p:pic>
      <p:pic>
        <p:nvPicPr>
          <p:cNvPr id="14" name="图片 13"/>
          <p:cNvPicPr>
            <a:picLocks noChangeAspect="1"/>
          </p:cNvPicPr>
          <p:nvPr/>
        </p:nvPicPr>
        <p:blipFill>
          <a:blip r:embed="rId7"/>
          <a:srcRect/>
          <a:stretch>
            <a:fillRect/>
          </a:stretch>
        </p:blipFill>
        <p:spPr>
          <a:xfrm>
            <a:off x="1156335" y="4947920"/>
            <a:ext cx="4199890" cy="152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 y="-78740"/>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1130" y="127635"/>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用户权限策略设置</a:t>
            </a:r>
            <a:endParaRPr lang="zh-CN" altLang="en-US" sz="2400">
              <a:latin typeface="微软雅黑" panose="020B0503020204020204" pitchFamily="34" charset="-122"/>
              <a:ea typeface="微软雅黑" panose="020B0503020204020204" pitchFamily="34" charset="-122"/>
            </a:endParaRPr>
          </a:p>
        </p:txBody>
      </p:sp>
      <p:sp>
        <p:nvSpPr>
          <p:cNvPr id="11" name="文本框 10"/>
          <p:cNvSpPr txBox="1"/>
          <p:nvPr/>
        </p:nvSpPr>
        <p:spPr>
          <a:xfrm>
            <a:off x="1645920" y="1911985"/>
            <a:ext cx="10234930" cy="384810"/>
          </a:xfrm>
          <a:prstGeom prst="rect">
            <a:avLst/>
          </a:prstGeom>
          <a:noFill/>
        </p:spPr>
        <p:txBody>
          <a:bodyPr wrap="square" rtlCol="0">
            <a:spAutoFit/>
          </a:bodyPr>
          <a:lstStyle/>
          <a:p>
            <a:pPr algn="l"/>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通过终端服务拒绝登陆”中加入Guests、User组</a:t>
            </a:r>
          </a:p>
        </p:txBody>
      </p:sp>
      <p:pic>
        <p:nvPicPr>
          <p:cNvPr id="13" name="图片 12"/>
          <p:cNvPicPr>
            <a:picLocks noChangeAspect="1"/>
          </p:cNvPicPr>
          <p:nvPr/>
        </p:nvPicPr>
        <p:blipFill>
          <a:blip r:embed="rId2"/>
          <a:srcRect/>
          <a:stretch>
            <a:fillRect/>
          </a:stretch>
        </p:blipFill>
        <p:spPr>
          <a:xfrm>
            <a:off x="2012315" y="2383790"/>
            <a:ext cx="4523740" cy="180975"/>
          </a:xfrm>
          <a:prstGeom prst="rect">
            <a:avLst/>
          </a:prstGeom>
        </p:spPr>
      </p:pic>
      <p:sp>
        <p:nvSpPr>
          <p:cNvPr id="14" name="文本框 13"/>
          <p:cNvSpPr txBox="1"/>
          <p:nvPr/>
        </p:nvSpPr>
        <p:spPr>
          <a:xfrm>
            <a:off x="1645920" y="277368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“通过终端服务允许登陆”中只加入Administrators组</a:t>
            </a:r>
          </a:p>
        </p:txBody>
      </p:sp>
      <p:pic>
        <p:nvPicPr>
          <p:cNvPr id="15" name="图片 14"/>
          <p:cNvPicPr>
            <a:picLocks noChangeAspect="1"/>
          </p:cNvPicPr>
          <p:nvPr/>
        </p:nvPicPr>
        <p:blipFill>
          <a:blip r:embed="rId3"/>
          <a:srcRect/>
          <a:stretch>
            <a:fillRect/>
          </a:stretch>
        </p:blipFill>
        <p:spPr>
          <a:xfrm>
            <a:off x="2012315" y="3333750"/>
            <a:ext cx="4590415" cy="190500"/>
          </a:xfrm>
          <a:prstGeom prst="rect">
            <a:avLst/>
          </a:prstGeom>
        </p:spPr>
      </p:pic>
      <p:sp>
        <p:nvSpPr>
          <p:cNvPr id="16" name="文本框 15"/>
          <p:cNvSpPr txBox="1"/>
          <p:nvPr/>
        </p:nvSpPr>
        <p:spPr>
          <a:xfrm>
            <a:off x="1751330" y="370205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“从网络访问此计算机”中删除PowerUsers和BackupOperators</a:t>
            </a:r>
          </a:p>
        </p:txBody>
      </p:sp>
      <p:pic>
        <p:nvPicPr>
          <p:cNvPr id="17" name="图片 16"/>
          <p:cNvPicPr>
            <a:picLocks noChangeAspect="1"/>
          </p:cNvPicPr>
          <p:nvPr/>
        </p:nvPicPr>
        <p:blipFill>
          <a:blip r:embed="rId4"/>
          <a:srcRect/>
          <a:stretch>
            <a:fillRect/>
          </a:stretch>
        </p:blipFill>
        <p:spPr>
          <a:xfrm>
            <a:off x="2040890" y="4145280"/>
            <a:ext cx="4771390" cy="219075"/>
          </a:xfrm>
          <a:prstGeom prst="rect">
            <a:avLst/>
          </a:prstGeom>
        </p:spPr>
      </p:pic>
      <p:pic>
        <p:nvPicPr>
          <p:cNvPr id="18" name="图片 17"/>
          <p:cNvPicPr>
            <a:picLocks noChangeAspect="1"/>
          </p:cNvPicPr>
          <p:nvPr/>
        </p:nvPicPr>
        <p:blipFill>
          <a:blip r:embed="rId5"/>
          <a:srcRect/>
          <a:stretch>
            <a:fillRect/>
          </a:stretch>
        </p:blipFill>
        <p:spPr>
          <a:xfrm>
            <a:off x="2012315" y="5153025"/>
            <a:ext cx="4799965" cy="152400"/>
          </a:xfrm>
          <a:prstGeom prst="rect">
            <a:avLst/>
          </a:prstGeom>
        </p:spPr>
      </p:pic>
      <p:sp>
        <p:nvSpPr>
          <p:cNvPr id="19" name="文本框 18"/>
          <p:cNvSpPr txBox="1"/>
          <p:nvPr/>
        </p:nvSpPr>
        <p:spPr>
          <a:xfrm>
            <a:off x="1828165" y="4664710"/>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“拒绝本地登录”中添加</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guest</a:t>
            </a:r>
            <a:r>
              <a:rPr lang="zh-CN" altLang="en-US">
                <a:latin typeface="微软雅黑" panose="020B0503020204020204" pitchFamily="34" charset="-122"/>
                <a:ea typeface="微软雅黑" panose="020B0503020204020204" pitchFamily="34" charset="-122"/>
              </a:rPr>
              <a:t>用户</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6680" y="57785"/>
            <a:ext cx="4061460"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smtClean="0">
                <a:latin typeface="微软雅黑" panose="020B0503020204020204" pitchFamily="34" charset="-122"/>
                <a:ea typeface="微软雅黑" panose="020B0503020204020204" pitchFamily="34" charset="-122"/>
                <a:sym typeface="+mn-ea"/>
              </a:rPr>
              <a:t>NTFS</a:t>
            </a:r>
            <a:r>
              <a:rPr lang="zh-CN" altLang="zh-CN" sz="2400" dirty="0">
                <a:latin typeface="微软雅黑" panose="020B0503020204020204" pitchFamily="34" charset="-122"/>
                <a:ea typeface="微软雅黑" panose="020B0503020204020204" pitchFamily="34" charset="-122"/>
                <a:sym typeface="+mn-ea"/>
              </a:rPr>
              <a:t>安全</a:t>
            </a:r>
          </a:p>
        </p:txBody>
      </p:sp>
      <p:sp>
        <p:nvSpPr>
          <p:cNvPr id="6" name="文本框 5"/>
          <p:cNvSpPr txBox="1"/>
          <p:nvPr/>
        </p:nvSpPr>
        <p:spPr>
          <a:xfrm>
            <a:off x="1009015" y="1941830"/>
            <a:ext cx="9804400" cy="2250440"/>
          </a:xfrm>
          <a:prstGeom prst="rect">
            <a:avLst/>
          </a:prstGeom>
          <a:noFill/>
        </p:spPr>
        <p:txBody>
          <a:bodyPr wrap="square" rtlCol="0" anchor="t">
            <a:spAutoFit/>
          </a:bodyPr>
          <a:lstStyle/>
          <a:p>
            <a:pPr>
              <a:lnSpc>
                <a:spcPct val="125000"/>
              </a:lnSpc>
              <a:spcBef>
                <a:spcPts val="400"/>
              </a:spcBef>
              <a:spcAft>
                <a:spcPts val="400"/>
              </a:spcAft>
              <a:buNone/>
            </a:pPr>
            <a:r>
              <a:rPr lang="en-US" altLang="zh-CN" dirty="0">
                <a:latin typeface="Arial" panose="020B0604020202020204" pitchFamily="34" charset="0"/>
                <a:ea typeface="宋体" panose="02010600030101010101" pitchFamily="2" charset="-122"/>
                <a:cs typeface="Times New Roman" panose="02020603050405020304" pitchFamily="18" charset="0"/>
                <a:sym typeface="+mn-ea"/>
              </a:rPr>
              <a:t>      </a:t>
            </a:r>
            <a:r>
              <a:rPr lang="zh-CN" altLang="zh-CN" dirty="0">
                <a:latin typeface="Arial" panose="020B0604020202020204" pitchFamily="34" charset="0"/>
                <a:ea typeface="宋体" panose="02010600030101010101" pitchFamily="2" charset="-122"/>
                <a:cs typeface="Times New Roman" panose="02020603050405020304" pitchFamily="18" charset="0"/>
                <a:sym typeface="+mn-ea"/>
              </a:rPr>
              <a:t>文件系统又被称作文件管理系统，它是指操作系统中负责管理和存储文件信息的软件机构。</a:t>
            </a:r>
            <a:r>
              <a:rPr lang="zh-CN" altLang="zh-CN" dirty="0">
                <a:solidFill>
                  <a:srgbClr val="000000"/>
                </a:solidFill>
                <a:latin typeface="Arial" panose="020B0604020202020204" pitchFamily="34" charset="0"/>
                <a:ea typeface="宋体" panose="02010600030101010101" pitchFamily="2" charset="-122"/>
                <a:cs typeface="Arial" panose="020B0604020202020204" pitchFamily="34" charset="0"/>
                <a:sym typeface="+mn-ea"/>
              </a:rPr>
              <a:t>文件系统由与文件管理有关的软件、被管理的文件以及实施文件管理所需的数据结构这三部分构成。</a:t>
            </a:r>
            <a:endParaRPr lang="zh-CN" altLang="zh-CN" b="0" dirty="0">
              <a:latin typeface="Arial" panose="020B0604020202020204" pitchFamily="34" charset="0"/>
              <a:ea typeface="宋体" panose="02010600030101010101" pitchFamily="2" charset="-122"/>
              <a:cs typeface="Times New Roman" panose="02020603050405020304" pitchFamily="18" charset="0"/>
            </a:endParaRPr>
          </a:p>
          <a:p>
            <a:pPr>
              <a:lnSpc>
                <a:spcPct val="125000"/>
              </a:lnSpc>
              <a:spcBef>
                <a:spcPts val="400"/>
              </a:spcBef>
              <a:spcAft>
                <a:spcPts val="400"/>
              </a:spcAft>
              <a:buNone/>
            </a:pPr>
            <a:r>
              <a:rPr lang="en-US" altLang="zh-CN" dirty="0">
                <a:solidFill>
                  <a:srgbClr val="000000"/>
                </a:solidFill>
                <a:latin typeface="Arial" panose="020B0604020202020204" pitchFamily="34" charset="0"/>
                <a:ea typeface="宋体" panose="02010600030101010101" pitchFamily="2" charset="-122"/>
                <a:cs typeface="Arial" panose="020B0604020202020204" pitchFamily="34" charset="0"/>
                <a:sym typeface="+mn-ea"/>
              </a:rPr>
              <a:t>     </a:t>
            </a:r>
            <a:r>
              <a:rPr lang="zh-CN" altLang="zh-CN" dirty="0">
                <a:solidFill>
                  <a:srgbClr val="000000"/>
                </a:solidFill>
                <a:latin typeface="Arial" panose="020B0604020202020204" pitchFamily="34" charset="0"/>
                <a:ea typeface="宋体" panose="02010600030101010101" pitchFamily="2" charset="-122"/>
                <a:cs typeface="Arial" panose="020B0604020202020204" pitchFamily="34" charset="0"/>
                <a:sym typeface="+mn-ea"/>
              </a:rPr>
              <a:t>从系统角度来看，文件系统是对文件存储器空间进行组织和分配，负责文件的存储并对存入的文件进行保护和检索的系统。具体地说，它负责为用户建立文件，存入、读出、修改、转储文件，控制文件的存取，当用户不再使用时撤销文件等。</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771525" y="1719580"/>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t>Windows NT以后的文件，及文件夹共享设置有以下特性：继承性、累加性、优先性、交叉性。</a:t>
            </a:r>
          </a:p>
          <a:p>
            <a:r>
              <a:rPr lang="zh-CN" altLang="en-US" sz="2000"/>
              <a:t>继承性：下级的目录在没有经过重新设置之前，是拥有上一级目录权限设置的。</a:t>
            </a:r>
          </a:p>
          <a:p>
            <a:r>
              <a:rPr lang="zh-CN" altLang="en-US" sz="2000"/>
              <a:t>累加性：是说如一个组GROUP1中有两个用户USER1、USER2，他们同时对某文件或目录的访问权限分别为“读取”和“写入”，那么组GROUP1对该文件或目录的访问权限就为USER1和USER2的访问权限之和。</a:t>
            </a:r>
          </a:p>
          <a:p>
            <a:r>
              <a:rPr lang="zh-CN" altLang="en-US" sz="2000"/>
              <a:t>优先性：权限的这一特性又包含两种子特性，其一是文件的访问权限优先目录的权限，也就是说文件权限可以越过目录的权限，不顾上一级文件夹的设置。另一特性就是“拒绝”权限优先其它权限，也就是说“拒绝”权限可以越过其它所有其它权限，一旦选择了“拒绝”权限，则其它权限也就不能取任何作用，相当于没有设置。 </a:t>
            </a:r>
          </a:p>
          <a:p>
            <a:r>
              <a:rPr lang="zh-CN" altLang="en-US" sz="2000"/>
              <a:t>交叉性：指当同一文件夹在为某一用户设置了共享权限的同时又为用户设置了该文件夹的访问权限，且所设权限不一致时，它的取舍原则是取两个权限的交集，也即最严格、最小的那种权限。如目录A为用户USER1设置的共享权限为“只读”，同时目录A为用户USER1设置的访问权限为“完全控制”，那用户USER1的最终访问权限为“只读”。 </a:t>
            </a:r>
          </a:p>
        </p:txBody>
      </p:sp>
      <p:sp>
        <p:nvSpPr>
          <p:cNvPr id="4" name="矩形 3"/>
          <p:cNvSpPr/>
          <p:nvPr/>
        </p:nvSpPr>
        <p:spPr>
          <a:xfrm>
            <a:off x="-24765" y="-8191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7820" y="108585"/>
            <a:ext cx="9022715" cy="826135"/>
          </a:xfrm>
          <a:prstGeom prst="rect">
            <a:avLst/>
          </a:prstGeom>
          <a:noFill/>
        </p:spPr>
        <p:txBody>
          <a:bodyPr wrap="none" rtlCol="0">
            <a:spAutoFit/>
          </a:bodyPr>
          <a:lstStyle/>
          <a:p>
            <a:pPr algn="l"/>
            <a:r>
              <a:rPr sz="2400" b="1">
                <a:sym typeface="+mn-ea"/>
              </a:rPr>
              <a:t>Windows权限的继承性、累加性、优先性、交叉性和四项基本原则</a:t>
            </a:r>
            <a:endParaRPr sz="2400" b="1"/>
          </a:p>
          <a:p>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551815" y="526415"/>
            <a:ext cx="10515600" cy="4504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t>系统分区</a:t>
            </a:r>
            <a:r>
              <a:rPr lang="en-US" altLang="zh-CN" sz="1800" dirty="0"/>
              <a:t>C</a:t>
            </a:r>
            <a:r>
              <a:rPr lang="zh-CN" altLang="en-US" sz="1800" dirty="0"/>
              <a:t>盘</a:t>
            </a:r>
            <a:r>
              <a:rPr lang="en-US" altLang="zh-CN" sz="1800" dirty="0"/>
              <a:t>				administrator</a:t>
            </a:r>
            <a:r>
              <a:rPr lang="zh-CN" altLang="en-US" sz="1800" dirty="0"/>
              <a:t>、</a:t>
            </a:r>
            <a:r>
              <a:rPr lang="en-US" altLang="zh-CN" sz="1800" dirty="0"/>
              <a:t>system</a:t>
            </a:r>
            <a:r>
              <a:rPr lang="zh-CN" altLang="en-US" sz="1800" dirty="0"/>
              <a:t>完全控制</a:t>
            </a:r>
          </a:p>
          <a:p>
            <a:pPr marL="0" indent="0">
              <a:buNone/>
            </a:pPr>
            <a:r>
              <a:rPr lang="en-US" altLang="zh-CN" sz="1800" dirty="0"/>
              <a:t>C:\Documents and Settings\		</a:t>
            </a:r>
            <a:r>
              <a:rPr lang="en-US" altLang="zh-CN" sz="1800" dirty="0" smtClean="0"/>
              <a:t>	administrator</a:t>
            </a:r>
            <a:r>
              <a:rPr lang="zh-CN" altLang="en-US" sz="1800" dirty="0"/>
              <a:t>、</a:t>
            </a:r>
            <a:r>
              <a:rPr lang="en-US" altLang="zh-CN" sz="1800" dirty="0"/>
              <a:t>system</a:t>
            </a:r>
            <a:r>
              <a:rPr lang="zh-CN" altLang="en-US" sz="1800" dirty="0"/>
              <a:t>完全控制</a:t>
            </a:r>
          </a:p>
          <a:p>
            <a:pPr marL="0" indent="0">
              <a:buNone/>
            </a:pPr>
            <a:r>
              <a:rPr lang="en-US" altLang="zh-CN" sz="1800" dirty="0"/>
              <a:t>C:\</a:t>
            </a:r>
            <a:r>
              <a:rPr lang="en-US" altLang="zh-CN" sz="1800" dirty="0" smtClean="0"/>
              <a:t>windows\system32\		                 administrator</a:t>
            </a:r>
            <a:r>
              <a:rPr lang="zh-CN" altLang="en-US" sz="1800" dirty="0"/>
              <a:t>读写</a:t>
            </a:r>
          </a:p>
          <a:p>
            <a:pPr marL="0" indent="0">
              <a:buNone/>
            </a:pPr>
            <a:r>
              <a:rPr lang="en-US" altLang="zh-CN" sz="1800" dirty="0"/>
              <a:t>C:\progran files		</a:t>
            </a:r>
            <a:r>
              <a:rPr lang="zh-CN" altLang="en-US" sz="1800" dirty="0"/>
              <a:t>为</a:t>
            </a:r>
            <a:r>
              <a:rPr lang="en-US" altLang="zh-CN" sz="1800" dirty="0"/>
              <a:t>Common File</a:t>
            </a:r>
            <a:r>
              <a:rPr lang="zh-CN" altLang="en-US" sz="1800" dirty="0"/>
              <a:t>目录之外的所有目录赋予</a:t>
            </a:r>
            <a:r>
              <a:rPr lang="en-US" altLang="zh-CN" sz="1800" dirty="0"/>
              <a:t>Administrators </a:t>
            </a:r>
            <a:r>
              <a:rPr lang="zh-CN" altLang="en-US" sz="1800" dirty="0"/>
              <a:t>和</a:t>
            </a:r>
            <a:r>
              <a:rPr lang="en-US" altLang="zh-CN" sz="1800" dirty="0"/>
              <a:t>SYSTEM </a:t>
            </a:r>
            <a:r>
              <a:rPr lang="zh-CN" altLang="en-US" sz="1800" dirty="0"/>
              <a:t>完全控制</a:t>
            </a:r>
          </a:p>
          <a:p>
            <a:pPr marL="0" indent="0">
              <a:buNone/>
            </a:pPr>
            <a:r>
              <a:rPr lang="en-US" altLang="zh-CN" sz="1800" dirty="0"/>
              <a:t>C:\windows			</a:t>
            </a:r>
            <a:r>
              <a:rPr lang="zh-CN" altLang="en-US" sz="1800" dirty="0"/>
              <a:t>系统管理员完全控制、</a:t>
            </a:r>
            <a:r>
              <a:rPr lang="en-US" altLang="zh-CN" sz="1800" dirty="0"/>
              <a:t>system</a:t>
            </a:r>
            <a:r>
              <a:rPr lang="zh-CN" altLang="en-US" sz="1800" dirty="0"/>
              <a:t>拒绝</a:t>
            </a:r>
            <a:r>
              <a:rPr lang="en-US" altLang="zh-CN" sz="1800" dirty="0"/>
              <a:t>(</a:t>
            </a:r>
            <a:r>
              <a:rPr lang="zh-CN" altLang="en-US" sz="1800" dirty="0"/>
              <a:t>继承</a:t>
            </a:r>
            <a:r>
              <a:rPr lang="en-US" altLang="zh-CN" sz="1800" dirty="0"/>
              <a:t>)</a:t>
            </a:r>
          </a:p>
          <a:p>
            <a:pPr marL="0" indent="0">
              <a:buNone/>
            </a:pPr>
            <a:r>
              <a:rPr lang="en-US" altLang="zh-CN" sz="1800" dirty="0"/>
              <a:t>C:\windows\system32	</a:t>
            </a:r>
            <a:r>
              <a:rPr lang="zh-CN" altLang="en-US" sz="1800" dirty="0"/>
              <a:t>其关键程序只允许</a:t>
            </a:r>
            <a:r>
              <a:rPr lang="en-US" altLang="zh-CN" sz="1800" dirty="0"/>
              <a:t>administrator</a:t>
            </a:r>
            <a:r>
              <a:rPr lang="zh-CN" altLang="en-US" sz="1800" dirty="0"/>
              <a:t>完全控制</a:t>
            </a:r>
          </a:p>
          <a:p>
            <a:pPr marL="0" indent="0">
              <a:buNone/>
            </a:pPr>
            <a:r>
              <a:rPr lang="en-US" altLang="zh-CN" sz="1800" dirty="0"/>
              <a:t>C:\Inetpub\			administrator</a:t>
            </a:r>
            <a:r>
              <a:rPr lang="zh-CN" altLang="en-US" sz="1800" dirty="0"/>
              <a:t>、</a:t>
            </a:r>
            <a:r>
              <a:rPr lang="en-US" altLang="zh-CN" sz="1800" dirty="0"/>
              <a:t>system</a:t>
            </a:r>
            <a:r>
              <a:rPr lang="zh-CN" altLang="en-US" sz="1800" dirty="0"/>
              <a:t>完全控制，必要时可以删除该目录</a:t>
            </a:r>
          </a:p>
          <a:p>
            <a:pPr marL="0" indent="0">
              <a:buNone/>
            </a:pPr>
            <a:r>
              <a:rPr lang="zh-CN" altLang="en-US" sz="1800" dirty="0"/>
              <a:t>网站目录所在磁盘</a:t>
            </a:r>
            <a:r>
              <a:rPr lang="en-US" altLang="zh-CN" sz="1800" dirty="0"/>
              <a:t>	</a:t>
            </a:r>
            <a:r>
              <a:rPr lang="en-US" altLang="zh-CN" sz="1800" dirty="0">
                <a:sym typeface="+mn-ea"/>
              </a:rPr>
              <a:t>administrator</a:t>
            </a:r>
            <a:r>
              <a:rPr lang="zh-CN" altLang="en-US" sz="1800" dirty="0">
                <a:sym typeface="+mn-ea"/>
              </a:rPr>
              <a:t>、</a:t>
            </a:r>
            <a:r>
              <a:rPr lang="en-US" altLang="zh-CN" sz="1800" dirty="0">
                <a:sym typeface="+mn-ea"/>
              </a:rPr>
              <a:t>system</a:t>
            </a:r>
            <a:r>
              <a:rPr lang="zh-CN" altLang="en-US" sz="1800" dirty="0">
                <a:sym typeface="+mn-ea"/>
              </a:rPr>
              <a:t>完全控制</a:t>
            </a:r>
            <a:endParaRPr lang="zh-CN" altLang="en-US" sz="1800" dirty="0"/>
          </a:p>
          <a:p>
            <a:pPr marL="0" indent="0">
              <a:buNone/>
            </a:pPr>
            <a:endParaRPr lang="zh-CN" altLang="en-US" sz="1800" dirty="0"/>
          </a:p>
          <a:p>
            <a:pPr marL="0" indent="0">
              <a:buNone/>
            </a:pPr>
            <a:endParaRPr lang="zh-CN" altLang="en-US" sz="1800" dirty="0"/>
          </a:p>
          <a:p>
            <a:pPr marL="0" indent="0">
              <a:buNone/>
            </a:pPr>
            <a:endParaRPr lang="zh-CN" altLang="en-US" sz="1800" dirty="0"/>
          </a:p>
          <a:p>
            <a:pPr marL="0" indent="0">
              <a:buNone/>
            </a:pPr>
            <a:endParaRPr lang="zh-CN" altLang="en-US" sz="1800" dirty="0"/>
          </a:p>
          <a:p>
            <a:pPr marL="0" indent="0">
              <a:buNone/>
            </a:pPr>
            <a:endParaRPr lang="zh-CN" altLang="en-US" sz="1800" dirty="0"/>
          </a:p>
          <a:p>
            <a:pPr marL="0" indent="0">
              <a:buNone/>
            </a:pPr>
            <a:endParaRPr lang="zh-CN" altLang="en-US" sz="1800" dirty="0"/>
          </a:p>
        </p:txBody>
      </p:sp>
      <p:sp>
        <p:nvSpPr>
          <p:cNvPr id="2" name="矩形 1"/>
          <p:cNvSpPr/>
          <p:nvPr/>
        </p:nvSpPr>
        <p:spPr>
          <a:xfrm>
            <a:off x="-25400" y="-16319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0490" y="54610"/>
            <a:ext cx="2011045" cy="822960"/>
          </a:xfrm>
          <a:prstGeom prst="rect">
            <a:avLst/>
          </a:prstGeom>
          <a:noFill/>
        </p:spPr>
        <p:txBody>
          <a:bodyPr wrap="square" rtlCol="0">
            <a:spAutoFit/>
          </a:bodyPr>
          <a:lstStyle/>
          <a:p>
            <a:pPr algn="l"/>
            <a:r>
              <a:rPr lang="zh-CN" altLang="en-US" sz="2400" b="1">
                <a:sym typeface="+mn-ea"/>
              </a:rPr>
              <a:t>权限设置</a:t>
            </a:r>
            <a:endParaRPr lang="zh-CN" altLang="en-US" sz="2400" b="1"/>
          </a:p>
          <a:p>
            <a:endParaRPr lang="zh-CN" altLang="en-US" sz="2400" b="1"/>
          </a:p>
        </p:txBody>
      </p:sp>
      <p:pic>
        <p:nvPicPr>
          <p:cNvPr id="5" name="图片 4"/>
          <p:cNvPicPr>
            <a:picLocks noChangeAspect="1"/>
          </p:cNvPicPr>
          <p:nvPr/>
        </p:nvPicPr>
        <p:blipFill>
          <a:blip r:embed="rId3"/>
          <a:stretch>
            <a:fillRect/>
          </a:stretch>
        </p:blipFill>
        <p:spPr>
          <a:xfrm>
            <a:off x="551815" y="3439795"/>
            <a:ext cx="6910705" cy="39643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rPr>
              <a:t>注册表安全设置</a:t>
            </a:r>
          </a:p>
        </p:txBody>
      </p:sp>
      <p:sp>
        <p:nvSpPr>
          <p:cNvPr id="4" name="文本框 3"/>
          <p:cNvSpPr txBox="1"/>
          <p:nvPr/>
        </p:nvSpPr>
        <p:spPr>
          <a:xfrm>
            <a:off x="2112010" y="2238375"/>
            <a:ext cx="7903845" cy="148209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sym typeface="+mn-ea"/>
              </a:rPr>
              <a:t>通过注册表，用户可以轻易地添加、删除、修改</a:t>
            </a:r>
            <a:r>
              <a:rPr lang="en-US" altLang="zh-CN">
                <a:latin typeface="微软雅黑" panose="020B0503020204020204" pitchFamily="34" charset="-122"/>
                <a:ea typeface="微软雅黑" panose="020B0503020204020204" pitchFamily="34" charset="-122"/>
                <a:sym typeface="+mn-ea"/>
              </a:rPr>
              <a:t>windows</a:t>
            </a:r>
            <a:r>
              <a:rPr lang="zh-CN" altLang="en-US">
                <a:latin typeface="微软雅黑" panose="020B0503020204020204" pitchFamily="34" charset="-122"/>
                <a:ea typeface="微软雅黑" panose="020B0503020204020204" pitchFamily="34" charset="-122"/>
                <a:sym typeface="+mn-ea"/>
              </a:rPr>
              <a:t>系统内的软件配置信息或硬件驱动程序，这不仅方便了用户对系统软硬件的工作状态进行适时的调整，于此同时注册表也是入侵者攻击的目标，通过注册表也可称为入侵者攻击的目标，通过注册表种植木马、修改软件信息，甚至删除、停用或改变硬件的工作状态。</a:t>
            </a:r>
            <a:endParaRPr lang="en-US" altLang="zh-CN">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32385"/>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注册表安全设置</a:t>
            </a:r>
            <a:endParaRPr lang="zh-CN" altLang="en-US" sz="2400"/>
          </a:p>
        </p:txBody>
      </p:sp>
      <p:sp>
        <p:nvSpPr>
          <p:cNvPr id="4" name="文本框 3"/>
          <p:cNvSpPr txBox="1"/>
          <p:nvPr/>
        </p:nvSpPr>
        <p:spPr>
          <a:xfrm>
            <a:off x="894080" y="1962785"/>
            <a:ext cx="10590530" cy="1941830"/>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HKEY_LOCAL_MACHINE   </a:t>
            </a:r>
            <a:r>
              <a:rPr lang="zh-CN" altLang="en-US" sz="2000" dirty="0">
                <a:latin typeface="微软雅黑" panose="020B0503020204020204" pitchFamily="34" charset="-122"/>
                <a:ea typeface="微软雅黑" panose="020B0503020204020204" pitchFamily="34" charset="-122"/>
              </a:rPr>
              <a:t>包含关于本地计算机系统的信息，包括硬件和操作系统数据</a:t>
            </a:r>
          </a:p>
          <a:p>
            <a:r>
              <a:rPr lang="en-US" sz="2000" dirty="0">
                <a:latin typeface="微软雅黑" panose="020B0503020204020204" pitchFamily="34" charset="-122"/>
                <a:ea typeface="微软雅黑" panose="020B0503020204020204" pitchFamily="34" charset="-122"/>
                <a:sym typeface="+mn-ea"/>
              </a:rPr>
              <a:t>HKEY_LOCAL_ROOT          </a:t>
            </a:r>
            <a:r>
              <a:rPr lang="zh-CN" altLang="en-US" sz="2000" dirty="0">
                <a:latin typeface="微软雅黑" panose="020B0503020204020204" pitchFamily="34" charset="-122"/>
                <a:ea typeface="微软雅黑" panose="020B0503020204020204" pitchFamily="34" charset="-122"/>
                <a:sym typeface="+mn-ea"/>
              </a:rPr>
              <a:t>包含各种</a:t>
            </a:r>
            <a:r>
              <a:rPr lang="en-US" altLang="zh-CN" sz="2000" dirty="0">
                <a:latin typeface="微软雅黑" panose="020B0503020204020204" pitchFamily="34" charset="-122"/>
                <a:ea typeface="微软雅黑" panose="020B0503020204020204" pitchFamily="34" charset="-122"/>
                <a:sym typeface="+mn-ea"/>
              </a:rPr>
              <a:t>OLE</a:t>
            </a:r>
            <a:r>
              <a:rPr lang="zh-CN" altLang="en-US" sz="2000" dirty="0">
                <a:latin typeface="微软雅黑" panose="020B0503020204020204" pitchFamily="34" charset="-122"/>
                <a:ea typeface="微软雅黑" panose="020B0503020204020204" pitchFamily="34" charset="-122"/>
                <a:sym typeface="+mn-ea"/>
              </a:rPr>
              <a:t>技术使用的信息技术和文件类别关联数据</a:t>
            </a:r>
          </a:p>
          <a:p>
            <a:r>
              <a:rPr lang="en-US" sz="2000" dirty="0">
                <a:latin typeface="微软雅黑" panose="020B0503020204020204" pitchFamily="34" charset="-122"/>
                <a:ea typeface="微软雅黑" panose="020B0503020204020204" pitchFamily="34" charset="-122"/>
                <a:sym typeface="+mn-ea"/>
              </a:rPr>
              <a:t>HKEY_LOCAL_USER           </a:t>
            </a:r>
            <a:r>
              <a:rPr lang="zh-CN" altLang="en-US" sz="2000" dirty="0">
                <a:latin typeface="微软雅黑" panose="020B0503020204020204" pitchFamily="34" charset="-122"/>
                <a:ea typeface="微软雅黑" panose="020B0503020204020204" pitchFamily="34" charset="-122"/>
                <a:sym typeface="+mn-ea"/>
              </a:rPr>
              <a:t>包含环境变量、桌面设置、网络连接、打印机和程序首选项</a:t>
            </a:r>
          </a:p>
          <a:p>
            <a:r>
              <a:rPr lang="en-US" sz="2000" dirty="0">
                <a:latin typeface="微软雅黑" panose="020B0503020204020204" pitchFamily="34" charset="-122"/>
                <a:ea typeface="微软雅黑" panose="020B0503020204020204" pitchFamily="34" charset="-122"/>
                <a:sym typeface="+mn-ea"/>
              </a:rPr>
              <a:t>HKEY_LOCAL_USERS         </a:t>
            </a:r>
            <a:r>
              <a:rPr lang="zh-CN" altLang="en-US" sz="2000" dirty="0">
                <a:latin typeface="微软雅黑" panose="020B0503020204020204" pitchFamily="34" charset="-122"/>
                <a:ea typeface="微软雅黑" panose="020B0503020204020204" pitchFamily="34" charset="-122"/>
                <a:sym typeface="+mn-ea"/>
              </a:rPr>
              <a:t>包含关于动态加载的用户配置文件和默认的配置文件的信息。</a:t>
            </a:r>
            <a:r>
              <a:rPr lang="zh-CN" altLang="en-US" sz="2000" dirty="0" smtClean="0">
                <a:latin typeface="微软雅黑" panose="020B0503020204020204" pitchFamily="34" charset="-122"/>
                <a:ea typeface="微软雅黑" panose="020B0503020204020204" pitchFamily="34" charset="-122"/>
                <a:sym typeface="+mn-ea"/>
              </a:rPr>
              <a:t>有</a:t>
            </a:r>
            <a:r>
              <a:rPr lang="en-US" altLang="zh-CN" sz="2000" dirty="0" smtClean="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些</a:t>
            </a:r>
            <a:r>
              <a:rPr lang="zh-CN" altLang="en-US" sz="2000" dirty="0">
                <a:latin typeface="微软雅黑" panose="020B0503020204020204" pitchFamily="34" charset="-122"/>
                <a:ea typeface="微软雅黑" panose="020B0503020204020204" pitchFamily="34" charset="-122"/>
                <a:sym typeface="+mn-ea"/>
              </a:rPr>
              <a:t>信息和</a:t>
            </a:r>
            <a:r>
              <a:rPr lang="en-US" altLang="zh-CN" sz="2000" dirty="0">
                <a:latin typeface="微软雅黑" panose="020B0503020204020204" pitchFamily="34" charset="-122"/>
                <a:ea typeface="微软雅黑" panose="020B0503020204020204" pitchFamily="34" charset="-122"/>
                <a:sym typeface="+mn-ea"/>
              </a:rPr>
              <a:t>HKEY_CURRENT_USER</a:t>
            </a:r>
            <a:r>
              <a:rPr lang="zh-CN" altLang="en-US" sz="2000" dirty="0">
                <a:latin typeface="微软雅黑" panose="020B0503020204020204" pitchFamily="34" charset="-122"/>
                <a:ea typeface="微软雅黑" panose="020B0503020204020204" pitchFamily="34" charset="-122"/>
                <a:sym typeface="+mn-ea"/>
              </a:rPr>
              <a:t>交叉出现</a:t>
            </a:r>
          </a:p>
          <a:p>
            <a:r>
              <a:rPr lang="en-US" sz="2000" dirty="0">
                <a:latin typeface="微软雅黑" panose="020B0503020204020204" pitchFamily="34" charset="-122"/>
                <a:ea typeface="微软雅黑" panose="020B0503020204020204" pitchFamily="34" charset="-122"/>
                <a:sym typeface="+mn-ea"/>
              </a:rPr>
              <a:t>HKEY_CURRENT_CONFIG  </a:t>
            </a:r>
            <a:r>
              <a:rPr lang="zh-CN" altLang="en-US" sz="2000" dirty="0">
                <a:latin typeface="微软雅黑" panose="020B0503020204020204" pitchFamily="34" charset="-122"/>
                <a:ea typeface="微软雅黑" panose="020B0503020204020204" pitchFamily="34" charset="-122"/>
                <a:sym typeface="+mn-ea"/>
              </a:rPr>
              <a:t>包含在启动时由本地计算机系统使用的硬件配置文件的相关信息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注册表安全设置</a:t>
            </a:r>
            <a:endParaRPr lang="zh-CN" altLang="en-US" sz="2400"/>
          </a:p>
        </p:txBody>
      </p:sp>
      <p:sp>
        <p:nvSpPr>
          <p:cNvPr id="4" name="文本框 3"/>
          <p:cNvSpPr txBox="1"/>
          <p:nvPr/>
        </p:nvSpPr>
        <p:spPr>
          <a:xfrm>
            <a:off x="1173480" y="1046480"/>
            <a:ext cx="10108565" cy="642620"/>
          </a:xfrm>
          <a:prstGeom prst="rect">
            <a:avLst/>
          </a:prstGeom>
          <a:noFill/>
        </p:spPr>
        <p:txBody>
          <a:bodyPr wrap="square" rtlCol="0">
            <a:spAutoFit/>
          </a:bodyPr>
          <a:lstStyle/>
          <a:p>
            <a:r>
              <a:rPr lang="zh-CN" altLang="en-US"/>
              <a:t>利用文件管理器对</a:t>
            </a:r>
            <a:r>
              <a:rPr lang="en-US" altLang="zh-CN"/>
              <a:t>regedit.exe</a:t>
            </a:r>
            <a:r>
              <a:rPr lang="zh-CN" altLang="en-US"/>
              <a:t>文件设置成只允许管理员能使用命令访问修改注册表，其他用户只能读取，但不能修改这样就可以防止非法用户恶意修改注册表。</a:t>
            </a:r>
            <a:endParaRPr lang="en-US" altLang="zh-CN"/>
          </a:p>
        </p:txBody>
      </p:sp>
      <p:pic>
        <p:nvPicPr>
          <p:cNvPr id="5" name="图片 4"/>
          <p:cNvPicPr>
            <a:picLocks noChangeAspect="1"/>
          </p:cNvPicPr>
          <p:nvPr/>
        </p:nvPicPr>
        <p:blipFill>
          <a:blip r:embed="rId2"/>
          <a:srcRect/>
          <a:stretch>
            <a:fillRect/>
          </a:stretch>
        </p:blipFill>
        <p:spPr>
          <a:xfrm>
            <a:off x="4744085" y="1704975"/>
            <a:ext cx="2997835" cy="38214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1526540" y="1618615"/>
            <a:ext cx="5904230" cy="2150745"/>
          </a:xfrm>
        </p:spPr>
        <p:txBody>
          <a:bodyPr/>
          <a:lstStyle/>
          <a:p>
            <a:r>
              <a:rPr lang="en-US" altLang="zh-CN"/>
              <a:t>windwos </a:t>
            </a:r>
            <a:r>
              <a:rPr lang="zh-CN" altLang="en-US"/>
              <a:t>安全加固</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注册表安全设置</a:t>
            </a:r>
            <a:endParaRPr lang="zh-CN" altLang="en-US" sz="2400" dirty="0"/>
          </a:p>
        </p:txBody>
      </p:sp>
      <p:sp>
        <p:nvSpPr>
          <p:cNvPr id="4" name="文本框 3"/>
          <p:cNvSpPr txBox="1"/>
          <p:nvPr/>
        </p:nvSpPr>
        <p:spPr>
          <a:xfrm>
            <a:off x="804545" y="1035685"/>
            <a:ext cx="10234930" cy="3848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开始运行输入</a:t>
            </a:r>
            <a:r>
              <a:rPr lang="en-US" altLang="zh-CN">
                <a:latin typeface="微软雅黑" panose="020B0503020204020204" pitchFamily="34" charset="-122"/>
                <a:ea typeface="微软雅黑" panose="020B0503020204020204" pitchFamily="34" charset="-122"/>
              </a:rPr>
              <a:t>“regedit"</a:t>
            </a:r>
            <a:r>
              <a:rPr lang="zh-CN" altLang="en-US">
                <a:latin typeface="微软雅黑" panose="020B0503020204020204" pitchFamily="34" charset="-122"/>
                <a:ea typeface="微软雅黑" panose="020B0503020204020204" pitchFamily="34" charset="-122"/>
              </a:rPr>
              <a:t>运行注册表管理器</a:t>
            </a:r>
          </a:p>
        </p:txBody>
      </p:sp>
      <p:pic>
        <p:nvPicPr>
          <p:cNvPr id="5" name="图片 4"/>
          <p:cNvPicPr>
            <a:picLocks noChangeAspect="1"/>
          </p:cNvPicPr>
          <p:nvPr/>
        </p:nvPicPr>
        <p:blipFill>
          <a:blip r:embed="rId2"/>
          <a:srcRect/>
          <a:stretch>
            <a:fillRect/>
          </a:stretch>
        </p:blipFill>
        <p:spPr>
          <a:xfrm>
            <a:off x="3225800" y="1361440"/>
            <a:ext cx="5704840" cy="1457325"/>
          </a:xfrm>
          <a:prstGeom prst="rect">
            <a:avLst/>
          </a:prstGeom>
        </p:spPr>
      </p:pic>
      <p:sp>
        <p:nvSpPr>
          <p:cNvPr id="6" name="文本框 5"/>
          <p:cNvSpPr txBox="1"/>
          <p:nvPr/>
        </p:nvSpPr>
        <p:spPr>
          <a:xfrm>
            <a:off x="910589" y="3407267"/>
            <a:ext cx="10327005" cy="2308324"/>
          </a:xfrm>
          <a:prstGeom prst="rect">
            <a:avLst/>
          </a:prstGeom>
          <a:noFill/>
        </p:spPr>
        <p:txBody>
          <a:bodyPr wrap="square" rtlCol="0">
            <a:spAutoFit/>
          </a:bodyPr>
          <a:lstStyle/>
          <a:p>
            <a:pPr algn="l"/>
            <a:r>
              <a:rPr dirty="0" err="1">
                <a:latin typeface="微软雅黑" panose="020B0503020204020204" pitchFamily="34" charset="-122"/>
                <a:ea typeface="微软雅黑" panose="020B0503020204020204" pitchFamily="34" charset="-122"/>
              </a:rPr>
              <a:t>禁止自动登录</a:t>
            </a:r>
            <a:endParaRPr dirty="0">
              <a:latin typeface="微软雅黑" panose="020B0503020204020204" pitchFamily="34" charset="-122"/>
              <a:ea typeface="微软雅黑" panose="020B0503020204020204" pitchFamily="34" charset="-122"/>
            </a:endParaRPr>
          </a:p>
          <a:p>
            <a:pPr algn="l"/>
            <a:r>
              <a:rPr dirty="0" err="1">
                <a:latin typeface="微软雅黑" panose="020B0503020204020204" pitchFamily="34" charset="-122"/>
                <a:ea typeface="微软雅黑" panose="020B0503020204020204" pitchFamily="34" charset="-122"/>
              </a:rPr>
              <a:t>编辑注册表</a:t>
            </a:r>
            <a:r>
              <a:rPr dirty="0">
                <a:latin typeface="微软雅黑" panose="020B0503020204020204" pitchFamily="34" charset="-122"/>
                <a:ea typeface="微软雅黑" panose="020B0503020204020204" pitchFamily="34" charset="-122"/>
              </a:rPr>
              <a:t>  HKEY_LOCAL_MACHINE\Software\Microsoft\Windows NT\  </a:t>
            </a:r>
            <a:r>
              <a:rPr dirty="0" err="1">
                <a:latin typeface="微软雅黑" panose="020B0503020204020204" pitchFamily="34" charset="-122"/>
                <a:ea typeface="微软雅黑" panose="020B0503020204020204" pitchFamily="34" charset="-122"/>
              </a:rPr>
              <a:t>CurrentVersion</a:t>
            </a:r>
            <a:r>
              <a:rPr dirty="0">
                <a:latin typeface="微软雅黑" panose="020B0503020204020204" pitchFamily="34" charset="-122"/>
                <a:ea typeface="微软雅黑" panose="020B0503020204020204" pitchFamily="34" charset="-122"/>
              </a:rPr>
              <a:t>\</a:t>
            </a:r>
          </a:p>
          <a:p>
            <a:pPr algn="l"/>
            <a:r>
              <a:rPr dirty="0" err="1">
                <a:latin typeface="微软雅黑" panose="020B0503020204020204" pitchFamily="34" charset="-122"/>
                <a:ea typeface="微软雅黑" panose="020B0503020204020204" pitchFamily="34" charset="-122"/>
              </a:rPr>
              <a:t>Winlogon</a:t>
            </a:r>
            <a:r>
              <a:rPr dirty="0">
                <a:latin typeface="微软雅黑" panose="020B0503020204020204" pitchFamily="34" charset="-122"/>
                <a:ea typeface="微软雅黑" panose="020B0503020204020204" pitchFamily="34" charset="-122"/>
              </a:rPr>
              <a:t>\</a:t>
            </a:r>
            <a:r>
              <a:rPr dirty="0" err="1">
                <a:latin typeface="微软雅黑" panose="020B0503020204020204" pitchFamily="34" charset="-122"/>
                <a:ea typeface="微软雅黑" panose="020B0503020204020204" pitchFamily="34" charset="-122"/>
              </a:rPr>
              <a:t>AutoAdminLogon</a:t>
            </a:r>
            <a:r>
              <a:rPr dirty="0">
                <a:latin typeface="微软雅黑" panose="020B0503020204020204" pitchFamily="34" charset="-122"/>
                <a:ea typeface="微软雅黑" panose="020B0503020204020204" pitchFamily="34" charset="-122"/>
              </a:rPr>
              <a:t>(REG_DWORD) 值设置为</a:t>
            </a:r>
            <a:r>
              <a:rPr dirty="0" smtClean="0">
                <a:latin typeface="微软雅黑" panose="020B0503020204020204" pitchFamily="34" charset="-122"/>
                <a:ea typeface="微软雅黑" panose="020B0503020204020204" pitchFamily="34" charset="-122"/>
              </a:rPr>
              <a:t>0</a:t>
            </a:r>
            <a:endParaRPr lang="en-US" dirty="0" smtClean="0">
              <a:latin typeface="微软雅黑" panose="020B0503020204020204" pitchFamily="34" charset="-122"/>
              <a:ea typeface="微软雅黑" panose="020B0503020204020204" pitchFamily="34" charset="-122"/>
            </a:endParaRPr>
          </a:p>
          <a:p>
            <a:pPr algn="l"/>
            <a:endParaRPr lang="en-US" dirty="0" smtClean="0">
              <a:latin typeface="微软雅黑" panose="020B0503020204020204" pitchFamily="34" charset="-122"/>
              <a:ea typeface="微软雅黑" panose="020B0503020204020204" pitchFamily="34" charset="-122"/>
            </a:endParaRPr>
          </a:p>
          <a:p>
            <a:endParaRPr lang="en-US" dirty="0" smtClean="0">
              <a:latin typeface="微软雅黑" panose="020B0503020204020204" pitchFamily="34" charset="-122"/>
              <a:ea typeface="微软雅黑" panose="020B0503020204020204" pitchFamily="34" charset="-122"/>
            </a:endParaRPr>
          </a:p>
          <a:p>
            <a:r>
              <a:rPr lang="en-US" dirty="0" err="1" smtClean="0">
                <a:latin typeface="微软雅黑" panose="020B0503020204020204" pitchFamily="34" charset="-122"/>
                <a:ea typeface="微软雅黑" panose="020B0503020204020204" pitchFamily="34" charset="-122"/>
              </a:rPr>
              <a:t>reg</a:t>
            </a:r>
            <a:r>
              <a:rPr lang="en-US" dirty="0" smtClean="0">
                <a:latin typeface="微软雅黑" panose="020B0503020204020204" pitchFamily="34" charset="-122"/>
                <a:ea typeface="微软雅黑" panose="020B0503020204020204" pitchFamily="34" charset="-122"/>
              </a:rPr>
              <a:t> </a:t>
            </a:r>
            <a:r>
              <a:rPr lang="en-US" dirty="0">
                <a:latin typeface="微软雅黑" panose="020B0503020204020204" pitchFamily="34" charset="-122"/>
                <a:ea typeface="微软雅黑" panose="020B0503020204020204" pitchFamily="34" charset="-122"/>
              </a:rPr>
              <a:t>add "HKEY_LOCAL_MACHINE\SOFTWARE\Microsoft\Windows NT\</a:t>
            </a:r>
            <a:r>
              <a:rPr lang="en-US" dirty="0" err="1">
                <a:latin typeface="微软雅黑" panose="020B0503020204020204" pitchFamily="34" charset="-122"/>
                <a:ea typeface="微软雅黑" panose="020B0503020204020204" pitchFamily="34" charset="-122"/>
              </a:rPr>
              <a:t>CurrentVersion</a:t>
            </a:r>
            <a:r>
              <a:rPr lang="en-US" dirty="0">
                <a:latin typeface="微软雅黑" panose="020B0503020204020204" pitchFamily="34" charset="-122"/>
                <a:ea typeface="微软雅黑" panose="020B0503020204020204" pitchFamily="34" charset="-122"/>
              </a:rPr>
              <a:t>\</a:t>
            </a:r>
            <a:r>
              <a:rPr lang="en-US" dirty="0" err="1">
                <a:latin typeface="微软雅黑" panose="020B0503020204020204" pitchFamily="34" charset="-122"/>
                <a:ea typeface="微软雅黑" panose="020B0503020204020204" pitchFamily="34" charset="-122"/>
              </a:rPr>
              <a:t>Winlogon</a:t>
            </a:r>
            <a:r>
              <a:rPr lang="en-US" dirty="0">
                <a:latin typeface="微软雅黑" panose="020B0503020204020204" pitchFamily="34" charset="-122"/>
                <a:ea typeface="微软雅黑" panose="020B0503020204020204" pitchFamily="34" charset="-122"/>
              </a:rPr>
              <a:t>" /v </a:t>
            </a:r>
            <a:r>
              <a:rPr lang="en-US" dirty="0" err="1">
                <a:latin typeface="微软雅黑" panose="020B0503020204020204" pitchFamily="34" charset="-122"/>
                <a:ea typeface="微软雅黑" panose="020B0503020204020204" pitchFamily="34" charset="-122"/>
              </a:rPr>
              <a:t>AutoAdminLogon</a:t>
            </a:r>
            <a:r>
              <a:rPr lang="en-US" dirty="0">
                <a:latin typeface="微软雅黑" panose="020B0503020204020204" pitchFamily="34" charset="-122"/>
                <a:ea typeface="微软雅黑" panose="020B0503020204020204" pitchFamily="34" charset="-122"/>
              </a:rPr>
              <a:t>  /d 0 /f</a:t>
            </a:r>
            <a:endParaRPr lang="en-US" dirty="0" smtClean="0">
              <a:latin typeface="微软雅黑" panose="020B0503020204020204" pitchFamily="34" charset="-122"/>
              <a:ea typeface="微软雅黑" panose="020B0503020204020204" pitchFamily="34" charset="-122"/>
            </a:endParaRPr>
          </a:p>
          <a:p>
            <a:pPr algn="l"/>
            <a:endParaRPr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dirty="0">
                <a:latin typeface="微软雅黑" panose="020B0503020204020204" pitchFamily="34" charset="-122"/>
                <a:ea typeface="微软雅黑" panose="020B0503020204020204" pitchFamily="34" charset="-122"/>
                <a:sym typeface="+mn-ea"/>
              </a:rPr>
              <a:t>注册表安全设置</a:t>
            </a:r>
            <a:endParaRPr lang="zh-CN" altLang="en-US" sz="2400" dirty="0"/>
          </a:p>
        </p:txBody>
      </p:sp>
      <p:sp>
        <p:nvSpPr>
          <p:cNvPr id="8" name="文本框 7"/>
          <p:cNvSpPr txBox="1"/>
          <p:nvPr/>
        </p:nvSpPr>
        <p:spPr>
          <a:xfrm>
            <a:off x="784265" y="1262657"/>
            <a:ext cx="10327005" cy="2585323"/>
          </a:xfrm>
          <a:prstGeom prst="rect">
            <a:avLst/>
          </a:prstGeom>
          <a:noFill/>
        </p:spPr>
        <p:txBody>
          <a:bodyPr wrap="square" rtlCol="0">
            <a:spAutoFit/>
          </a:bodyPr>
          <a:lstStyle/>
          <a:p>
            <a:pPr algn="l"/>
            <a:r>
              <a:rPr dirty="0" err="1">
                <a:latin typeface="微软雅黑" panose="020B0503020204020204" pitchFamily="34" charset="-122"/>
                <a:ea typeface="微软雅黑" panose="020B0503020204020204" pitchFamily="34" charset="-122"/>
              </a:rPr>
              <a:t>启用源路由欺骗保护</a:t>
            </a:r>
            <a:r>
              <a:rPr dirty="0">
                <a:latin typeface="微软雅黑" panose="020B0503020204020204" pitchFamily="34" charset="-122"/>
                <a:ea typeface="微软雅黑" panose="020B0503020204020204" pitchFamily="34" charset="-122"/>
              </a:rPr>
              <a:t> </a:t>
            </a:r>
            <a:endParaRPr lang="en-US" dirty="0" smtClean="0">
              <a:latin typeface="微软雅黑" panose="020B0503020204020204" pitchFamily="34" charset="-122"/>
              <a:ea typeface="微软雅黑" panose="020B0503020204020204" pitchFamily="34" charset="-122"/>
            </a:endParaRPr>
          </a:p>
          <a:p>
            <a:pPr algn="l"/>
            <a:endParaRPr dirty="0">
              <a:latin typeface="微软雅黑" panose="020B0503020204020204" pitchFamily="34" charset="-122"/>
              <a:ea typeface="微软雅黑" panose="020B0503020204020204" pitchFamily="34" charset="-122"/>
            </a:endParaRPr>
          </a:p>
          <a:p>
            <a:pPr algn="l"/>
            <a:r>
              <a:rPr dirty="0">
                <a:latin typeface="微软雅黑" panose="020B0503020204020204" pitchFamily="34" charset="-122"/>
                <a:ea typeface="微软雅黑" panose="020B0503020204020204" pitchFamily="34" charset="-122"/>
              </a:rPr>
              <a:t>System\</a:t>
            </a:r>
            <a:r>
              <a:rPr dirty="0" err="1">
                <a:latin typeface="微软雅黑" panose="020B0503020204020204" pitchFamily="34" charset="-122"/>
                <a:ea typeface="微软雅黑" panose="020B0503020204020204" pitchFamily="34" charset="-122"/>
              </a:rPr>
              <a:t>CurrentControlSet</a:t>
            </a:r>
            <a:r>
              <a:rPr dirty="0">
                <a:latin typeface="微软雅黑" panose="020B0503020204020204" pitchFamily="34" charset="-122"/>
                <a:ea typeface="微软雅黑" panose="020B0503020204020204" pitchFamily="34" charset="-122"/>
              </a:rPr>
              <a:t>\ Services\</a:t>
            </a:r>
            <a:r>
              <a:rPr dirty="0" err="1">
                <a:latin typeface="微软雅黑" panose="020B0503020204020204" pitchFamily="34" charset="-122"/>
                <a:ea typeface="微软雅黑" panose="020B0503020204020204" pitchFamily="34" charset="-122"/>
              </a:rPr>
              <a:t>Tcpip</a:t>
            </a:r>
            <a:r>
              <a:rPr dirty="0">
                <a:latin typeface="微软雅黑" panose="020B0503020204020204" pitchFamily="34" charset="-122"/>
                <a:ea typeface="微软雅黑" panose="020B0503020204020204" pitchFamily="34" charset="-122"/>
              </a:rPr>
              <a:t>\Parameters\  </a:t>
            </a:r>
            <a:r>
              <a:rPr dirty="0" err="1">
                <a:latin typeface="微软雅黑" panose="020B0503020204020204" pitchFamily="34" charset="-122"/>
                <a:ea typeface="微软雅黑" panose="020B0503020204020204" pitchFamily="34" charset="-122"/>
              </a:rPr>
              <a:t>新建</a:t>
            </a:r>
            <a:r>
              <a:rPr dirty="0">
                <a:latin typeface="微软雅黑" panose="020B0503020204020204" pitchFamily="34" charset="-122"/>
                <a:ea typeface="微软雅黑" panose="020B0503020204020204" pitchFamily="34" charset="-122"/>
              </a:rPr>
              <a:t>(REG_DWORD) 值 </a:t>
            </a:r>
            <a:r>
              <a:rPr dirty="0" err="1">
                <a:latin typeface="微软雅黑" panose="020B0503020204020204" pitchFamily="34" charset="-122"/>
                <a:ea typeface="微软雅黑" panose="020B0503020204020204" pitchFamily="34" charset="-122"/>
              </a:rPr>
              <a:t>名称为</a:t>
            </a:r>
            <a:r>
              <a:rPr dirty="0">
                <a:latin typeface="微软雅黑" panose="020B0503020204020204" pitchFamily="34" charset="-122"/>
                <a:ea typeface="微软雅黑" panose="020B0503020204020204" pitchFamily="34" charset="-122"/>
              </a:rPr>
              <a:t> </a:t>
            </a:r>
            <a:r>
              <a:rPr dirty="0" err="1">
                <a:latin typeface="微软雅黑" panose="020B0503020204020204" pitchFamily="34" charset="-122"/>
                <a:ea typeface="微软雅黑" panose="020B0503020204020204" pitchFamily="34" charset="-122"/>
              </a:rPr>
              <a:t>DisableIPSourceRouting</a:t>
            </a:r>
            <a:r>
              <a:rPr dirty="0">
                <a:latin typeface="微软雅黑" panose="020B0503020204020204" pitchFamily="34" charset="-122"/>
                <a:ea typeface="微软雅黑" panose="020B0503020204020204" pitchFamily="34" charset="-122"/>
              </a:rPr>
              <a:t> </a:t>
            </a:r>
            <a:r>
              <a:rPr dirty="0" err="1">
                <a:latin typeface="微软雅黑" panose="020B0503020204020204" pitchFamily="34" charset="-122"/>
                <a:ea typeface="微软雅黑" panose="020B0503020204020204" pitchFamily="34" charset="-122"/>
              </a:rPr>
              <a:t>参数为</a:t>
            </a:r>
            <a:r>
              <a:rPr dirty="0">
                <a:latin typeface="微软雅黑" panose="020B0503020204020204" pitchFamily="34" charset="-122"/>
                <a:ea typeface="微软雅黑" panose="020B0503020204020204" pitchFamily="34" charset="-122"/>
              </a:rPr>
              <a:t> 2 </a:t>
            </a:r>
            <a:endParaRPr lang="en-US" dirty="0" smtClean="0">
              <a:latin typeface="微软雅黑" panose="020B0503020204020204" pitchFamily="34" charset="-122"/>
              <a:ea typeface="微软雅黑" panose="020B0503020204020204" pitchFamily="34" charset="-122"/>
            </a:endParaRPr>
          </a:p>
          <a:p>
            <a:pPr algn="l"/>
            <a:endParaRPr lang="en-US" dirty="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sym typeface="+mn-ea"/>
              </a:rPr>
              <a:t>reg</a:t>
            </a:r>
            <a:r>
              <a:rPr lang="en-US" altLang="zh-CN" dirty="0" smtClean="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add " System\</a:t>
            </a:r>
            <a:r>
              <a:rPr lang="en-US" altLang="zh-CN" dirty="0" err="1">
                <a:latin typeface="微软雅黑" panose="020B0503020204020204" pitchFamily="34" charset="-122"/>
                <a:ea typeface="微软雅黑" panose="020B0503020204020204" pitchFamily="34" charset="-122"/>
                <a:sym typeface="+mn-ea"/>
              </a:rPr>
              <a:t>CurrentControlSet</a:t>
            </a:r>
            <a:r>
              <a:rPr lang="en-US" altLang="zh-CN" dirty="0">
                <a:latin typeface="微软雅黑" panose="020B0503020204020204" pitchFamily="34" charset="-122"/>
                <a:ea typeface="微软雅黑" panose="020B0503020204020204" pitchFamily="34" charset="-122"/>
                <a:sym typeface="+mn-ea"/>
              </a:rPr>
              <a:t>\ Services\</a:t>
            </a:r>
            <a:r>
              <a:rPr lang="en-US" altLang="zh-CN" dirty="0" err="1">
                <a:latin typeface="微软雅黑" panose="020B0503020204020204" pitchFamily="34" charset="-122"/>
                <a:ea typeface="微软雅黑" panose="020B0503020204020204" pitchFamily="34" charset="-122"/>
                <a:sym typeface="+mn-ea"/>
              </a:rPr>
              <a:t>Tcpip</a:t>
            </a:r>
            <a:r>
              <a:rPr lang="en-US" altLang="zh-CN" dirty="0">
                <a:latin typeface="微软雅黑" panose="020B0503020204020204" pitchFamily="34" charset="-122"/>
                <a:ea typeface="微软雅黑" panose="020B0503020204020204" pitchFamily="34" charset="-122"/>
                <a:sym typeface="+mn-ea"/>
              </a:rPr>
              <a:t>\Parameters\ " </a:t>
            </a:r>
            <a:r>
              <a:rPr lang="en-US" altLang="zh-CN" dirty="0" smtClean="0">
                <a:latin typeface="微软雅黑" panose="020B0503020204020204" pitchFamily="34" charset="-122"/>
                <a:ea typeface="微软雅黑" panose="020B0503020204020204" pitchFamily="34" charset="-122"/>
                <a:sym typeface="+mn-ea"/>
              </a:rPr>
              <a:t>/v </a:t>
            </a:r>
            <a:r>
              <a:rPr lang="en-US" altLang="zh-CN" dirty="0" err="1">
                <a:latin typeface="微软雅黑" panose="020B0503020204020204" pitchFamily="34" charset="-122"/>
                <a:ea typeface="微软雅黑" panose="020B0503020204020204" pitchFamily="34" charset="-122"/>
              </a:rPr>
              <a:t>DisableIPSourceRouting</a:t>
            </a:r>
            <a:r>
              <a:rPr lang="en-US" altLang="zh-CN" dirty="0" smtClean="0">
                <a:latin typeface="微软雅黑" panose="020B0503020204020204" pitchFamily="34" charset="-122"/>
                <a:ea typeface="微软雅黑" panose="020B0503020204020204" pitchFamily="34" charset="-122"/>
                <a:sym typeface="+mn-ea"/>
              </a:rPr>
              <a:t>   /t REG_DWORD /d 2 /f</a:t>
            </a:r>
            <a:endParaRPr lang="zh-CN" altLang="en-US" dirty="0" smtClean="0">
              <a:latin typeface="微软雅黑" panose="020B0503020204020204" pitchFamily="34" charset="-122"/>
              <a:ea typeface="微软雅黑" panose="020B0503020204020204" pitchFamily="34" charset="-122"/>
              <a:sym typeface="+mn-ea"/>
            </a:endParaRPr>
          </a:p>
          <a:p>
            <a:pPr algn="l"/>
            <a:endParaRPr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目的：防护在网络上发生的源路由欺骗</a:t>
            </a:r>
          </a:p>
        </p:txBody>
      </p:sp>
    </p:spTree>
    <p:extLst>
      <p:ext uri="{BB962C8B-B14F-4D97-AF65-F5344CB8AC3E}">
        <p14:creationId xmlns:p14="http://schemas.microsoft.com/office/powerpoint/2010/main" val="16213145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57200"/>
          </a:xfrm>
          <a:prstGeom prst="rect">
            <a:avLst/>
          </a:prstGeom>
          <a:noFill/>
        </p:spPr>
        <p:txBody>
          <a:bodyPr wrap="square" rtlCol="0">
            <a:spAutoFit/>
          </a:bodyPr>
          <a:lstStyle/>
          <a:p>
            <a:pPr marL="0" lvl="0" indent="0" defTabSz="914400" eaLnBrk="1" hangingPunct="1">
              <a:spcBef>
                <a:spcPct val="0"/>
              </a:spcBef>
              <a:buNone/>
            </a:pPr>
            <a:r>
              <a:rPr lang="zh-CN" altLang="en-US" sz="2400">
                <a:sym typeface="+mn-ea"/>
              </a:rPr>
              <a:t>禁止空链接</a:t>
            </a:r>
            <a:endParaRPr lang="zh-CN" altLang="en-US" sz="2400"/>
          </a:p>
        </p:txBody>
      </p:sp>
      <p:sp>
        <p:nvSpPr>
          <p:cNvPr id="4" name="文本框 3"/>
          <p:cNvSpPr txBox="1"/>
          <p:nvPr/>
        </p:nvSpPr>
        <p:spPr>
          <a:xfrm>
            <a:off x="882015" y="1113790"/>
            <a:ext cx="10327005" cy="2031325"/>
          </a:xfrm>
          <a:prstGeom prst="rect">
            <a:avLst/>
          </a:prstGeom>
          <a:noFill/>
        </p:spPr>
        <p:txBody>
          <a:bodyPr wrap="square" rtlCol="0">
            <a:spAutoFit/>
          </a:bodyPr>
          <a:lstStyle/>
          <a:p>
            <a:pPr algn="l"/>
            <a:r>
              <a:rPr dirty="0" err="1">
                <a:latin typeface="微软雅黑" panose="020B0503020204020204" pitchFamily="34" charset="-122"/>
                <a:ea typeface="微软雅黑" panose="020B0503020204020204" pitchFamily="34" charset="-122"/>
              </a:rPr>
              <a:t>删除IPC共享</a:t>
            </a:r>
            <a:endParaRPr dirty="0">
              <a:latin typeface="微软雅黑" panose="020B0503020204020204" pitchFamily="34" charset="-122"/>
              <a:ea typeface="微软雅黑" panose="020B0503020204020204" pitchFamily="34" charset="-122"/>
            </a:endParaRPr>
          </a:p>
          <a:p>
            <a:pPr algn="l"/>
            <a:r>
              <a:rPr dirty="0" err="1">
                <a:latin typeface="微软雅黑" panose="020B0503020204020204" pitchFamily="34" charset="-122"/>
                <a:ea typeface="微软雅黑" panose="020B0503020204020204" pitchFamily="34" charset="-122"/>
              </a:rPr>
              <a:t>禁用IPC连接</a:t>
            </a:r>
            <a:r>
              <a:rPr lang="zh-CN" dirty="0">
                <a:latin typeface="微软雅黑" panose="020B0503020204020204" pitchFamily="34" charset="-122"/>
                <a:ea typeface="微软雅黑" panose="020B0503020204020204" pitchFamily="34" charset="-122"/>
              </a:rPr>
              <a:t>，</a:t>
            </a:r>
            <a:r>
              <a:rPr dirty="0" err="1">
                <a:latin typeface="微软雅黑" panose="020B0503020204020204" pitchFamily="34" charset="-122"/>
                <a:ea typeface="微软雅黑" panose="020B0503020204020204" pitchFamily="34" charset="-122"/>
              </a:rPr>
              <a:t>编辑注册</a:t>
            </a:r>
            <a:r>
              <a:rPr lang="zh-CN" dirty="0">
                <a:latin typeface="微软雅黑" panose="020B0503020204020204" pitchFamily="34" charset="-122"/>
                <a:ea typeface="微软雅黑" panose="020B0503020204020204" pitchFamily="34" charset="-122"/>
              </a:rPr>
              <a:t>表</a:t>
            </a:r>
            <a:r>
              <a:rPr dirty="0">
                <a:latin typeface="微软雅黑" panose="020B0503020204020204" pitchFamily="34" charset="-122"/>
                <a:ea typeface="微软雅黑" panose="020B0503020204020204" pitchFamily="34" charset="-122"/>
              </a:rPr>
              <a:t>HKEY_LOCAL_MACHINE\SYSTEM\</a:t>
            </a:r>
            <a:r>
              <a:rPr dirty="0" err="1">
                <a:latin typeface="微软雅黑" panose="020B0503020204020204" pitchFamily="34" charset="-122"/>
                <a:ea typeface="微软雅黑" panose="020B0503020204020204" pitchFamily="34" charset="-122"/>
              </a:rPr>
              <a:t>CurrentControlSet</a:t>
            </a:r>
            <a:r>
              <a:rPr dirty="0">
                <a:latin typeface="微软雅黑" panose="020B0503020204020204" pitchFamily="34" charset="-122"/>
                <a:ea typeface="微软雅黑" panose="020B0503020204020204" pitchFamily="34" charset="-122"/>
              </a:rPr>
              <a:t>\Control\</a:t>
            </a:r>
            <a:r>
              <a:rPr dirty="0" err="1">
                <a:latin typeface="微软雅黑" panose="020B0503020204020204" pitchFamily="34" charset="-122"/>
                <a:ea typeface="微软雅黑" panose="020B0503020204020204" pitchFamily="34" charset="-122"/>
              </a:rPr>
              <a:t>Lsa</a:t>
            </a:r>
            <a:r>
              <a:rPr lang="en-US" dirty="0">
                <a:latin typeface="微软雅黑" panose="020B0503020204020204" pitchFamily="34" charset="-122"/>
                <a:ea typeface="微软雅黑" panose="020B0503020204020204" pitchFamily="34" charset="-122"/>
              </a:rPr>
              <a:t>\</a:t>
            </a:r>
            <a:r>
              <a:rPr lang="en-US" dirty="0" err="1">
                <a:latin typeface="微软雅黑" panose="020B0503020204020204" pitchFamily="34" charset="-122"/>
                <a:ea typeface="微软雅黑" panose="020B0503020204020204" pitchFamily="34" charset="-122"/>
              </a:rPr>
              <a:t>restrictanonymous</a:t>
            </a:r>
            <a:r>
              <a:rPr lang="zh-CN" altLang="en-US" dirty="0">
                <a:latin typeface="微软雅黑" panose="020B0503020204020204" pitchFamily="34" charset="-122"/>
                <a:ea typeface="微软雅黑" panose="020B0503020204020204" pitchFamily="34" charset="-122"/>
              </a:rPr>
              <a:t>值为</a:t>
            </a:r>
            <a:r>
              <a:rPr lang="en-US" altLang="zh-CN" dirty="0" smtClean="0">
                <a:latin typeface="微软雅黑" panose="020B0503020204020204" pitchFamily="34" charset="-122"/>
                <a:ea typeface="微软雅黑" panose="020B0503020204020204" pitchFamily="34" charset="-122"/>
              </a:rPr>
              <a:t>1</a:t>
            </a:r>
          </a:p>
          <a:p>
            <a:pPr algn="l"/>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reg</a:t>
            </a:r>
            <a:r>
              <a:rPr lang="en-US" altLang="zh-CN" dirty="0">
                <a:latin typeface="微软雅黑" panose="020B0503020204020204" pitchFamily="34" charset="-122"/>
                <a:ea typeface="微软雅黑" panose="020B0503020204020204" pitchFamily="34" charset="-122"/>
              </a:rPr>
              <a:t> add "HKEY_LOCAL_MACHINE\SYSTEM\</a:t>
            </a:r>
            <a:r>
              <a:rPr lang="en-US" altLang="zh-CN" dirty="0" err="1">
                <a:latin typeface="微软雅黑" panose="020B0503020204020204" pitchFamily="34" charset="-122"/>
                <a:ea typeface="微软雅黑" panose="020B0503020204020204" pitchFamily="34" charset="-122"/>
              </a:rPr>
              <a:t>CurrentControlSet</a:t>
            </a:r>
            <a:r>
              <a:rPr lang="en-US" altLang="zh-CN" dirty="0">
                <a:latin typeface="微软雅黑" panose="020B0503020204020204" pitchFamily="34" charset="-122"/>
                <a:ea typeface="微软雅黑" panose="020B0503020204020204" pitchFamily="34" charset="-122"/>
              </a:rPr>
              <a:t>\Control\</a:t>
            </a:r>
            <a:r>
              <a:rPr lang="en-US" altLang="zh-CN" dirty="0" err="1">
                <a:latin typeface="微软雅黑" panose="020B0503020204020204" pitchFamily="34" charset="-122"/>
                <a:ea typeface="微软雅黑" panose="020B0503020204020204" pitchFamily="34" charset="-122"/>
              </a:rPr>
              <a:t>Lsa</a:t>
            </a:r>
            <a:r>
              <a:rPr lang="en-US" altLang="zh-CN" dirty="0">
                <a:latin typeface="微软雅黑" panose="020B0503020204020204" pitchFamily="34" charset="-122"/>
                <a:ea typeface="微软雅黑" panose="020B0503020204020204" pitchFamily="34" charset="-122"/>
              </a:rPr>
              <a:t>" /v </a:t>
            </a:r>
            <a:r>
              <a:rPr lang="en-US" altLang="zh-CN" dirty="0" err="1">
                <a:latin typeface="微软雅黑" panose="020B0503020204020204" pitchFamily="34" charset="-122"/>
                <a:ea typeface="微软雅黑" panose="020B0503020204020204" pitchFamily="34" charset="-122"/>
              </a:rPr>
              <a:t>restrictanonymous</a:t>
            </a:r>
            <a:r>
              <a:rPr lang="en-US" altLang="zh-CN" dirty="0">
                <a:latin typeface="微软雅黑" panose="020B0503020204020204" pitchFamily="34" charset="-122"/>
                <a:ea typeface="微软雅黑" panose="020B0503020204020204" pitchFamily="34" charset="-122"/>
              </a:rPr>
              <a:t>  /d 0 /f</a:t>
            </a:r>
          </a:p>
          <a:p>
            <a:pPr algn="l"/>
            <a:endParaRPr lang="en-US" alt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1268381" y="3014569"/>
            <a:ext cx="8171180" cy="36093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sz="2400">
                <a:latin typeface="微软雅黑" panose="020B0503020204020204" pitchFamily="34" charset="-122"/>
                <a:ea typeface="微软雅黑" panose="020B0503020204020204" pitchFamily="34" charset="-122"/>
                <a:sym typeface="+mn-ea"/>
              </a:rPr>
              <a:t>删除系统默认共享</a:t>
            </a:r>
          </a:p>
        </p:txBody>
      </p:sp>
      <p:sp>
        <p:nvSpPr>
          <p:cNvPr id="4" name="文本框 3"/>
          <p:cNvSpPr txBox="1"/>
          <p:nvPr/>
        </p:nvSpPr>
        <p:spPr>
          <a:xfrm>
            <a:off x="368935" y="3077210"/>
            <a:ext cx="7903845" cy="3848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latin typeface="微软雅黑" panose="020B0503020204020204" pitchFamily="34" charset="-122"/>
                <a:ea typeface="微软雅黑" panose="020B0503020204020204" pitchFamily="34" charset="-122"/>
                <a:sym typeface="+mn-ea"/>
              </a:rPr>
              <a:t>使用</a:t>
            </a:r>
            <a:r>
              <a:rPr lang="en-US" altLang="zh-CN">
                <a:latin typeface="微软雅黑" panose="020B0503020204020204" pitchFamily="34" charset="-122"/>
                <a:ea typeface="微软雅黑" panose="020B0503020204020204" pitchFamily="34" charset="-122"/>
                <a:sym typeface="+mn-ea"/>
              </a:rPr>
              <a:t>net share</a:t>
            </a:r>
            <a:r>
              <a:rPr lang="zh-CN" altLang="en-US">
                <a:latin typeface="微软雅黑" panose="020B0503020204020204" pitchFamily="34" charset="-122"/>
                <a:ea typeface="微软雅黑" panose="020B0503020204020204" pitchFamily="34" charset="-122"/>
                <a:sym typeface="+mn-ea"/>
              </a:rPr>
              <a:t>命令查看默认共享</a:t>
            </a:r>
          </a:p>
        </p:txBody>
      </p:sp>
      <p:pic>
        <p:nvPicPr>
          <p:cNvPr id="6" name="图片 5"/>
          <p:cNvPicPr>
            <a:picLocks noChangeAspect="1"/>
          </p:cNvPicPr>
          <p:nvPr/>
        </p:nvPicPr>
        <p:blipFill>
          <a:blip r:embed="rId3"/>
          <a:srcRect/>
          <a:stretch>
            <a:fillRect/>
          </a:stretch>
        </p:blipFill>
        <p:spPr>
          <a:xfrm>
            <a:off x="3310890" y="3462020"/>
            <a:ext cx="4276090" cy="1409700"/>
          </a:xfrm>
          <a:prstGeom prst="rect">
            <a:avLst/>
          </a:prstGeom>
        </p:spPr>
        <p:style>
          <a:lnRef idx="2">
            <a:schemeClr val="accent1"/>
          </a:lnRef>
          <a:fillRef idx="1">
            <a:schemeClr val="lt1"/>
          </a:fillRef>
          <a:effectRef idx="0">
            <a:schemeClr val="accent1"/>
          </a:effectRef>
          <a:fontRef idx="minor">
            <a:schemeClr val="dk1"/>
          </a:fontRef>
        </p:style>
      </p:pic>
      <p:sp>
        <p:nvSpPr>
          <p:cNvPr id="7" name="文本框 6"/>
          <p:cNvSpPr txBox="1"/>
          <p:nvPr/>
        </p:nvSpPr>
        <p:spPr>
          <a:xfrm>
            <a:off x="368935" y="4871720"/>
            <a:ext cx="7903845" cy="3848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latin typeface="微软雅黑" panose="020B0503020204020204" pitchFamily="34" charset="-122"/>
                <a:ea typeface="微软雅黑" panose="020B0503020204020204" pitchFamily="34" charset="-122"/>
                <a:sym typeface="+mn-ea"/>
              </a:rPr>
              <a:t>使用</a:t>
            </a:r>
            <a:r>
              <a:rPr lang="en-US" altLang="zh-CN">
                <a:latin typeface="微软雅黑" panose="020B0503020204020204" pitchFamily="34" charset="-122"/>
                <a:ea typeface="微软雅黑" panose="020B0503020204020204" pitchFamily="34" charset="-122"/>
                <a:sym typeface="+mn-ea"/>
              </a:rPr>
              <a:t>net share &lt;</a:t>
            </a:r>
            <a:r>
              <a:rPr lang="zh-CN" altLang="en-US">
                <a:latin typeface="微软雅黑" panose="020B0503020204020204" pitchFamily="34" charset="-122"/>
                <a:ea typeface="微软雅黑" panose="020B0503020204020204" pitchFamily="34" charset="-122"/>
                <a:sym typeface="+mn-ea"/>
              </a:rPr>
              <a:t>共享名</a:t>
            </a:r>
            <a:r>
              <a:rPr lang="en-US" altLang="zh-CN">
                <a:latin typeface="微软雅黑" panose="020B0503020204020204" pitchFamily="34" charset="-122"/>
                <a:ea typeface="微软雅黑" panose="020B0503020204020204" pitchFamily="34" charset="-122"/>
                <a:sym typeface="+mn-ea"/>
              </a:rPr>
              <a:t>&gt; /del   </a:t>
            </a:r>
            <a:r>
              <a:rPr lang="zh-CN" altLang="en-US">
                <a:latin typeface="微软雅黑" panose="020B0503020204020204" pitchFamily="34" charset="-122"/>
                <a:ea typeface="微软雅黑" panose="020B0503020204020204" pitchFamily="34" charset="-122"/>
                <a:sym typeface="+mn-ea"/>
              </a:rPr>
              <a:t>删除默认共享</a:t>
            </a:r>
          </a:p>
        </p:txBody>
      </p:sp>
      <p:pic>
        <p:nvPicPr>
          <p:cNvPr id="8" name="图片 7"/>
          <p:cNvPicPr>
            <a:picLocks noChangeAspect="1"/>
          </p:cNvPicPr>
          <p:nvPr/>
        </p:nvPicPr>
        <p:blipFill>
          <a:blip r:embed="rId4"/>
          <a:srcRect/>
          <a:stretch>
            <a:fillRect/>
          </a:stretch>
        </p:blipFill>
        <p:spPr>
          <a:xfrm>
            <a:off x="3139440" y="5342255"/>
            <a:ext cx="4733290" cy="962025"/>
          </a:xfrm>
          <a:prstGeom prst="rect">
            <a:avLst/>
          </a:prstGeom>
        </p:spPr>
        <p:style>
          <a:lnRef idx="2">
            <a:schemeClr val="accent1"/>
          </a:lnRef>
          <a:fillRef idx="1">
            <a:schemeClr val="lt1"/>
          </a:fillRef>
          <a:effectRef idx="0">
            <a:schemeClr val="accent1"/>
          </a:effectRef>
          <a:fontRef idx="minor">
            <a:schemeClr val="dk1"/>
          </a:fontRef>
        </p:style>
      </p:pic>
      <p:sp>
        <p:nvSpPr>
          <p:cNvPr id="5" name="文本框 4"/>
          <p:cNvSpPr txBox="1"/>
          <p:nvPr/>
        </p:nvSpPr>
        <p:spPr>
          <a:xfrm>
            <a:off x="789305" y="789940"/>
            <a:ext cx="7302500" cy="923330"/>
          </a:xfrm>
          <a:prstGeom prst="rect">
            <a:avLst/>
          </a:prstGeom>
          <a:noFill/>
        </p:spPr>
        <p:txBody>
          <a:bodyPr wrap="square" rtlCol="0" anchor="t">
            <a:spAutoFit/>
          </a:bodyPr>
          <a:lstStyle/>
          <a:p>
            <a:pPr algn="l"/>
            <a:r>
              <a:rPr lang="en-US" altLang="zh-CN" dirty="0" err="1" smtClean="0">
                <a:latin typeface="微软雅黑" panose="020B0503020204020204" pitchFamily="34" charset="-122"/>
                <a:ea typeface="微软雅黑" panose="020B0503020204020204" pitchFamily="34" charset="-122"/>
                <a:sym typeface="+mn-ea"/>
              </a:rPr>
              <a:t>删除服务器上的管理员共享</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sym typeface="+mn-ea"/>
              </a:rPr>
              <a:t>HKLM\System\</a:t>
            </a:r>
            <a:r>
              <a:rPr lang="en-US" altLang="zh-CN" dirty="0" err="1">
                <a:latin typeface="微软雅黑" panose="020B0503020204020204" pitchFamily="34" charset="-122"/>
                <a:ea typeface="微软雅黑" panose="020B0503020204020204" pitchFamily="34" charset="-122"/>
                <a:sym typeface="+mn-ea"/>
              </a:rPr>
              <a:t>CurrentControlSet</a:t>
            </a:r>
            <a:r>
              <a:rPr lang="en-US" altLang="zh-CN" dirty="0">
                <a:latin typeface="微软雅黑" panose="020B0503020204020204" pitchFamily="34" charset="-122"/>
                <a:ea typeface="微软雅黑" panose="020B0503020204020204" pitchFamily="34" charset="-122"/>
                <a:sym typeface="+mn-ea"/>
              </a:rPr>
              <a:t>\ Services\</a:t>
            </a:r>
            <a:r>
              <a:rPr lang="en-US" altLang="zh-CN" dirty="0" err="1">
                <a:latin typeface="微软雅黑" panose="020B0503020204020204" pitchFamily="34" charset="-122"/>
                <a:ea typeface="微软雅黑" panose="020B0503020204020204" pitchFamily="34" charset="-122"/>
                <a:sym typeface="+mn-ea"/>
              </a:rPr>
              <a:t>LanmanServer</a:t>
            </a:r>
            <a:r>
              <a:rPr lang="en-US" altLang="zh-CN" dirty="0">
                <a:latin typeface="微软雅黑" panose="020B0503020204020204" pitchFamily="34" charset="-122"/>
                <a:ea typeface="微软雅黑" panose="020B0503020204020204" pitchFamily="34" charset="-122"/>
                <a:sym typeface="+mn-ea"/>
              </a:rPr>
              <a:t>\Parameters\AutoShareServer参数为0</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sz="2400">
                <a:latin typeface="微软雅黑" panose="020B0503020204020204" pitchFamily="34" charset="-122"/>
                <a:ea typeface="微软雅黑" panose="020B0503020204020204" pitchFamily="34" charset="-122"/>
                <a:sym typeface="+mn-ea"/>
              </a:rPr>
              <a:t>修改默认</a:t>
            </a:r>
            <a:r>
              <a:rPr lang="en-US" altLang="zh-CN" sz="2400">
                <a:latin typeface="微软雅黑" panose="020B0503020204020204" pitchFamily="34" charset="-122"/>
                <a:ea typeface="微软雅黑" panose="020B0503020204020204" pitchFamily="34" charset="-122"/>
                <a:sym typeface="+mn-ea"/>
              </a:rPr>
              <a:t>3389</a:t>
            </a:r>
            <a:r>
              <a:rPr lang="zh-CN" altLang="en-US" sz="2400">
                <a:latin typeface="微软雅黑" panose="020B0503020204020204" pitchFamily="34" charset="-122"/>
                <a:ea typeface="微软雅黑" panose="020B0503020204020204" pitchFamily="34" charset="-122"/>
                <a:sym typeface="+mn-ea"/>
              </a:rPr>
              <a:t>远程端口</a:t>
            </a:r>
          </a:p>
        </p:txBody>
      </p:sp>
      <p:sp>
        <p:nvSpPr>
          <p:cNvPr id="9" name="文本框 8"/>
          <p:cNvSpPr txBox="1"/>
          <p:nvPr/>
        </p:nvSpPr>
        <p:spPr>
          <a:xfrm>
            <a:off x="887730" y="1900555"/>
            <a:ext cx="10372725"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修改注册表</a:t>
            </a:r>
          </a:p>
          <a:p>
            <a:r>
              <a:rPr dirty="0">
                <a:latin typeface="微软雅黑" panose="020B0503020204020204" pitchFamily="34" charset="-122"/>
                <a:ea typeface="微软雅黑" panose="020B0503020204020204" pitchFamily="34" charset="-122"/>
                <a:sym typeface="+mn-ea"/>
              </a:rPr>
              <a:t>HKEY_LOCAL_MACHINE\SYSTEM\</a:t>
            </a:r>
            <a:r>
              <a:rPr dirty="0" err="1">
                <a:latin typeface="微软雅黑" panose="020B0503020204020204" pitchFamily="34" charset="-122"/>
                <a:ea typeface="微软雅黑" panose="020B0503020204020204" pitchFamily="34" charset="-122"/>
                <a:sym typeface="+mn-ea"/>
              </a:rPr>
              <a:t>CurrentControlSet</a:t>
            </a:r>
            <a:r>
              <a:rPr dirty="0">
                <a:latin typeface="微软雅黑" panose="020B0503020204020204" pitchFamily="34" charset="-122"/>
                <a:ea typeface="微软雅黑" panose="020B0503020204020204" pitchFamily="34" charset="-122"/>
                <a:sym typeface="+mn-ea"/>
              </a:rPr>
              <a:t>\Control\Terminal Server\</a:t>
            </a:r>
            <a:r>
              <a:rPr dirty="0" err="1">
                <a:latin typeface="微软雅黑" panose="020B0503020204020204" pitchFamily="34" charset="-122"/>
                <a:ea typeface="微软雅黑" panose="020B0503020204020204" pitchFamily="34" charset="-122"/>
                <a:sym typeface="+mn-ea"/>
              </a:rPr>
              <a:t>Wds</a:t>
            </a:r>
            <a:r>
              <a:rPr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rdpwd</a:t>
            </a:r>
            <a:r>
              <a:rPr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Tds</a:t>
            </a:r>
            <a:r>
              <a:rPr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tcp</a:t>
            </a:r>
            <a:r>
              <a:rPr lang="en-US" dirty="0" smtClean="0">
                <a:latin typeface="微软雅黑" panose="020B0503020204020204" pitchFamily="34" charset="-122"/>
                <a:ea typeface="微软雅黑" panose="020B0503020204020204" pitchFamily="34" charset="-122"/>
                <a:sym typeface="+mn-ea"/>
              </a:rPr>
              <a:t>\</a:t>
            </a:r>
            <a:r>
              <a:rPr lang="en-US" altLang="zh-CN" dirty="0" err="1" smtClean="0">
                <a:latin typeface="微软雅黑" panose="020B0503020204020204" pitchFamily="34" charset="-122"/>
                <a:ea typeface="微软雅黑" panose="020B0503020204020204" pitchFamily="34" charset="-122"/>
                <a:sym typeface="+mn-ea"/>
              </a:rPr>
              <a:t>PortNumber</a:t>
            </a:r>
            <a:endParaRPr lang="en-US" altLang="zh-CN" dirty="0">
              <a:latin typeface="微软雅黑" panose="020B0503020204020204" pitchFamily="34" charset="-122"/>
              <a:ea typeface="微软雅黑" panose="020B0503020204020204" pitchFamily="34" charset="-122"/>
              <a:sym typeface="+mn-ea"/>
            </a:endParaRPr>
          </a:p>
          <a:p>
            <a:r>
              <a:rPr dirty="0">
                <a:latin typeface="微软雅黑" panose="020B0503020204020204" pitchFamily="34" charset="-122"/>
                <a:ea typeface="微软雅黑" panose="020B0503020204020204" pitchFamily="34" charset="-122"/>
                <a:sym typeface="+mn-ea"/>
              </a:rPr>
              <a:t>它默认值是3389，这样我们可以修改成自己的想要的端口号，修改的时候要点十进制</a:t>
            </a:r>
            <a:r>
              <a:rPr dirty="0" smtClean="0">
                <a:latin typeface="微软雅黑" panose="020B0503020204020204" pitchFamily="34" charset="-122"/>
                <a:ea typeface="微软雅黑" panose="020B0503020204020204" pitchFamily="34" charset="-122"/>
                <a:sym typeface="+mn-ea"/>
              </a:rPr>
              <a:t>。</a:t>
            </a:r>
            <a:endParaRPr lang="en-US" dirty="0" smtClean="0">
              <a:latin typeface="微软雅黑" panose="020B0503020204020204" pitchFamily="34" charset="-122"/>
              <a:ea typeface="微软雅黑" panose="020B0503020204020204" pitchFamily="34" charset="-122"/>
              <a:sym typeface="+mn-ea"/>
            </a:endParaRPr>
          </a:p>
          <a:p>
            <a:endParaRPr lang="en-US" dirty="0">
              <a:latin typeface="微软雅黑" panose="020B0503020204020204" pitchFamily="34" charset="-122"/>
              <a:ea typeface="微软雅黑" panose="020B0503020204020204" pitchFamily="34" charset="-122"/>
              <a:sym typeface="+mn-ea"/>
            </a:endParaRPr>
          </a:p>
          <a:p>
            <a:r>
              <a:rPr lang="en-US" dirty="0" err="1">
                <a:latin typeface="微软雅黑" panose="020B0503020204020204" pitchFamily="34" charset="-122"/>
                <a:ea typeface="微软雅黑" panose="020B0503020204020204" pitchFamily="34" charset="-122"/>
                <a:sym typeface="+mn-ea"/>
              </a:rPr>
              <a:t>reg</a:t>
            </a:r>
            <a:r>
              <a:rPr lang="en-US" dirty="0">
                <a:latin typeface="微软雅黑" panose="020B0503020204020204" pitchFamily="34" charset="-122"/>
                <a:ea typeface="微软雅黑" panose="020B0503020204020204" pitchFamily="34" charset="-122"/>
                <a:sym typeface="+mn-ea"/>
              </a:rPr>
              <a:t> add "HKEY_LOCAL_MACHINE\SYSTEM\</a:t>
            </a:r>
            <a:r>
              <a:rPr lang="en-US" dirty="0" err="1">
                <a:latin typeface="微软雅黑" panose="020B0503020204020204" pitchFamily="34" charset="-122"/>
                <a:ea typeface="微软雅黑" panose="020B0503020204020204" pitchFamily="34" charset="-122"/>
                <a:sym typeface="+mn-ea"/>
              </a:rPr>
              <a:t>CurrentControlSet</a:t>
            </a:r>
            <a:r>
              <a:rPr lang="en-US" dirty="0">
                <a:latin typeface="微软雅黑" panose="020B0503020204020204" pitchFamily="34" charset="-122"/>
                <a:ea typeface="微软雅黑" panose="020B0503020204020204" pitchFamily="34" charset="-122"/>
                <a:sym typeface="+mn-ea"/>
              </a:rPr>
              <a:t>\Control\Terminal Server\</a:t>
            </a:r>
            <a:r>
              <a:rPr lang="en-US" dirty="0" err="1">
                <a:latin typeface="微软雅黑" panose="020B0503020204020204" pitchFamily="34" charset="-122"/>
                <a:ea typeface="微软雅黑" panose="020B0503020204020204" pitchFamily="34" charset="-122"/>
                <a:sym typeface="+mn-ea"/>
              </a:rPr>
              <a:t>Wds</a:t>
            </a:r>
            <a:r>
              <a:rPr lang="en-US" dirty="0">
                <a:latin typeface="微软雅黑" panose="020B0503020204020204" pitchFamily="34" charset="-122"/>
                <a:ea typeface="微软雅黑" panose="020B0503020204020204" pitchFamily="34" charset="-122"/>
                <a:sym typeface="+mn-ea"/>
              </a:rPr>
              <a:t>\</a:t>
            </a:r>
            <a:r>
              <a:rPr lang="en-US" dirty="0" err="1">
                <a:latin typeface="微软雅黑" panose="020B0503020204020204" pitchFamily="34" charset="-122"/>
                <a:ea typeface="微软雅黑" panose="020B0503020204020204" pitchFamily="34" charset="-122"/>
                <a:sym typeface="+mn-ea"/>
              </a:rPr>
              <a:t>rdpwd</a:t>
            </a:r>
            <a:r>
              <a:rPr lang="en-US" dirty="0">
                <a:latin typeface="微软雅黑" panose="020B0503020204020204" pitchFamily="34" charset="-122"/>
                <a:ea typeface="微软雅黑" panose="020B0503020204020204" pitchFamily="34" charset="-122"/>
                <a:sym typeface="+mn-ea"/>
              </a:rPr>
              <a:t>\</a:t>
            </a:r>
            <a:r>
              <a:rPr lang="en-US" dirty="0" err="1">
                <a:latin typeface="微软雅黑" panose="020B0503020204020204" pitchFamily="34" charset="-122"/>
                <a:ea typeface="微软雅黑" panose="020B0503020204020204" pitchFamily="34" charset="-122"/>
                <a:sym typeface="+mn-ea"/>
              </a:rPr>
              <a:t>Tds</a:t>
            </a:r>
            <a:r>
              <a:rPr lang="en-US" dirty="0">
                <a:latin typeface="微软雅黑" panose="020B0503020204020204" pitchFamily="34" charset="-122"/>
                <a:ea typeface="微软雅黑" panose="020B0503020204020204" pitchFamily="34" charset="-122"/>
                <a:sym typeface="+mn-ea"/>
              </a:rPr>
              <a:t>\</a:t>
            </a:r>
            <a:r>
              <a:rPr lang="en-US" dirty="0" err="1">
                <a:latin typeface="微软雅黑" panose="020B0503020204020204" pitchFamily="34" charset="-122"/>
                <a:ea typeface="微软雅黑" panose="020B0503020204020204" pitchFamily="34" charset="-122"/>
                <a:sym typeface="+mn-ea"/>
              </a:rPr>
              <a:t>tcp</a:t>
            </a:r>
            <a:r>
              <a:rPr lang="en-US" dirty="0">
                <a:latin typeface="微软雅黑" panose="020B0503020204020204" pitchFamily="34" charset="-122"/>
                <a:ea typeface="微软雅黑" panose="020B0503020204020204" pitchFamily="34" charset="-122"/>
                <a:sym typeface="+mn-ea"/>
              </a:rPr>
              <a:t>" /v </a:t>
            </a:r>
            <a:r>
              <a:rPr lang="en-US" dirty="0" err="1">
                <a:latin typeface="微软雅黑" panose="020B0503020204020204" pitchFamily="34" charset="-122"/>
                <a:ea typeface="微软雅黑" panose="020B0503020204020204" pitchFamily="34" charset="-122"/>
                <a:sym typeface="+mn-ea"/>
              </a:rPr>
              <a:t>PortNumber</a:t>
            </a:r>
            <a:r>
              <a:rPr lang="en-US" dirty="0">
                <a:latin typeface="微软雅黑" panose="020B0503020204020204" pitchFamily="34" charset="-122"/>
                <a:ea typeface="微软雅黑" panose="020B0503020204020204" pitchFamily="34" charset="-122"/>
                <a:sym typeface="+mn-ea"/>
              </a:rPr>
              <a:t>  /d 4445 /f</a:t>
            </a:r>
            <a:endParaRPr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3"/>
          <a:srcRect/>
          <a:stretch>
            <a:fillRect/>
          </a:stretch>
        </p:blipFill>
        <p:spPr>
          <a:xfrm>
            <a:off x="4700193" y="4335422"/>
            <a:ext cx="3056890" cy="17049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关闭135.139.445隐患端口</a:t>
            </a:r>
          </a:p>
        </p:txBody>
      </p:sp>
      <p:pic>
        <p:nvPicPr>
          <p:cNvPr id="6" name="图片 5"/>
          <p:cNvPicPr>
            <a:picLocks noChangeAspect="1"/>
          </p:cNvPicPr>
          <p:nvPr/>
        </p:nvPicPr>
        <p:blipFill>
          <a:blip r:embed="rId3"/>
          <a:stretch>
            <a:fillRect/>
          </a:stretch>
        </p:blipFill>
        <p:spPr>
          <a:xfrm>
            <a:off x="5107243" y="2183196"/>
            <a:ext cx="6285865" cy="2542540"/>
          </a:xfrm>
          <a:prstGeom prst="rect">
            <a:avLst/>
          </a:prstGeom>
        </p:spPr>
      </p:pic>
      <p:pic>
        <p:nvPicPr>
          <p:cNvPr id="7" name="图片 6"/>
          <p:cNvPicPr>
            <a:picLocks noChangeAspect="1"/>
          </p:cNvPicPr>
          <p:nvPr/>
        </p:nvPicPr>
        <p:blipFill>
          <a:blip r:embed="rId4"/>
          <a:stretch>
            <a:fillRect/>
          </a:stretch>
        </p:blipFill>
        <p:spPr>
          <a:xfrm>
            <a:off x="131445" y="3928614"/>
            <a:ext cx="6371590" cy="2000250"/>
          </a:xfrm>
          <a:prstGeom prst="rect">
            <a:avLst/>
          </a:prstGeom>
        </p:spPr>
      </p:pic>
      <p:sp>
        <p:nvSpPr>
          <p:cNvPr id="8" name="文本框 7"/>
          <p:cNvSpPr txBox="1"/>
          <p:nvPr/>
        </p:nvSpPr>
        <p:spPr>
          <a:xfrm>
            <a:off x="454025" y="749935"/>
            <a:ext cx="6328410" cy="642620"/>
          </a:xfrm>
          <a:prstGeom prst="rect">
            <a:avLst/>
          </a:prstGeom>
          <a:noFill/>
        </p:spPr>
        <p:txBody>
          <a:bodyPr wrap="none" rtlCol="0">
            <a:spAutoFit/>
          </a:bodyPr>
          <a:lstStyle/>
          <a:p>
            <a:r>
              <a:rPr lang="zh-CN" altLang="en-US"/>
              <a:t>关闭</a:t>
            </a:r>
            <a:r>
              <a:rPr lang="en-US" altLang="zh-CN"/>
              <a:t>135</a:t>
            </a:r>
            <a:r>
              <a:rPr lang="zh-CN" altLang="en-US"/>
              <a:t>端口</a:t>
            </a:r>
          </a:p>
          <a:p>
            <a:r>
              <a:rPr lang="en-US" altLang="zh-CN"/>
              <a:t>”</a:t>
            </a:r>
            <a:r>
              <a:rPr lang="zh-CN" altLang="en-US"/>
              <a:t>开始</a:t>
            </a:r>
            <a:r>
              <a:rPr lang="en-US" altLang="zh-CN"/>
              <a:t>“--“</a:t>
            </a:r>
            <a:r>
              <a:rPr lang="zh-CN" altLang="en-US"/>
              <a:t>运行</a:t>
            </a:r>
            <a:r>
              <a:rPr lang="en-US" altLang="zh-CN"/>
              <a:t>”</a:t>
            </a:r>
            <a:r>
              <a:rPr lang="zh-CN" altLang="en-US"/>
              <a:t>，输入</a:t>
            </a:r>
            <a:r>
              <a:rPr lang="en-US" altLang="zh-CN"/>
              <a:t>”dcomcnfg”</a:t>
            </a:r>
            <a:r>
              <a:rPr lang="zh-CN" altLang="en-US"/>
              <a:t>，单击</a:t>
            </a:r>
            <a:r>
              <a:rPr lang="en-US" altLang="zh-CN"/>
              <a:t>“</a:t>
            </a:r>
            <a:r>
              <a:rPr lang="zh-CN" altLang="en-US"/>
              <a:t>确定</a:t>
            </a:r>
            <a:r>
              <a:rPr lang="en-US" altLang="zh-CN"/>
              <a:t>”</a:t>
            </a:r>
            <a:r>
              <a:rPr lang="zh-CN" altLang="en-US"/>
              <a:t>，打开组件服务</a:t>
            </a:r>
          </a:p>
        </p:txBody>
      </p:sp>
      <p:sp>
        <p:nvSpPr>
          <p:cNvPr id="10" name="文本框 9"/>
          <p:cNvSpPr txBox="1"/>
          <p:nvPr/>
        </p:nvSpPr>
        <p:spPr>
          <a:xfrm>
            <a:off x="454025" y="1392555"/>
            <a:ext cx="8804910" cy="368300"/>
          </a:xfrm>
          <a:prstGeom prst="rect">
            <a:avLst/>
          </a:prstGeom>
          <a:noFill/>
        </p:spPr>
        <p:txBody>
          <a:bodyPr wrap="none" rtlCol="0">
            <a:spAutoFit/>
          </a:bodyPr>
          <a:lstStyle/>
          <a:p>
            <a:r>
              <a:rPr lang="zh-CN" altLang="en-US" dirty="0"/>
              <a:t>右键我的电脑，单击</a:t>
            </a:r>
            <a:r>
              <a:rPr lang="en-US" altLang="zh-CN" dirty="0"/>
              <a:t>”</a:t>
            </a:r>
            <a:r>
              <a:rPr lang="zh-CN" altLang="en-US" dirty="0"/>
              <a:t>属性</a:t>
            </a:r>
            <a:r>
              <a:rPr lang="en-US" altLang="zh-CN" dirty="0"/>
              <a:t>”</a:t>
            </a:r>
            <a:r>
              <a:rPr lang="zh-CN" altLang="en-US" dirty="0"/>
              <a:t>，在默认属性中去掉</a:t>
            </a:r>
            <a:r>
              <a:rPr lang="en-US" altLang="zh-CN" dirty="0"/>
              <a:t>”</a:t>
            </a:r>
            <a:r>
              <a:rPr lang="zh-CN" altLang="en-US" dirty="0"/>
              <a:t>在此计算机上启用分布式</a:t>
            </a:r>
            <a:r>
              <a:rPr lang="en-US" altLang="zh-CN" dirty="0"/>
              <a:t>COM”</a:t>
            </a:r>
            <a:r>
              <a:rPr lang="zh-CN" altLang="en-US" dirty="0"/>
              <a:t>前的勾</a:t>
            </a:r>
          </a:p>
        </p:txBody>
      </p:sp>
      <p:sp>
        <p:nvSpPr>
          <p:cNvPr id="11" name="文本框 10"/>
          <p:cNvSpPr txBox="1"/>
          <p:nvPr/>
        </p:nvSpPr>
        <p:spPr>
          <a:xfrm>
            <a:off x="454025" y="1760855"/>
            <a:ext cx="11080750" cy="368300"/>
          </a:xfrm>
          <a:prstGeom prst="rect">
            <a:avLst/>
          </a:prstGeom>
          <a:noFill/>
        </p:spPr>
        <p:txBody>
          <a:bodyPr wrap="none" rtlCol="0">
            <a:spAutoFit/>
          </a:bodyPr>
          <a:lstStyle/>
          <a:p>
            <a:r>
              <a:rPr lang="zh-CN" altLang="en-US"/>
              <a:t>选择</a:t>
            </a:r>
            <a:r>
              <a:rPr lang="en-US" altLang="zh-CN"/>
              <a:t>”</a:t>
            </a:r>
            <a:r>
              <a:rPr lang="zh-CN" altLang="en-US"/>
              <a:t>默认协议</a:t>
            </a:r>
            <a:r>
              <a:rPr lang="en-US" altLang="zh-CN"/>
              <a:t>”</a:t>
            </a:r>
            <a:r>
              <a:rPr lang="zh-CN" altLang="en-US"/>
              <a:t>选项卡，选中</a:t>
            </a:r>
            <a:r>
              <a:rPr lang="en-US" altLang="zh-CN"/>
              <a:t>“</a:t>
            </a:r>
            <a:r>
              <a:rPr lang="zh-CN" altLang="en-US"/>
              <a:t>面向连接的</a:t>
            </a:r>
            <a:r>
              <a:rPr lang="en-US" altLang="zh-CN"/>
              <a:t>TCP/IP”</a:t>
            </a:r>
            <a:r>
              <a:rPr lang="zh-CN" altLang="en-US"/>
              <a:t>，单击</a:t>
            </a:r>
            <a:r>
              <a:rPr lang="en-US" altLang="zh-CN"/>
              <a:t>”</a:t>
            </a:r>
            <a:r>
              <a:rPr lang="zh-CN" altLang="en-US"/>
              <a:t>确定</a:t>
            </a:r>
            <a:r>
              <a:rPr lang="en-US" altLang="zh-CN"/>
              <a:t>”</a:t>
            </a:r>
            <a:r>
              <a:rPr lang="zh-CN" altLang="en-US"/>
              <a:t>按钮，设置完成，重新启动后即可关闭</a:t>
            </a:r>
            <a:r>
              <a:rPr lang="en-US" altLang="zh-CN"/>
              <a:t>135</a:t>
            </a:r>
            <a:r>
              <a:rPr lang="zh-CN" altLang="en-US"/>
              <a:t>端口</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关闭135.139.445隐患端口</a:t>
            </a:r>
          </a:p>
        </p:txBody>
      </p:sp>
      <p:sp>
        <p:nvSpPr>
          <p:cNvPr id="5" name="标题 1"/>
          <p:cNvSpPr>
            <a:spLocks noGrp="1"/>
          </p:cNvSpPr>
          <p:nvPr/>
        </p:nvSpPr>
        <p:spPr>
          <a:xfrm>
            <a:off x="328295" y="4013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a:t>关闭</a:t>
            </a:r>
            <a:r>
              <a:rPr lang="en-US" altLang="zh-CN" sz="1800"/>
              <a:t>139</a:t>
            </a:r>
            <a:r>
              <a:rPr lang="zh-CN" altLang="en-US" sz="1800"/>
              <a:t>端口</a:t>
            </a:r>
          </a:p>
        </p:txBody>
      </p:sp>
      <p:sp>
        <p:nvSpPr>
          <p:cNvPr id="6" name="文本框 5"/>
          <p:cNvSpPr txBox="1"/>
          <p:nvPr/>
        </p:nvSpPr>
        <p:spPr>
          <a:xfrm>
            <a:off x="328295" y="1248410"/>
            <a:ext cx="8514080" cy="368300"/>
          </a:xfrm>
          <a:prstGeom prst="rect">
            <a:avLst/>
          </a:prstGeom>
          <a:noFill/>
        </p:spPr>
        <p:txBody>
          <a:bodyPr wrap="square" rtlCol="0">
            <a:spAutoFit/>
          </a:bodyPr>
          <a:lstStyle/>
          <a:p>
            <a:r>
              <a:rPr lang="zh-CN" altLang="en-US"/>
              <a:t>右键我的</a:t>
            </a:r>
            <a:r>
              <a:rPr lang="en-US" altLang="zh-CN"/>
              <a:t>”</a:t>
            </a:r>
            <a:r>
              <a:rPr lang="zh-CN" altLang="en-US"/>
              <a:t>网上邻居</a:t>
            </a:r>
            <a:r>
              <a:rPr lang="en-US" altLang="zh-CN"/>
              <a:t>“</a:t>
            </a:r>
            <a:r>
              <a:rPr lang="zh-CN" altLang="en-US"/>
              <a:t>，单击</a:t>
            </a:r>
            <a:r>
              <a:rPr lang="en-US" altLang="zh-CN"/>
              <a:t>”</a:t>
            </a:r>
            <a:r>
              <a:rPr lang="zh-CN" altLang="en-US"/>
              <a:t>属性</a:t>
            </a:r>
            <a:r>
              <a:rPr lang="en-US" altLang="zh-CN"/>
              <a:t>“</a:t>
            </a:r>
            <a:r>
              <a:rPr lang="zh-CN" altLang="en-US"/>
              <a:t>，再打开本地连接的</a:t>
            </a:r>
            <a:r>
              <a:rPr lang="en-US" altLang="zh-CN"/>
              <a:t>”</a:t>
            </a:r>
            <a:r>
              <a:rPr lang="zh-CN" altLang="en-US"/>
              <a:t>属性</a:t>
            </a:r>
            <a:r>
              <a:rPr lang="en-US" altLang="zh-CN"/>
              <a:t>”</a:t>
            </a:r>
          </a:p>
        </p:txBody>
      </p:sp>
      <p:sp>
        <p:nvSpPr>
          <p:cNvPr id="10" name="文本框 9"/>
          <p:cNvSpPr txBox="1"/>
          <p:nvPr/>
        </p:nvSpPr>
        <p:spPr>
          <a:xfrm>
            <a:off x="328295" y="1616710"/>
            <a:ext cx="4313555" cy="368300"/>
          </a:xfrm>
          <a:prstGeom prst="rect">
            <a:avLst/>
          </a:prstGeom>
          <a:noFill/>
        </p:spPr>
        <p:txBody>
          <a:bodyPr wrap="none" rtlCol="0">
            <a:spAutoFit/>
          </a:bodyPr>
          <a:lstStyle/>
          <a:p>
            <a:r>
              <a:rPr lang="zh-CN" altLang="en-US"/>
              <a:t>选中</a:t>
            </a:r>
            <a:r>
              <a:rPr lang="en-US" altLang="zh-CN"/>
              <a:t>Internet</a:t>
            </a:r>
            <a:r>
              <a:rPr lang="zh-CN" altLang="en-US"/>
              <a:t>协议</a:t>
            </a:r>
            <a:r>
              <a:rPr lang="en-US" altLang="zh-CN"/>
              <a:t>(TCP/IP),</a:t>
            </a:r>
            <a:r>
              <a:rPr lang="zh-CN" altLang="en-US"/>
              <a:t>常规选项卡</a:t>
            </a:r>
            <a:r>
              <a:rPr lang="en-US" altLang="zh-CN"/>
              <a:t>-</a:t>
            </a:r>
            <a:r>
              <a:rPr lang="zh-CN" altLang="en-US"/>
              <a:t>高级</a:t>
            </a:r>
          </a:p>
        </p:txBody>
      </p:sp>
      <p:sp>
        <p:nvSpPr>
          <p:cNvPr id="11" name="文本框 10"/>
          <p:cNvSpPr txBox="1"/>
          <p:nvPr/>
        </p:nvSpPr>
        <p:spPr>
          <a:xfrm>
            <a:off x="328295" y="1985010"/>
            <a:ext cx="4349750" cy="368300"/>
          </a:xfrm>
          <a:prstGeom prst="rect">
            <a:avLst/>
          </a:prstGeom>
          <a:noFill/>
        </p:spPr>
        <p:txBody>
          <a:bodyPr wrap="none" rtlCol="0">
            <a:spAutoFit/>
          </a:bodyPr>
          <a:lstStyle/>
          <a:p>
            <a:r>
              <a:rPr lang="zh-CN" altLang="en-US"/>
              <a:t>设置</a:t>
            </a:r>
            <a:r>
              <a:rPr lang="en-US" altLang="zh-CN"/>
              <a:t>WINS</a:t>
            </a:r>
            <a:r>
              <a:rPr lang="zh-CN" altLang="en-US"/>
              <a:t>选项卡</a:t>
            </a:r>
            <a:r>
              <a:rPr lang="en-US" altLang="zh-CN"/>
              <a:t>”</a:t>
            </a:r>
            <a:r>
              <a:rPr lang="zh-CN" altLang="en-US"/>
              <a:t>禁用</a:t>
            </a:r>
            <a:r>
              <a:rPr lang="en-US" altLang="zh-CN"/>
              <a:t>TCP/IP</a:t>
            </a:r>
            <a:r>
              <a:rPr lang="zh-CN" altLang="en-US"/>
              <a:t>上的</a:t>
            </a:r>
            <a:r>
              <a:rPr lang="en-US" altLang="zh-CN"/>
              <a:t>NETBIOS”</a:t>
            </a:r>
          </a:p>
        </p:txBody>
      </p:sp>
      <p:pic>
        <p:nvPicPr>
          <p:cNvPr id="13" name="图片 12"/>
          <p:cNvPicPr>
            <a:picLocks noChangeAspect="1"/>
          </p:cNvPicPr>
          <p:nvPr/>
        </p:nvPicPr>
        <p:blipFill>
          <a:blip r:embed="rId3"/>
          <a:stretch>
            <a:fillRect/>
          </a:stretch>
        </p:blipFill>
        <p:spPr>
          <a:xfrm>
            <a:off x="328295" y="2353310"/>
            <a:ext cx="7552690" cy="43713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83235"/>
          </a:xfrm>
          <a:prstGeom prst="rect">
            <a:avLst/>
          </a:prstGeom>
          <a:noFill/>
        </p:spPr>
        <p:txBody>
          <a:bodyPr wrap="square" rtlCol="0">
            <a:spAutoFit/>
          </a:bodyPr>
          <a:lstStyle/>
          <a:p>
            <a:pPr marL="0" lvl="0" indent="0" defTabSz="914400" eaLnBrk="1" hangingPunct="1">
              <a:spcBef>
                <a:spcPct val="0"/>
              </a:spcBef>
              <a:buNone/>
            </a:pPr>
            <a:r>
              <a:rPr lang="zh-CN" altLang="en-US" sz="2400">
                <a:latin typeface="微软雅黑" panose="020B0503020204020204" pitchFamily="34" charset="-122"/>
                <a:ea typeface="微软雅黑" panose="020B0503020204020204" pitchFamily="34" charset="-122"/>
                <a:sym typeface="+mn-ea"/>
              </a:rPr>
              <a:t>关闭135.139.445隐患端口</a:t>
            </a:r>
          </a:p>
        </p:txBody>
      </p:sp>
      <p:sp>
        <p:nvSpPr>
          <p:cNvPr id="9" name="文本框 8"/>
          <p:cNvSpPr txBox="1"/>
          <p:nvPr/>
        </p:nvSpPr>
        <p:spPr>
          <a:xfrm>
            <a:off x="685540" y="935576"/>
            <a:ext cx="10372725"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关闭</a:t>
            </a:r>
            <a:r>
              <a:rPr lang="en-US" dirty="0">
                <a:latin typeface="微软雅黑" panose="020B0503020204020204" pitchFamily="34" charset="-122"/>
                <a:ea typeface="微软雅黑" panose="020B0503020204020204" pitchFamily="34" charset="-122"/>
                <a:sym typeface="+mn-ea"/>
              </a:rPr>
              <a:t>445</a:t>
            </a:r>
            <a:r>
              <a:rPr lang="zh-CN" altLang="en-US" dirty="0">
                <a:latin typeface="微软雅黑" panose="020B0503020204020204" pitchFamily="34" charset="-122"/>
                <a:ea typeface="微软雅黑" panose="020B0503020204020204" pitchFamily="34" charset="-122"/>
                <a:sym typeface="+mn-ea"/>
              </a:rPr>
              <a:t>端口</a:t>
            </a:r>
          </a:p>
          <a:p>
            <a:r>
              <a:rPr lang="zh-CN" altLang="en-US" dirty="0">
                <a:latin typeface="微软雅黑" panose="020B0503020204020204" pitchFamily="34" charset="-122"/>
                <a:ea typeface="微软雅黑" panose="020B0503020204020204" pitchFamily="34" charset="-122"/>
                <a:sym typeface="+mn-ea"/>
              </a:rPr>
              <a:t>修改注册表，添加一个键值</a:t>
            </a:r>
          </a:p>
          <a:p>
            <a:r>
              <a:rPr lang="zh-CN" altLang="en-US" dirty="0">
                <a:latin typeface="微软雅黑" panose="020B0503020204020204" pitchFamily="34" charset="-122"/>
                <a:ea typeface="微软雅黑" panose="020B0503020204020204" pitchFamily="34" charset="-122"/>
                <a:sym typeface="+mn-ea"/>
              </a:rPr>
              <a:t>HKEY_LOCAL_MACHINE\SYSTEM\CurrentControlSet\Services\NetBT\Parameters在右面的窗口新建一个SMBDeviceEnabled 为REG_DWORD类型键值为 0</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sym typeface="+mn-ea"/>
            </a:endParaRPr>
          </a:p>
          <a:p>
            <a:r>
              <a:rPr lang="en-US" altLang="zh-CN" dirty="0" err="1">
                <a:latin typeface="微软雅黑" panose="020B0503020204020204" pitchFamily="34" charset="-122"/>
                <a:ea typeface="微软雅黑" panose="020B0503020204020204" pitchFamily="34" charset="-122"/>
                <a:sym typeface="+mn-ea"/>
              </a:rPr>
              <a:t>reg</a:t>
            </a:r>
            <a:r>
              <a:rPr lang="en-US" altLang="zh-CN" dirty="0">
                <a:latin typeface="微软雅黑" panose="020B0503020204020204" pitchFamily="34" charset="-122"/>
                <a:ea typeface="微软雅黑" panose="020B0503020204020204" pitchFamily="34" charset="-122"/>
                <a:sym typeface="+mn-ea"/>
              </a:rPr>
              <a:t> add "HKEY_LOCAL_MACHINE\SYSTEM\</a:t>
            </a:r>
            <a:r>
              <a:rPr lang="en-US" altLang="zh-CN" dirty="0" err="1">
                <a:latin typeface="微软雅黑" panose="020B0503020204020204" pitchFamily="34" charset="-122"/>
                <a:ea typeface="微软雅黑" panose="020B0503020204020204" pitchFamily="34" charset="-122"/>
                <a:sym typeface="+mn-ea"/>
              </a:rPr>
              <a:t>CurrentControlSet</a:t>
            </a:r>
            <a:r>
              <a:rPr lang="en-US" altLang="zh-CN" dirty="0">
                <a:latin typeface="微软雅黑" panose="020B0503020204020204" pitchFamily="34" charset="-122"/>
                <a:ea typeface="微软雅黑" panose="020B0503020204020204" pitchFamily="34" charset="-122"/>
                <a:sym typeface="+mn-ea"/>
              </a:rPr>
              <a:t>\services\</a:t>
            </a:r>
            <a:r>
              <a:rPr lang="en-US" altLang="zh-CN" dirty="0" err="1">
                <a:latin typeface="微软雅黑" panose="020B0503020204020204" pitchFamily="34" charset="-122"/>
                <a:ea typeface="微软雅黑" panose="020B0503020204020204" pitchFamily="34" charset="-122"/>
                <a:sym typeface="+mn-ea"/>
              </a:rPr>
              <a:t>NetBT</a:t>
            </a:r>
            <a:r>
              <a:rPr lang="en-US" altLang="zh-CN" dirty="0">
                <a:latin typeface="微软雅黑" panose="020B0503020204020204" pitchFamily="34" charset="-122"/>
                <a:ea typeface="微软雅黑" panose="020B0503020204020204" pitchFamily="34" charset="-122"/>
                <a:sym typeface="+mn-ea"/>
              </a:rPr>
              <a:t>" /v </a:t>
            </a:r>
            <a:r>
              <a:rPr lang="en-US" altLang="zh-CN" dirty="0" err="1">
                <a:latin typeface="微软雅黑" panose="020B0503020204020204" pitchFamily="34" charset="-122"/>
                <a:ea typeface="微软雅黑" panose="020B0503020204020204" pitchFamily="34" charset="-122"/>
                <a:sym typeface="+mn-ea"/>
              </a:rPr>
              <a:t>SMBDeviceEnabled</a:t>
            </a:r>
            <a:r>
              <a:rPr lang="en-US" altLang="zh-CN" dirty="0">
                <a:latin typeface="微软雅黑" panose="020B0503020204020204" pitchFamily="34" charset="-122"/>
                <a:ea typeface="微软雅黑" panose="020B0503020204020204" pitchFamily="34" charset="-122"/>
                <a:sym typeface="+mn-ea"/>
              </a:rPr>
              <a:t>   /t REG_DWORD /d 0 /f</a:t>
            </a:r>
            <a:endParaRPr lang="zh-CN" altLang="en-US"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rcRect/>
          <a:stretch>
            <a:fillRect/>
          </a:stretch>
        </p:blipFill>
        <p:spPr>
          <a:xfrm>
            <a:off x="4672187" y="2966901"/>
            <a:ext cx="6276340" cy="372364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2063750" y="17418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一、修改完后立即生效</a:t>
            </a:r>
          </a:p>
          <a:p>
            <a:r>
              <a:rPr lang="zh-CN" altLang="en-US" dirty="0">
                <a:sym typeface="+mn-ea"/>
              </a:rPr>
              <a:t>二、重启explorer.exe进程就可以让修改注册表生效</a:t>
            </a:r>
          </a:p>
          <a:p>
            <a:r>
              <a:rPr lang="zh-CN" altLang="en-US" dirty="0">
                <a:sym typeface="+mn-ea"/>
              </a:rPr>
              <a:t>三、重启计算机</a:t>
            </a:r>
            <a:endParaRPr lang="zh-CN" altLang="en-US" dirty="0"/>
          </a:p>
          <a:p>
            <a:endParaRPr lang="zh-CN" altLang="en-US" dirty="0"/>
          </a:p>
        </p:txBody>
      </p:sp>
      <p:sp>
        <p:nvSpPr>
          <p:cNvPr id="4" name="矩形 3"/>
          <p:cNvSpPr/>
          <p:nvPr/>
        </p:nvSpPr>
        <p:spPr>
          <a:xfrm>
            <a:off x="-46990" y="-4508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9070" y="52705"/>
            <a:ext cx="2325370" cy="822960"/>
          </a:xfrm>
          <a:prstGeom prst="rect">
            <a:avLst/>
          </a:prstGeom>
          <a:noFill/>
        </p:spPr>
        <p:txBody>
          <a:bodyPr wrap="none" rtlCol="0">
            <a:spAutoFit/>
          </a:bodyPr>
          <a:lstStyle/>
          <a:p>
            <a:pPr algn="l"/>
            <a:r>
              <a:rPr lang="zh-CN" altLang="en-US" sz="2400" b="1">
                <a:sym typeface="+mn-ea"/>
              </a:rPr>
              <a:t>让配置立即生效</a:t>
            </a:r>
            <a:endParaRPr lang="zh-CN" altLang="en-US" sz="2400" b="1"/>
          </a:p>
          <a:p>
            <a:endParaRPr lang="zh-CN" altLang="en-US" sz="24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0955" y="2789555"/>
            <a:ext cx="4366895" cy="914400"/>
          </a:xfrm>
          <a:prstGeom prst="rect">
            <a:avLst/>
          </a:prstGeom>
          <a:noFill/>
          <a:ln>
            <a:noFill/>
          </a:ln>
        </p:spPr>
        <p:txBody>
          <a:bodyPr wrap="square" rtlCol="0" anchor="t">
            <a:spAutoFit/>
          </a:bodyPr>
          <a:lstStyle/>
          <a:p>
            <a:pPr algn="ctr"/>
            <a:r>
              <a:rPr lang="zh-CN" altLang="en-US" sz="5400">
                <a:solidFill>
                  <a:srgbClr val="2BBB99"/>
                </a:solidFill>
                <a:effectLst>
                  <a:outerShdw blurRad="38100" dist="25400" dir="5400000" algn="ctr" rotWithShape="0">
                    <a:srgbClr val="6E747A">
                      <a:alpha val="43000"/>
                    </a:srgbClr>
                  </a:outerShdw>
                </a:effectLst>
              </a:rPr>
              <a:t>谢谢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矩形 3"/>
          <p:cNvSpPr/>
          <p:nvPr/>
        </p:nvSpPr>
        <p:spPr>
          <a:xfrm>
            <a:off x="1522730" y="0"/>
            <a:ext cx="3493770" cy="6858000"/>
          </a:xfrm>
          <a:prstGeom prst="rect">
            <a:avLst/>
          </a:prstGeom>
          <a:solidFill>
            <a:srgbClr val="2BBB99"/>
          </a:solid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endParaRPr lang="zh-CN" altLang="en-US" sz="1800" dirty="0">
              <a:solidFill>
                <a:srgbClr val="FFFFFF"/>
              </a:solidFill>
            </a:endParaRPr>
          </a:p>
        </p:txBody>
      </p:sp>
      <p:sp>
        <p:nvSpPr>
          <p:cNvPr id="3075" name="椭圆 7"/>
          <p:cNvSpPr/>
          <p:nvPr/>
        </p:nvSpPr>
        <p:spPr>
          <a:xfrm>
            <a:off x="4716780" y="2458720"/>
            <a:ext cx="575945" cy="526415"/>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3076" name="椭圆 11"/>
          <p:cNvSpPr/>
          <p:nvPr/>
        </p:nvSpPr>
        <p:spPr>
          <a:xfrm>
            <a:off x="4716780" y="4069715"/>
            <a:ext cx="575945" cy="576580"/>
          </a:xfrm>
          <a:prstGeom prst="ellipse">
            <a:avLst/>
          </a:prstGeom>
          <a:solidFill>
            <a:srgbClr val="259F82"/>
          </a:solidFill>
          <a:ln w="9525">
            <a:noFill/>
          </a:ln>
        </p:spPr>
        <p:txBody>
          <a:bodyPr lIns="0" tIns="0" rIns="0" bIns="0"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ctr" defTabSz="914400" eaLnBrk="1" hangingPunct="1">
              <a:spcBef>
                <a:spcPct val="0"/>
              </a:spcBef>
              <a:buNone/>
            </a:pPr>
            <a:r>
              <a:rPr lang="en-US" altLang="zh-CN"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
        <p:nvSpPr>
          <p:cNvPr id="3079" name="文本框 18"/>
          <p:cNvSpPr txBox="1"/>
          <p:nvPr/>
        </p:nvSpPr>
        <p:spPr>
          <a:xfrm>
            <a:off x="2690495" y="247650"/>
            <a:ext cx="1739900" cy="1061720"/>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zh-CN" altLang="en-US" sz="6000" dirty="0">
                <a:solidFill>
                  <a:srgbClr val="FFFFFF"/>
                </a:solidFill>
                <a:latin typeface="Impact" panose="020B0806030902050204" pitchFamily="34" charset="0"/>
                <a:ea typeface="华文中宋" panose="02010600040101010101" pitchFamily="2" charset="-122"/>
              </a:rPr>
              <a:t>目录</a:t>
            </a:r>
            <a:endParaRPr lang="zh-CN" altLang="en-US" sz="6000" dirty="0">
              <a:solidFill>
                <a:srgbClr val="2BBB99"/>
              </a:solidFill>
              <a:latin typeface="Impact" panose="020B0806030902050204" pitchFamily="34" charset="0"/>
              <a:ea typeface="华文中宋" panose="02010600040101010101" pitchFamily="2" charset="-122"/>
            </a:endParaRPr>
          </a:p>
        </p:txBody>
      </p:sp>
      <p:sp>
        <p:nvSpPr>
          <p:cNvPr id="3080" name="文本框 19"/>
          <p:cNvSpPr txBox="1"/>
          <p:nvPr/>
        </p:nvSpPr>
        <p:spPr>
          <a:xfrm>
            <a:off x="6159500" y="2458720"/>
            <a:ext cx="3938905" cy="53784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windows</a:t>
            </a:r>
            <a:r>
              <a:rPr lang="zh-CN" sz="2000" dirty="0" smtClean="0">
                <a:latin typeface="微软雅黑" panose="020B0503020204020204" pitchFamily="34" charset="-122"/>
                <a:ea typeface="微软雅黑" panose="020B0503020204020204" pitchFamily="34" charset="-122"/>
              </a:rPr>
              <a:t>系统</a:t>
            </a:r>
            <a:r>
              <a:rPr lang="zh-CN" sz="2000" dirty="0">
                <a:latin typeface="微软雅黑" panose="020B0503020204020204" pitchFamily="34" charset="-122"/>
                <a:ea typeface="微软雅黑" panose="020B0503020204020204" pitchFamily="34" charset="-122"/>
              </a:rPr>
              <a:t>基本操作</a:t>
            </a:r>
          </a:p>
        </p:txBody>
      </p:sp>
      <p:sp>
        <p:nvSpPr>
          <p:cNvPr id="3081" name="文本框 20"/>
          <p:cNvSpPr txBox="1"/>
          <p:nvPr/>
        </p:nvSpPr>
        <p:spPr>
          <a:xfrm>
            <a:off x="6266815" y="4109720"/>
            <a:ext cx="3938905" cy="536575"/>
          </a:xfrm>
          <a:prstGeom prst="rect">
            <a:avLst/>
          </a:prstGeom>
          <a:noFill/>
          <a:ln w="9525">
            <a:noFill/>
            <a:miter/>
          </a:ln>
        </p:spPr>
        <p:txBody>
          <a:bodyPr anchor="ct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0"/>
              </a:spcBef>
              <a:buNone/>
            </a:pPr>
            <a:r>
              <a:rPr lang="en-US" altLang="zh-CN" sz="2000" dirty="0" smtClean="0">
                <a:latin typeface="微软雅黑" panose="020B0503020204020204" pitchFamily="34" charset="-122"/>
                <a:ea typeface="微软雅黑" panose="020B0503020204020204" pitchFamily="34" charset="-122"/>
              </a:rPr>
              <a:t>windows</a:t>
            </a:r>
            <a:r>
              <a:rPr lang="zh-CN" sz="2000" dirty="0" smtClean="0">
                <a:latin typeface="微软雅黑" panose="020B0503020204020204" pitchFamily="34" charset="-122"/>
                <a:ea typeface="微软雅黑" panose="020B0503020204020204" pitchFamily="34" charset="-122"/>
              </a:rPr>
              <a:t>系统</a:t>
            </a:r>
            <a:r>
              <a:rPr lang="zh-CN" sz="2000" dirty="0">
                <a:latin typeface="微软雅黑" panose="020B0503020204020204" pitchFamily="34" charset="-122"/>
                <a:ea typeface="微软雅黑" panose="020B0503020204020204" pitchFamily="34" charset="-122"/>
              </a:rPr>
              <a:t>加固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5"/>
          <p:cNvSpPr txBox="1"/>
          <p:nvPr/>
        </p:nvSpPr>
        <p:spPr>
          <a:xfrm>
            <a:off x="3937000" y="2628900"/>
            <a:ext cx="4127500" cy="723900"/>
          </a:xfrm>
          <a:prstGeom prst="rect">
            <a:avLst/>
          </a:prstGeom>
        </p:spPr>
        <p:txBody>
          <a:bodyPr anchor="b">
            <a:normAutofit fontScale="85000" lnSpcReduction="10000"/>
          </a:bodyPr>
          <a:lstStyle>
            <a:lvl1pPr algn="ctr" defTabSz="914400" rtl="0" eaLnBrk="1" latinLnBrk="0" hangingPunct="1">
              <a:lnSpc>
                <a:spcPct val="90000"/>
              </a:lnSpc>
              <a:spcBef>
                <a:spcPct val="0"/>
              </a:spcBef>
              <a:buNone/>
              <a:defRPr sz="4000" b="1" i="0" kern="700" spc="-110" baseline="0">
                <a:solidFill>
                  <a:schemeClr val="accent1">
                    <a:lumMod val="75000"/>
                  </a:schemeClr>
                </a:solidFill>
                <a:effectLst>
                  <a:outerShdw dist="38100" dir="5400000" algn="t" rotWithShape="0">
                    <a:schemeClr val="bg1">
                      <a:alpha val="84000"/>
                    </a:schemeClr>
                  </a:outerShdw>
                </a:effectLst>
                <a:latin typeface="黑体" panose="02010609060101010101" pitchFamily="49" charset="-122"/>
                <a:ea typeface="黑体" panose="02010609060101010101" pitchFamily="49" charset="-122"/>
                <a:cs typeface="+mj-cs"/>
              </a:defRPr>
            </a:lvl1pPr>
          </a:lstStyle>
          <a:p>
            <a:pPr marL="0" lvl="0" indent="0" defTabSz="914400" eaLnBrk="1" hangingPunct="1">
              <a:spcBef>
                <a:spcPct val="0"/>
              </a:spcBef>
              <a:buNone/>
            </a:pPr>
            <a:r>
              <a:rPr lang="en-US" altLang="zh-CN" sz="3600" dirty="0" smtClean="0">
                <a:solidFill>
                  <a:srgbClr val="2BBB99"/>
                </a:solidFill>
                <a:latin typeface="微软雅黑" panose="020B0503020204020204" pitchFamily="34" charset="-122"/>
                <a:ea typeface="微软雅黑" panose="020B0503020204020204" pitchFamily="34" charset="-122"/>
                <a:sym typeface="+mn-ea"/>
              </a:rPr>
              <a:t>windows</a:t>
            </a:r>
            <a:r>
              <a:rPr lang="zh-CN" sz="3600" dirty="0" smtClean="0">
                <a:solidFill>
                  <a:srgbClr val="2BBB99"/>
                </a:solidFill>
                <a:latin typeface="微软雅黑" panose="020B0503020204020204" pitchFamily="34" charset="-122"/>
                <a:ea typeface="微软雅黑" panose="020B0503020204020204" pitchFamily="34" charset="-122"/>
                <a:sym typeface="+mn-ea"/>
              </a:rPr>
              <a:t>系统</a:t>
            </a:r>
            <a:r>
              <a:rPr lang="zh-CN" sz="3600" dirty="0">
                <a:solidFill>
                  <a:srgbClr val="2BBB99"/>
                </a:solidFill>
                <a:latin typeface="微软雅黑" panose="020B0503020204020204" pitchFamily="34" charset="-122"/>
                <a:ea typeface="微软雅黑" panose="020B0503020204020204" pitchFamily="34" charset="-122"/>
                <a:sym typeface="+mn-ea"/>
              </a:rPr>
              <a:t>基本操作</a:t>
            </a:r>
            <a:endParaRPr kumimoji="0" lang="zh-CN" altLang="zh-CN" sz="3600" b="1" i="0" u="none" strike="noStrike" kern="700" cap="none" spc="-110" normalizeH="0" baseline="0" noProof="0" dirty="0">
              <a:ln>
                <a:noFill/>
              </a:ln>
              <a:solidFill>
                <a:srgbClr val="2BBB99"/>
              </a:solidFill>
              <a:effectLst>
                <a:outerShdw dist="38100" dir="5400000" algn="t" rotWithShape="0">
                  <a:srgbClr val="FFFFFF">
                    <a:alpha val="84000"/>
                  </a:srgbClr>
                </a:outerShdw>
              </a:effectLst>
              <a:uLnTx/>
              <a:uFillTx/>
              <a:latin typeface="微软雅黑" panose="020B0503020204020204" pitchFamily="34" charset="-122"/>
              <a:ea typeface="微软雅黑" panose="020B0503020204020204" pitchFamily="34" charset="-122"/>
              <a:cs typeface="+mj-cs"/>
              <a:sym typeface="+mn-ea"/>
            </a:endParaRPr>
          </a:p>
        </p:txBody>
      </p:sp>
      <p:sp>
        <p:nvSpPr>
          <p:cNvPr id="11" name="矩形 10"/>
          <p:cNvSpPr/>
          <p:nvPr/>
        </p:nvSpPr>
        <p:spPr bwMode="auto">
          <a:xfrm>
            <a:off x="3937000" y="3370580"/>
            <a:ext cx="1376680" cy="47625"/>
          </a:xfrm>
          <a:prstGeom prst="rect">
            <a:avLst/>
          </a:prstGeom>
          <a:solidFill>
            <a:srgbClr val="358CC1"/>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2" name="矩形 11"/>
          <p:cNvSpPr/>
          <p:nvPr/>
        </p:nvSpPr>
        <p:spPr bwMode="auto">
          <a:xfrm>
            <a:off x="5313680" y="3370580"/>
            <a:ext cx="1374775" cy="47625"/>
          </a:xfrm>
          <a:prstGeom prst="rect">
            <a:avLst/>
          </a:prstGeom>
          <a:solidFill>
            <a:srgbClr val="2BBB99"/>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
        <p:nvSpPr>
          <p:cNvPr id="13" name="矩形 12"/>
          <p:cNvSpPr/>
          <p:nvPr/>
        </p:nvSpPr>
        <p:spPr bwMode="auto">
          <a:xfrm>
            <a:off x="6688455" y="3370580"/>
            <a:ext cx="1376045" cy="47625"/>
          </a:xfrm>
          <a:prstGeom prst="rect">
            <a:avLst/>
          </a:prstGeom>
          <a:solidFill>
            <a:srgbClr val="A4C37B">
              <a:lumMod val="75000"/>
            </a:srgbClr>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仿宋" panose="02010609060101010101"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880" y="-52070"/>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smtClean="0">
                <a:latin typeface="微软雅黑" panose="020B0503020204020204" pitchFamily="34" charset="-122"/>
                <a:ea typeface="微软雅黑" panose="020B0503020204020204" pitchFamily="34" charset="-122"/>
                <a:sym typeface="+mn-ea"/>
              </a:rPr>
              <a:t>windows</a:t>
            </a:r>
            <a:r>
              <a:rPr lang="zh-CN" sz="2400" dirty="0" smtClean="0">
                <a:latin typeface="微软雅黑" panose="020B0503020204020204" pitchFamily="34" charset="-122"/>
                <a:ea typeface="微软雅黑" panose="020B0503020204020204" pitchFamily="34" charset="-122"/>
                <a:sym typeface="+mn-ea"/>
              </a:rPr>
              <a:t>常</a:t>
            </a:r>
            <a:r>
              <a:rPr lang="zh-CN" altLang="en-US" sz="2400" dirty="0" smtClean="0">
                <a:latin typeface="微软雅黑" panose="020B0503020204020204" pitchFamily="34" charset="-122"/>
                <a:ea typeface="微软雅黑" panose="020B0503020204020204" pitchFamily="34" charset="-122"/>
                <a:sym typeface="+mn-ea"/>
              </a:rPr>
              <a:t>见目录</a:t>
            </a:r>
            <a:endParaRPr lang="zh-CN" altLang="en-US" sz="2400" dirty="0"/>
          </a:p>
        </p:txBody>
      </p:sp>
      <p:sp>
        <p:nvSpPr>
          <p:cNvPr id="5" name="矩形 4"/>
          <p:cNvSpPr/>
          <p:nvPr/>
        </p:nvSpPr>
        <p:spPr>
          <a:xfrm>
            <a:off x="676314" y="1247902"/>
            <a:ext cx="11326795" cy="3139321"/>
          </a:xfrm>
          <a:prstGeom prst="rect">
            <a:avLst/>
          </a:prstGeom>
        </p:spPr>
        <p:txBody>
          <a:bodyPr wrap="square">
            <a:spAutoFit/>
          </a:bodyPr>
          <a:lstStyle/>
          <a:p>
            <a:r>
              <a:rPr lang="zh-CN" altLang="en-US" dirty="0"/>
              <a:t>system32 </a:t>
            </a:r>
            <a:r>
              <a:rPr lang="en-US" altLang="zh-CN" dirty="0" smtClean="0"/>
              <a:t>			</a:t>
            </a:r>
            <a:r>
              <a:rPr lang="zh-CN" altLang="en-US" dirty="0" smtClean="0"/>
              <a:t>存放</a:t>
            </a:r>
            <a:r>
              <a:rPr lang="zh-CN" altLang="en-US" dirty="0"/>
              <a:t>系统配置</a:t>
            </a:r>
            <a:r>
              <a:rPr lang="zh-CN" altLang="en-US" dirty="0" smtClean="0"/>
              <a:t>文件</a:t>
            </a:r>
            <a:endParaRPr lang="en-US" altLang="zh-CN" dirty="0" smtClean="0"/>
          </a:p>
          <a:p>
            <a:endParaRPr lang="en-US" altLang="zh-CN" dirty="0"/>
          </a:p>
          <a:p>
            <a:r>
              <a:rPr lang="en-US" altLang="zh-CN" dirty="0"/>
              <a:t>SysWOW64			Windows</a:t>
            </a:r>
            <a:r>
              <a:rPr lang="zh-CN" altLang="en-US" dirty="0"/>
              <a:t>操作系统的子系统</a:t>
            </a:r>
            <a:endParaRPr lang="en-US" altLang="zh-CN" dirty="0"/>
          </a:p>
          <a:p>
            <a:endParaRPr lang="zh-CN" altLang="en-US" dirty="0"/>
          </a:p>
          <a:p>
            <a:r>
              <a:rPr lang="en-US" altLang="zh-CN" dirty="0" smtClean="0"/>
              <a:t>C</a:t>
            </a:r>
            <a:r>
              <a:rPr lang="zh-CN" altLang="en-US" dirty="0" smtClean="0"/>
              <a:t>onfig</a:t>
            </a:r>
            <a:r>
              <a:rPr lang="en-US" altLang="zh-CN" dirty="0" smtClean="0"/>
              <a:t>/</a:t>
            </a:r>
            <a:r>
              <a:rPr lang="zh-CN" altLang="en-US" dirty="0" smtClean="0"/>
              <a:t>SAM </a:t>
            </a:r>
            <a:r>
              <a:rPr lang="en-US" altLang="zh-CN" dirty="0" smtClean="0"/>
              <a:t>			</a:t>
            </a:r>
            <a:r>
              <a:rPr lang="zh-CN" altLang="en-US" dirty="0" smtClean="0"/>
              <a:t>存放</a:t>
            </a:r>
            <a:r>
              <a:rPr lang="zh-CN" altLang="en-US" dirty="0"/>
              <a:t>windows帐号和</a:t>
            </a:r>
            <a:r>
              <a:rPr lang="zh-CN" altLang="en-US" dirty="0" smtClean="0"/>
              <a:t>密码</a:t>
            </a:r>
            <a:endParaRPr lang="en-US" altLang="zh-CN" dirty="0" smtClean="0"/>
          </a:p>
          <a:p>
            <a:endParaRPr lang="zh-CN" altLang="en-US" dirty="0"/>
          </a:p>
          <a:p>
            <a:r>
              <a:rPr lang="zh-CN" altLang="en-US" dirty="0" smtClean="0"/>
              <a:t>etc</a:t>
            </a:r>
            <a:r>
              <a:rPr lang="en-US" altLang="zh-CN" dirty="0" smtClean="0"/>
              <a:t>/</a:t>
            </a:r>
            <a:r>
              <a:rPr lang="zh-CN" altLang="en-US" dirty="0" smtClean="0"/>
              <a:t>hosts</a:t>
            </a:r>
            <a:r>
              <a:rPr lang="en-US" altLang="zh-CN" dirty="0" smtClean="0"/>
              <a:t>				DNS</a:t>
            </a:r>
            <a:r>
              <a:rPr lang="zh-CN" altLang="en-US" dirty="0" smtClean="0"/>
              <a:t>解析文件</a:t>
            </a:r>
            <a:endParaRPr lang="en-US" altLang="zh-CN" dirty="0" smtClean="0"/>
          </a:p>
          <a:p>
            <a:endParaRPr lang="zh-CN" altLang="en-US" dirty="0"/>
          </a:p>
          <a:p>
            <a:r>
              <a:rPr lang="en-US" altLang="zh-CN" dirty="0" smtClean="0"/>
              <a:t>Program files/</a:t>
            </a:r>
            <a:r>
              <a:rPr lang="en-US" altLang="zh-CN" dirty="0"/>
              <a:t> Program files </a:t>
            </a:r>
            <a:r>
              <a:rPr lang="en-US" altLang="zh-CN" dirty="0" smtClean="0"/>
              <a:t>(</a:t>
            </a:r>
            <a:r>
              <a:rPr lang="zh-CN" altLang="en-US" dirty="0" smtClean="0"/>
              <a:t>x86</a:t>
            </a:r>
            <a:r>
              <a:rPr lang="en-US" altLang="zh-CN" dirty="0" smtClean="0"/>
              <a:t>)	</a:t>
            </a:r>
            <a:r>
              <a:rPr lang="zh-CN" altLang="en-US" dirty="0" smtClean="0"/>
              <a:t>64</a:t>
            </a:r>
            <a:r>
              <a:rPr lang="zh-CN" altLang="en-US" dirty="0"/>
              <a:t>位系统安装</a:t>
            </a:r>
            <a:r>
              <a:rPr lang="zh-CN" altLang="en-US" dirty="0" smtClean="0"/>
              <a:t>在</a:t>
            </a:r>
            <a:r>
              <a:rPr lang="en-US" altLang="zh-CN" dirty="0"/>
              <a:t>Windows</a:t>
            </a:r>
            <a:r>
              <a:rPr lang="zh-CN" altLang="en-US" dirty="0"/>
              <a:t>操作系统的</a:t>
            </a:r>
            <a:r>
              <a:rPr lang="zh-CN" altLang="en-US" dirty="0" smtClean="0"/>
              <a:t>子系统</a:t>
            </a:r>
            <a:r>
              <a:rPr lang="en-US" altLang="zh-CN" dirty="0" smtClean="0"/>
              <a:t>,</a:t>
            </a:r>
            <a:r>
              <a:rPr lang="zh-CN" altLang="en-US" dirty="0" smtClean="0"/>
              <a:t>32</a:t>
            </a:r>
            <a:r>
              <a:rPr lang="zh-CN" altLang="en-US" dirty="0"/>
              <a:t>位下会安装在x86</a:t>
            </a:r>
            <a:r>
              <a:rPr lang="zh-CN" altLang="en-US" dirty="0" smtClean="0"/>
              <a:t>下</a:t>
            </a:r>
            <a:endParaRPr lang="en-US" altLang="zh-CN" dirty="0" smtClean="0"/>
          </a:p>
          <a:p>
            <a:endParaRPr lang="zh-CN" altLang="en-US" dirty="0"/>
          </a:p>
          <a:p>
            <a:r>
              <a:rPr lang="en-US" altLang="zh-CN" dirty="0" smtClean="0"/>
              <a:t>P</a:t>
            </a:r>
            <a:r>
              <a:rPr lang="zh-CN" altLang="en-US" dirty="0" smtClean="0"/>
              <a:t>erflogs</a:t>
            </a:r>
            <a:r>
              <a:rPr lang="en-US" altLang="zh-CN" dirty="0" smtClean="0"/>
              <a:t>				</a:t>
            </a:r>
            <a:r>
              <a:rPr lang="zh-CN" altLang="en-US" dirty="0" smtClean="0"/>
              <a:t>日志</a:t>
            </a:r>
            <a:r>
              <a:rPr lang="zh-CN" altLang="en-US" dirty="0"/>
              <a:t>目录</a:t>
            </a:r>
          </a:p>
        </p:txBody>
      </p:sp>
    </p:spTree>
    <p:extLst>
      <p:ext uri="{BB962C8B-B14F-4D97-AF65-F5344CB8AC3E}">
        <p14:creationId xmlns:p14="http://schemas.microsoft.com/office/powerpoint/2010/main" val="80899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880" y="-52070"/>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smtClean="0">
                <a:latin typeface="微软雅黑" panose="020B0503020204020204" pitchFamily="34" charset="-122"/>
                <a:ea typeface="微软雅黑" panose="020B0503020204020204" pitchFamily="34" charset="-122"/>
                <a:sym typeface="+mn-ea"/>
              </a:rPr>
              <a:t>windows</a:t>
            </a:r>
            <a:r>
              <a:rPr lang="zh-CN" sz="2400" dirty="0" smtClean="0">
                <a:latin typeface="微软雅黑" panose="020B0503020204020204" pitchFamily="34" charset="-122"/>
                <a:ea typeface="微软雅黑" panose="020B0503020204020204" pitchFamily="34" charset="-122"/>
                <a:sym typeface="+mn-ea"/>
              </a:rPr>
              <a:t>常用</a:t>
            </a:r>
            <a:r>
              <a:rPr lang="zh-CN" sz="2400" dirty="0">
                <a:latin typeface="微软雅黑" panose="020B0503020204020204" pitchFamily="34" charset="-122"/>
                <a:ea typeface="微软雅黑" panose="020B0503020204020204" pitchFamily="34" charset="-122"/>
                <a:sym typeface="+mn-ea"/>
              </a:rPr>
              <a:t>系统命令</a:t>
            </a:r>
            <a:endParaRPr lang="zh-CN" altLang="en-US" sz="2400" dirty="0"/>
          </a:p>
        </p:txBody>
      </p:sp>
      <p:graphicFrame>
        <p:nvGraphicFramePr>
          <p:cNvPr id="4" name="表格 3"/>
          <p:cNvGraphicFramePr/>
          <p:nvPr/>
        </p:nvGraphicFramePr>
        <p:xfrm>
          <a:off x="1440815" y="1181100"/>
          <a:ext cx="9248775" cy="4544060"/>
        </p:xfrm>
        <a:graphic>
          <a:graphicData uri="http://schemas.openxmlformats.org/drawingml/2006/table">
            <a:tbl>
              <a:tblPr firstRow="1" bandRow="1">
                <a:tableStyleId>{5C22544A-7EE6-4342-B048-85BDC9FD1C3A}</a:tableStyleId>
              </a:tblPr>
              <a:tblGrid>
                <a:gridCol w="4624705">
                  <a:extLst>
                    <a:ext uri="{9D8B030D-6E8A-4147-A177-3AD203B41FA5}">
                      <a16:colId xmlns:a16="http://schemas.microsoft.com/office/drawing/2014/main" val="20000"/>
                    </a:ext>
                  </a:extLst>
                </a:gridCol>
                <a:gridCol w="4624070">
                  <a:extLst>
                    <a:ext uri="{9D8B030D-6E8A-4147-A177-3AD203B41FA5}">
                      <a16:colId xmlns:a16="http://schemas.microsoft.com/office/drawing/2014/main" val="20001"/>
                    </a:ext>
                  </a:extLst>
                </a:gridCol>
              </a:tblGrid>
              <a:tr h="350520">
                <a:tc>
                  <a:txBody>
                    <a:bodyPr/>
                    <a:lstStyle/>
                    <a:p>
                      <a:pPr>
                        <a:buNone/>
                      </a:pPr>
                      <a:r>
                        <a:rPr lang="zh-CN"/>
                        <a:t>命令</a:t>
                      </a:r>
                    </a:p>
                  </a:txBody>
                  <a:tcPr anchor="ctr"/>
                </a:tc>
                <a:tc>
                  <a:txBody>
                    <a:bodyPr/>
                    <a:lstStyle/>
                    <a:p>
                      <a:pPr>
                        <a:buNone/>
                      </a:pPr>
                      <a:r>
                        <a:rPr lang="zh-CN"/>
                        <a:t>说明</a:t>
                      </a:r>
                    </a:p>
                  </a:txBody>
                  <a:tcPr anchor="ctr"/>
                </a:tc>
                <a:extLst>
                  <a:ext uri="{0D108BD9-81ED-4DB2-BD59-A6C34878D82A}">
                    <a16:rowId xmlns:a16="http://schemas.microsoft.com/office/drawing/2014/main" val="10000"/>
                  </a:ext>
                </a:extLst>
              </a:tr>
              <a:tr h="381000">
                <a:tc>
                  <a:txBody>
                    <a:bodyPr/>
                    <a:lstStyle/>
                    <a:p>
                      <a:pPr>
                        <a:buNone/>
                      </a:pPr>
                      <a:r>
                        <a:rPr lang="en-US"/>
                        <a:t>ver</a:t>
                      </a:r>
                    </a:p>
                  </a:txBody>
                  <a:tcPr anchor="ctr"/>
                </a:tc>
                <a:tc>
                  <a:txBody>
                    <a:bodyPr/>
                    <a:lstStyle/>
                    <a:p>
                      <a:pPr>
                        <a:buNone/>
                      </a:pPr>
                      <a:r>
                        <a:rPr lang="zh-CN"/>
                        <a:t>查看系统版本</a:t>
                      </a:r>
                    </a:p>
                  </a:txBody>
                  <a:tcPr anchor="ctr"/>
                </a:tc>
                <a:extLst>
                  <a:ext uri="{0D108BD9-81ED-4DB2-BD59-A6C34878D82A}">
                    <a16:rowId xmlns:a16="http://schemas.microsoft.com/office/drawing/2014/main" val="10001"/>
                  </a:ext>
                </a:extLst>
              </a:tr>
              <a:tr h="368300">
                <a:tc>
                  <a:txBody>
                    <a:bodyPr/>
                    <a:lstStyle/>
                    <a:p>
                      <a:pPr>
                        <a:buNone/>
                      </a:pPr>
                      <a:r>
                        <a:rPr lang="en-US"/>
                        <a:t>hostname</a:t>
                      </a:r>
                    </a:p>
                  </a:txBody>
                  <a:tcPr anchor="ctr"/>
                </a:tc>
                <a:tc>
                  <a:txBody>
                    <a:bodyPr/>
                    <a:lstStyle/>
                    <a:p>
                      <a:pPr>
                        <a:buNone/>
                      </a:pPr>
                      <a:r>
                        <a:rPr lang="zh-CN"/>
                        <a:t>查看主机名</a:t>
                      </a:r>
                    </a:p>
                  </a:txBody>
                  <a:tcPr anchor="ctr"/>
                </a:tc>
                <a:extLst>
                  <a:ext uri="{0D108BD9-81ED-4DB2-BD59-A6C34878D82A}">
                    <a16:rowId xmlns:a16="http://schemas.microsoft.com/office/drawing/2014/main" val="10002"/>
                  </a:ext>
                </a:extLst>
              </a:tr>
              <a:tr h="381000">
                <a:tc>
                  <a:txBody>
                    <a:bodyPr/>
                    <a:lstStyle/>
                    <a:p>
                      <a:pPr>
                        <a:buNone/>
                      </a:pPr>
                      <a:r>
                        <a:rPr lang="en-US"/>
                        <a:t>ipconfig /all</a:t>
                      </a:r>
                    </a:p>
                  </a:txBody>
                  <a:tcPr anchor="ctr"/>
                </a:tc>
                <a:tc>
                  <a:txBody>
                    <a:bodyPr/>
                    <a:lstStyle/>
                    <a:p>
                      <a:pPr>
                        <a:buNone/>
                      </a:pPr>
                      <a:r>
                        <a:rPr lang="zh-CN"/>
                        <a:t>查看网络配置</a:t>
                      </a:r>
                    </a:p>
                  </a:txBody>
                  <a:tcPr anchor="ctr"/>
                </a:tc>
                <a:extLst>
                  <a:ext uri="{0D108BD9-81ED-4DB2-BD59-A6C34878D82A}">
                    <a16:rowId xmlns:a16="http://schemas.microsoft.com/office/drawing/2014/main" val="10003"/>
                  </a:ext>
                </a:extLst>
              </a:tr>
              <a:tr h="381000">
                <a:tc>
                  <a:txBody>
                    <a:bodyPr/>
                    <a:lstStyle/>
                    <a:p>
                      <a:pPr>
                        <a:buNone/>
                      </a:pPr>
                      <a:r>
                        <a:rPr lang="en-US"/>
                        <a:t>net user/localgroup/share/config</a:t>
                      </a:r>
                      <a:endParaRPr lang="zh-CN" altLang="en-US"/>
                    </a:p>
                  </a:txBody>
                  <a:tcPr anchor="ctr"/>
                </a:tc>
                <a:tc>
                  <a:txBody>
                    <a:bodyPr/>
                    <a:lstStyle/>
                    <a:p>
                      <a:pPr>
                        <a:buNone/>
                      </a:pPr>
                      <a:r>
                        <a:rPr lang="zh-CN" altLang="en-US"/>
                        <a:t>查看用户</a:t>
                      </a:r>
                      <a:r>
                        <a:rPr lang="en-US" altLang="zh-CN"/>
                        <a:t>/</a:t>
                      </a:r>
                      <a:r>
                        <a:rPr lang="zh-CN" altLang="en-US"/>
                        <a:t>用户组</a:t>
                      </a:r>
                      <a:r>
                        <a:rPr lang="en-US" altLang="zh-CN"/>
                        <a:t>/</a:t>
                      </a:r>
                      <a:r>
                        <a:rPr lang="zh-CN" altLang="en-US"/>
                        <a:t>共享</a:t>
                      </a:r>
                      <a:r>
                        <a:rPr lang="en-US" altLang="zh-CN"/>
                        <a:t>/</a:t>
                      </a:r>
                      <a:r>
                        <a:rPr lang="zh-CN" altLang="en-US"/>
                        <a:t>当前运行可配置服务</a:t>
                      </a:r>
                    </a:p>
                  </a:txBody>
                  <a:tcPr anchor="ctr"/>
                </a:tc>
                <a:extLst>
                  <a:ext uri="{0D108BD9-81ED-4DB2-BD59-A6C34878D82A}">
                    <a16:rowId xmlns:a16="http://schemas.microsoft.com/office/drawing/2014/main" val="10004"/>
                  </a:ext>
                </a:extLst>
              </a:tr>
              <a:tr h="381000">
                <a:tc>
                  <a:txBody>
                    <a:bodyPr/>
                    <a:lstStyle/>
                    <a:p>
                      <a:pPr>
                        <a:buNone/>
                      </a:pPr>
                      <a:r>
                        <a:rPr lang="en-US"/>
                        <a:t>at</a:t>
                      </a:r>
                    </a:p>
                  </a:txBody>
                  <a:tcPr anchor="ctr"/>
                </a:tc>
                <a:tc>
                  <a:txBody>
                    <a:bodyPr/>
                    <a:lstStyle/>
                    <a:p>
                      <a:pPr>
                        <a:buNone/>
                      </a:pPr>
                      <a:r>
                        <a:rPr lang="zh-CN"/>
                        <a:t>建立或查看系统作业</a:t>
                      </a:r>
                    </a:p>
                  </a:txBody>
                  <a:tcPr anchor="ctr"/>
                </a:tc>
                <a:extLst>
                  <a:ext uri="{0D108BD9-81ED-4DB2-BD59-A6C34878D82A}">
                    <a16:rowId xmlns:a16="http://schemas.microsoft.com/office/drawing/2014/main" val="10005"/>
                  </a:ext>
                </a:extLst>
              </a:tr>
              <a:tr h="381000">
                <a:tc>
                  <a:txBody>
                    <a:bodyPr/>
                    <a:lstStyle/>
                    <a:p>
                      <a:pPr>
                        <a:buNone/>
                      </a:pPr>
                      <a:r>
                        <a:rPr lang="en-US"/>
                        <a:t>netstat</a:t>
                      </a:r>
                    </a:p>
                  </a:txBody>
                  <a:tcPr anchor="ctr"/>
                </a:tc>
                <a:tc>
                  <a:txBody>
                    <a:bodyPr/>
                    <a:lstStyle/>
                    <a:p>
                      <a:pPr>
                        <a:buNone/>
                      </a:pPr>
                      <a:r>
                        <a:rPr lang="zh-CN" altLang="en-US"/>
                        <a:t>查看开放端口</a:t>
                      </a:r>
                    </a:p>
                  </a:txBody>
                  <a:tcPr anchor="ctr"/>
                </a:tc>
                <a:extLst>
                  <a:ext uri="{0D108BD9-81ED-4DB2-BD59-A6C34878D82A}">
                    <a16:rowId xmlns:a16="http://schemas.microsoft.com/office/drawing/2014/main" val="10006"/>
                  </a:ext>
                </a:extLst>
              </a:tr>
              <a:tr h="381000">
                <a:tc>
                  <a:txBody>
                    <a:bodyPr/>
                    <a:lstStyle/>
                    <a:p>
                      <a:pPr>
                        <a:buNone/>
                      </a:pPr>
                      <a:r>
                        <a:rPr lang="en-US" dirty="0" err="1"/>
                        <a:t>secpol.msc</a:t>
                      </a:r>
                      <a:endParaRPr lang="en-US" dirty="0"/>
                    </a:p>
                  </a:txBody>
                  <a:tcPr anchor="ctr"/>
                </a:tc>
                <a:tc>
                  <a:txBody>
                    <a:bodyPr/>
                    <a:lstStyle/>
                    <a:p>
                      <a:pPr>
                        <a:buNone/>
                      </a:pPr>
                      <a:r>
                        <a:rPr lang="zh-CN" dirty="0"/>
                        <a:t>查看和修改本地安全设置</a:t>
                      </a:r>
                    </a:p>
                  </a:txBody>
                  <a:tcPr anchor="ctr"/>
                </a:tc>
                <a:extLst>
                  <a:ext uri="{0D108BD9-81ED-4DB2-BD59-A6C34878D82A}">
                    <a16:rowId xmlns:a16="http://schemas.microsoft.com/office/drawing/2014/main" val="10007"/>
                  </a:ext>
                </a:extLst>
              </a:tr>
              <a:tr h="381000">
                <a:tc>
                  <a:txBody>
                    <a:bodyPr/>
                    <a:lstStyle/>
                    <a:p>
                      <a:pPr>
                        <a:buNone/>
                      </a:pPr>
                      <a:r>
                        <a:rPr lang="en-US"/>
                        <a:t>services.msc</a:t>
                      </a:r>
                    </a:p>
                  </a:txBody>
                  <a:tcPr anchor="ctr"/>
                </a:tc>
                <a:tc>
                  <a:txBody>
                    <a:bodyPr/>
                    <a:lstStyle/>
                    <a:p>
                      <a:pPr>
                        <a:buNone/>
                      </a:pPr>
                      <a:r>
                        <a:rPr lang="zh-CN"/>
                        <a:t>查看和修改服务</a:t>
                      </a:r>
                    </a:p>
                  </a:txBody>
                  <a:tcPr anchor="ctr"/>
                </a:tc>
                <a:extLst>
                  <a:ext uri="{0D108BD9-81ED-4DB2-BD59-A6C34878D82A}">
                    <a16:rowId xmlns:a16="http://schemas.microsoft.com/office/drawing/2014/main" val="10008"/>
                  </a:ext>
                </a:extLst>
              </a:tr>
              <a:tr h="381000">
                <a:tc>
                  <a:txBody>
                    <a:bodyPr/>
                    <a:lstStyle/>
                    <a:p>
                      <a:pPr>
                        <a:buNone/>
                      </a:pPr>
                      <a:r>
                        <a:rPr lang="en-US"/>
                        <a:t>eventvwr.msc</a:t>
                      </a:r>
                    </a:p>
                  </a:txBody>
                  <a:tcPr anchor="ctr"/>
                </a:tc>
                <a:tc>
                  <a:txBody>
                    <a:bodyPr/>
                    <a:lstStyle/>
                    <a:p>
                      <a:pPr>
                        <a:buNone/>
                      </a:pPr>
                      <a:r>
                        <a:rPr lang="zh-CN"/>
                        <a:t>查看日志</a:t>
                      </a:r>
                    </a:p>
                  </a:txBody>
                  <a:tcPr anchor="ctr"/>
                </a:tc>
                <a:extLst>
                  <a:ext uri="{0D108BD9-81ED-4DB2-BD59-A6C34878D82A}">
                    <a16:rowId xmlns:a16="http://schemas.microsoft.com/office/drawing/2014/main" val="10009"/>
                  </a:ext>
                </a:extLst>
              </a:tr>
              <a:tr h="381000">
                <a:tc>
                  <a:txBody>
                    <a:bodyPr/>
                    <a:lstStyle/>
                    <a:p>
                      <a:pPr>
                        <a:buNone/>
                      </a:pPr>
                      <a:r>
                        <a:rPr lang="en-US"/>
                        <a:t>regedit</a:t>
                      </a:r>
                    </a:p>
                  </a:txBody>
                  <a:tcPr anchor="ctr"/>
                </a:tc>
                <a:tc>
                  <a:txBody>
                    <a:bodyPr/>
                    <a:lstStyle/>
                    <a:p>
                      <a:pPr>
                        <a:buNone/>
                      </a:pPr>
                      <a:r>
                        <a:rPr lang="zh-CN"/>
                        <a:t>打开注册表</a:t>
                      </a:r>
                    </a:p>
                  </a:txBody>
                  <a:tcPr anchor="ctr"/>
                </a:tc>
                <a:extLst>
                  <a:ext uri="{0D108BD9-81ED-4DB2-BD59-A6C34878D82A}">
                    <a16:rowId xmlns:a16="http://schemas.microsoft.com/office/drawing/2014/main" val="10010"/>
                  </a:ext>
                </a:extLst>
              </a:tr>
              <a:tr h="381000">
                <a:tc>
                  <a:txBody>
                    <a:bodyPr/>
                    <a:lstStyle/>
                    <a:p>
                      <a:pPr>
                        <a:buNone/>
                      </a:pPr>
                      <a:r>
                        <a:rPr lang="en-US"/>
                        <a:t>whoami</a:t>
                      </a:r>
                    </a:p>
                  </a:txBody>
                  <a:tcPr anchor="ctr"/>
                </a:tc>
                <a:tc>
                  <a:txBody>
                    <a:bodyPr/>
                    <a:lstStyle/>
                    <a:p>
                      <a:pPr>
                        <a:buNone/>
                      </a:pPr>
                      <a:r>
                        <a:rPr lang="zh-CN" dirty="0"/>
                        <a:t>查看</a:t>
                      </a:r>
                      <a:r>
                        <a:rPr dirty="0" err="1"/>
                        <a:t>当前操作用户的用户名</a:t>
                      </a:r>
                      <a:endParaRPr dirty="0"/>
                    </a:p>
                  </a:txBody>
                  <a:tcPr anchor="ct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880" y="-52070"/>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smtClean="0">
                <a:latin typeface="微软雅黑" panose="020B0503020204020204" pitchFamily="34" charset="-122"/>
                <a:ea typeface="微软雅黑" panose="020B0503020204020204" pitchFamily="34" charset="-122"/>
                <a:sym typeface="+mn-ea"/>
              </a:rPr>
              <a:t>windows</a:t>
            </a:r>
            <a:r>
              <a:rPr lang="zh-CN" sz="2400" dirty="0" smtClean="0">
                <a:latin typeface="微软雅黑" panose="020B0503020204020204" pitchFamily="34" charset="-122"/>
                <a:ea typeface="微软雅黑" panose="020B0503020204020204" pitchFamily="34" charset="-122"/>
                <a:sym typeface="+mn-ea"/>
              </a:rPr>
              <a:t>常</a:t>
            </a:r>
            <a:r>
              <a:rPr lang="zh-CN" altLang="en-US" sz="2400" dirty="0" smtClean="0">
                <a:latin typeface="微软雅黑" panose="020B0503020204020204" pitchFamily="34" charset="-122"/>
                <a:ea typeface="微软雅黑" panose="020B0503020204020204" pitchFamily="34" charset="-122"/>
                <a:sym typeface="+mn-ea"/>
              </a:rPr>
              <a:t>见端口</a:t>
            </a:r>
            <a:endParaRPr lang="zh-CN" altLang="en-US" sz="2400" dirty="0"/>
          </a:p>
        </p:txBody>
      </p:sp>
      <p:graphicFrame>
        <p:nvGraphicFramePr>
          <p:cNvPr id="4" name="表格 3"/>
          <p:cNvGraphicFramePr/>
          <p:nvPr>
            <p:extLst>
              <p:ext uri="{D42A27DB-BD31-4B8C-83A1-F6EECF244321}">
                <p14:modId xmlns:p14="http://schemas.microsoft.com/office/powerpoint/2010/main" val="4207944880"/>
              </p:ext>
            </p:extLst>
          </p:nvPr>
        </p:nvGraphicFramePr>
        <p:xfrm>
          <a:off x="1440815" y="1181100"/>
          <a:ext cx="9647895" cy="4175760"/>
        </p:xfrm>
        <a:graphic>
          <a:graphicData uri="http://schemas.openxmlformats.org/drawingml/2006/table">
            <a:tbl>
              <a:tblPr firstRow="1" bandRow="1">
                <a:tableStyleId>{5C22544A-7EE6-4342-B048-85BDC9FD1C3A}</a:tableStyleId>
              </a:tblPr>
              <a:tblGrid>
                <a:gridCol w="4824279">
                  <a:extLst>
                    <a:ext uri="{9D8B030D-6E8A-4147-A177-3AD203B41FA5}">
                      <a16:colId xmlns:a16="http://schemas.microsoft.com/office/drawing/2014/main" val="20000"/>
                    </a:ext>
                  </a:extLst>
                </a:gridCol>
                <a:gridCol w="4823616">
                  <a:extLst>
                    <a:ext uri="{9D8B030D-6E8A-4147-A177-3AD203B41FA5}">
                      <a16:colId xmlns:a16="http://schemas.microsoft.com/office/drawing/2014/main" val="20001"/>
                    </a:ext>
                  </a:extLst>
                </a:gridCol>
              </a:tblGrid>
              <a:tr h="350520">
                <a:tc>
                  <a:txBody>
                    <a:bodyPr/>
                    <a:lstStyle/>
                    <a:p>
                      <a:pPr>
                        <a:buNone/>
                      </a:pPr>
                      <a:r>
                        <a:rPr lang="zh-CN" altLang="en-US" dirty="0" smtClean="0"/>
                        <a:t>端口</a:t>
                      </a:r>
                      <a:endParaRPr lang="zh-CN" dirty="0"/>
                    </a:p>
                  </a:txBody>
                  <a:tcPr anchor="ctr"/>
                </a:tc>
                <a:tc>
                  <a:txBody>
                    <a:bodyPr/>
                    <a:lstStyle/>
                    <a:p>
                      <a:pPr>
                        <a:buNone/>
                      </a:pPr>
                      <a:r>
                        <a:rPr lang="zh-CN"/>
                        <a:t>说明</a:t>
                      </a:r>
                    </a:p>
                  </a:txBody>
                  <a:tcPr anchor="ctr"/>
                </a:tc>
                <a:extLst>
                  <a:ext uri="{0D108BD9-81ED-4DB2-BD59-A6C34878D82A}">
                    <a16:rowId xmlns:a16="http://schemas.microsoft.com/office/drawing/2014/main" val="10000"/>
                  </a:ext>
                </a:extLst>
              </a:tr>
              <a:tr h="381000">
                <a:tc>
                  <a:txBody>
                    <a:bodyPr/>
                    <a:lstStyle/>
                    <a:p>
                      <a:pPr>
                        <a:buNone/>
                      </a:pPr>
                      <a:r>
                        <a:rPr lang="en-US" dirty="0" smtClean="0"/>
                        <a:t>80/8080/8081</a:t>
                      </a:r>
                      <a:endParaRPr lang="en-US" dirty="0"/>
                    </a:p>
                  </a:txBody>
                  <a:tcPr anchor="ctr"/>
                </a:tc>
                <a:tc>
                  <a:txBody>
                    <a:bodyPr/>
                    <a:lstStyle/>
                    <a:p>
                      <a:pPr>
                        <a:buNone/>
                      </a:pPr>
                      <a:r>
                        <a:rPr lang="en-US" altLang="zh-CN" dirty="0" smtClean="0"/>
                        <a:t>HTTP</a:t>
                      </a:r>
                      <a:r>
                        <a:rPr lang="zh-CN" altLang="en-US" dirty="0" smtClean="0"/>
                        <a:t>协议代理服务器常用端口号</a:t>
                      </a:r>
                      <a:endParaRPr lang="zh-CN" dirty="0"/>
                    </a:p>
                  </a:txBody>
                  <a:tcPr anchor="ctr"/>
                </a:tc>
                <a:extLst>
                  <a:ext uri="{0D108BD9-81ED-4DB2-BD59-A6C34878D82A}">
                    <a16:rowId xmlns:a16="http://schemas.microsoft.com/office/drawing/2014/main" val="10001"/>
                  </a:ext>
                </a:extLst>
              </a:tr>
              <a:tr h="381000">
                <a:tc>
                  <a:txBody>
                    <a:bodyPr/>
                    <a:lstStyle/>
                    <a:p>
                      <a:pPr>
                        <a:buNone/>
                      </a:pPr>
                      <a:r>
                        <a:rPr lang="en-US" dirty="0" smtClean="0"/>
                        <a:t>443</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a:t>
                      </a:r>
                      <a:r>
                        <a:rPr lang="zh-CN" altLang="en-US" dirty="0" smtClean="0"/>
                        <a:t>协议代理服务器常用端口号</a:t>
                      </a:r>
                      <a:endParaRPr lang="zh-CN" altLang="zh-CN" dirty="0" smtClean="0"/>
                    </a:p>
                  </a:txBody>
                  <a:tcPr anchor="ctr"/>
                </a:tc>
                <a:extLst>
                  <a:ext uri="{0D108BD9-81ED-4DB2-BD59-A6C34878D82A}">
                    <a16:rowId xmlns:a16="http://schemas.microsoft.com/office/drawing/2014/main" val="10010"/>
                  </a:ext>
                </a:extLst>
              </a:tr>
              <a:tr h="381000">
                <a:tc>
                  <a:txBody>
                    <a:bodyPr/>
                    <a:lstStyle/>
                    <a:p>
                      <a:pPr>
                        <a:buNone/>
                      </a:pPr>
                      <a:r>
                        <a:rPr lang="en-US" dirty="0" smtClean="0"/>
                        <a:t>21</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FTP(</a:t>
                      </a:r>
                      <a:r>
                        <a:rPr lang="zh-CN" altLang="en-US" dirty="0" smtClean="0"/>
                        <a:t>文件传输协议</a:t>
                      </a:r>
                      <a:r>
                        <a:rPr lang="en-US" altLang="zh-CN" dirty="0" smtClean="0"/>
                        <a:t>)</a:t>
                      </a:r>
                      <a:r>
                        <a:rPr lang="zh-CN" altLang="en-US" dirty="0" smtClean="0"/>
                        <a:t>协议代理服务器常用端口号</a:t>
                      </a:r>
                      <a:endParaRPr lang="zh-CN" altLang="zh-CN" dirty="0" smtClean="0"/>
                    </a:p>
                  </a:txBody>
                  <a:tcPr anchor="ctr"/>
                </a:tc>
                <a:extLst>
                  <a:ext uri="{0D108BD9-81ED-4DB2-BD59-A6C34878D82A}">
                    <a16:rowId xmlns:a16="http://schemas.microsoft.com/office/drawing/2014/main" val="10011"/>
                  </a:ext>
                </a:extLst>
              </a:tr>
              <a:tr h="381000">
                <a:tc>
                  <a:txBody>
                    <a:bodyPr/>
                    <a:lstStyle/>
                    <a:p>
                      <a:pPr>
                        <a:buNone/>
                      </a:pPr>
                      <a:r>
                        <a:rPr lang="en-US" dirty="0" smtClean="0"/>
                        <a:t>23</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Telnet(</a:t>
                      </a:r>
                      <a:r>
                        <a:rPr lang="zh-CN" altLang="en-US" dirty="0" smtClean="0"/>
                        <a:t>远程登录</a:t>
                      </a:r>
                      <a:r>
                        <a:rPr lang="en-US" altLang="zh-CN" dirty="0" smtClean="0"/>
                        <a:t>)</a:t>
                      </a:r>
                      <a:r>
                        <a:rPr lang="zh-CN" altLang="en-US" dirty="0" smtClean="0"/>
                        <a:t>协议代理服务器常用端口号</a:t>
                      </a:r>
                      <a:endParaRPr lang="zh-CN" altLang="zh-CN" dirty="0" smtClean="0"/>
                    </a:p>
                  </a:txBody>
                  <a:tcPr anchor="ctr"/>
                </a:tc>
                <a:extLst>
                  <a:ext uri="{0D108BD9-81ED-4DB2-BD59-A6C34878D82A}">
                    <a16:rowId xmlns:a16="http://schemas.microsoft.com/office/drawing/2014/main" val="1421576952"/>
                  </a:ext>
                </a:extLst>
              </a:tr>
              <a:tr h="381000">
                <a:tc>
                  <a:txBody>
                    <a:bodyPr/>
                    <a:lstStyle/>
                    <a:p>
                      <a:pPr>
                        <a:buNone/>
                      </a:pPr>
                      <a:r>
                        <a:rPr lang="en-US" altLang="zh-CN" dirty="0" smtClean="0"/>
                        <a:t>22</a:t>
                      </a:r>
                      <a:endParaRPr lang="zh-CN" altLang="en-US" dirty="0"/>
                    </a:p>
                  </a:txBody>
                  <a:tcPr anchor="ctr"/>
                </a:tc>
                <a:tc>
                  <a:txBody>
                    <a:bodyPr/>
                    <a:lstStyle/>
                    <a:p>
                      <a:pPr>
                        <a:buNone/>
                      </a:pPr>
                      <a:r>
                        <a:rPr lang="en-US" altLang="zh-CN" dirty="0" smtClean="0"/>
                        <a:t>SSH</a:t>
                      </a:r>
                      <a:r>
                        <a:rPr lang="zh-CN" altLang="en-US" dirty="0" smtClean="0"/>
                        <a:t>（安全登录）、</a:t>
                      </a:r>
                      <a:r>
                        <a:rPr lang="en-US" altLang="zh-CN" dirty="0" smtClean="0"/>
                        <a:t>SCP</a:t>
                      </a:r>
                      <a:r>
                        <a:rPr lang="zh-CN" altLang="en-US" dirty="0" smtClean="0"/>
                        <a:t>（文件传输）</a:t>
                      </a:r>
                      <a:endParaRPr lang="zh-CN" altLang="en-US" dirty="0"/>
                    </a:p>
                  </a:txBody>
                  <a:tcPr anchor="ctr"/>
                </a:tc>
                <a:extLst>
                  <a:ext uri="{0D108BD9-81ED-4DB2-BD59-A6C34878D82A}">
                    <a16:rowId xmlns:a16="http://schemas.microsoft.com/office/drawing/2014/main" val="795818020"/>
                  </a:ext>
                </a:extLst>
              </a:tr>
              <a:tr h="381000">
                <a:tc>
                  <a:txBody>
                    <a:bodyPr/>
                    <a:lstStyle/>
                    <a:p>
                      <a:pPr>
                        <a:buNone/>
                      </a:pPr>
                      <a:r>
                        <a:rPr lang="en-US" altLang="zh-CN" sz="1800" b="0" i="0" kern="1200" dirty="0" smtClean="0">
                          <a:solidFill>
                            <a:schemeClr val="dk1"/>
                          </a:solidFill>
                          <a:effectLst/>
                          <a:latin typeface="+mn-lt"/>
                          <a:ea typeface="+mn-ea"/>
                          <a:cs typeface="+mn-cs"/>
                        </a:rPr>
                        <a:t>1521</a:t>
                      </a:r>
                      <a:endParaRPr lang="en-US" dirty="0"/>
                    </a:p>
                  </a:txBody>
                  <a:tcPr anchor="ctr"/>
                </a:tc>
                <a:tc>
                  <a:txBody>
                    <a:bodyPr/>
                    <a:lstStyle/>
                    <a:p>
                      <a:pPr>
                        <a:buNone/>
                      </a:pPr>
                      <a:r>
                        <a:rPr lang="en-US" altLang="zh-CN" sz="1800" b="0" i="0" kern="1200" dirty="0" smtClean="0">
                          <a:solidFill>
                            <a:schemeClr val="dk1"/>
                          </a:solidFill>
                          <a:effectLst/>
                          <a:latin typeface="+mn-lt"/>
                          <a:ea typeface="+mn-ea"/>
                          <a:cs typeface="+mn-cs"/>
                        </a:rPr>
                        <a:t>Oracle </a:t>
                      </a:r>
                      <a:r>
                        <a:rPr lang="zh-CN" altLang="en-US" sz="1800" b="0" i="0" kern="1200" dirty="0" smtClean="0">
                          <a:solidFill>
                            <a:schemeClr val="dk1"/>
                          </a:solidFill>
                          <a:effectLst/>
                          <a:latin typeface="+mn-lt"/>
                          <a:ea typeface="+mn-ea"/>
                          <a:cs typeface="+mn-cs"/>
                        </a:rPr>
                        <a:t>数据库</a:t>
                      </a:r>
                      <a:endParaRPr lang="zh-CN" dirty="0"/>
                    </a:p>
                  </a:txBody>
                  <a:tcPr anchor="ctr"/>
                </a:tc>
                <a:extLst>
                  <a:ext uri="{0D108BD9-81ED-4DB2-BD59-A6C34878D82A}">
                    <a16:rowId xmlns:a16="http://schemas.microsoft.com/office/drawing/2014/main" val="3401320099"/>
                  </a:ext>
                </a:extLst>
              </a:tr>
              <a:tr h="381000">
                <a:tc>
                  <a:txBody>
                    <a:bodyPr/>
                    <a:lstStyle/>
                    <a:p>
                      <a:pPr>
                        <a:buNone/>
                      </a:pPr>
                      <a:r>
                        <a:rPr lang="en-US" altLang="zh-CN" dirty="0" smtClean="0"/>
                        <a:t>1433</a:t>
                      </a:r>
                      <a:endParaRPr lang="en-US" altLang="zh-CN" dirty="0"/>
                    </a:p>
                  </a:txBody>
                  <a:tcPr anchor="ctr"/>
                </a:tc>
                <a:tc>
                  <a:txBody>
                    <a:bodyPr/>
                    <a:lstStyle/>
                    <a:p>
                      <a:pPr>
                        <a:buNone/>
                      </a:pPr>
                      <a:r>
                        <a:rPr lang="en-US" altLang="zh-CN" sz="1800" b="0" i="0" kern="1200" dirty="0" smtClean="0">
                          <a:solidFill>
                            <a:schemeClr val="dk1"/>
                          </a:solidFill>
                          <a:effectLst/>
                          <a:latin typeface="+mn-lt"/>
                          <a:ea typeface="+mn-ea"/>
                          <a:cs typeface="+mn-cs"/>
                        </a:rPr>
                        <a:t>MS SQL</a:t>
                      </a:r>
                      <a:r>
                        <a:rPr lang="en-US" altLang="zh-CN" sz="1800" b="0" i="0" kern="1200" baseline="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SERVER</a:t>
                      </a:r>
                      <a:r>
                        <a:rPr lang="zh-CN" altLang="en-US" sz="1800" b="0" i="0" kern="1200" dirty="0" smtClean="0">
                          <a:solidFill>
                            <a:schemeClr val="dk1"/>
                          </a:solidFill>
                          <a:effectLst/>
                          <a:latin typeface="+mn-lt"/>
                          <a:ea typeface="+mn-ea"/>
                          <a:cs typeface="+mn-cs"/>
                        </a:rPr>
                        <a:t>数据库</a:t>
                      </a:r>
                      <a:endParaRPr lang="zh-CN" altLang="en-US" dirty="0"/>
                    </a:p>
                  </a:txBody>
                  <a:tcPr anchor="ctr"/>
                </a:tc>
                <a:extLst>
                  <a:ext uri="{0D108BD9-81ED-4DB2-BD59-A6C34878D82A}">
                    <a16:rowId xmlns:a16="http://schemas.microsoft.com/office/drawing/2014/main" val="1092832418"/>
                  </a:ext>
                </a:extLst>
              </a:tr>
              <a:tr h="381000">
                <a:tc>
                  <a:txBody>
                    <a:bodyPr/>
                    <a:lstStyle/>
                    <a:p>
                      <a:pPr>
                        <a:buNone/>
                      </a:pPr>
                      <a:r>
                        <a:rPr lang="en-US" altLang="zh-CN" sz="1800" b="0" i="0" kern="1200" dirty="0" smtClean="0">
                          <a:solidFill>
                            <a:schemeClr val="dk1"/>
                          </a:solidFill>
                          <a:effectLst/>
                          <a:latin typeface="+mn-lt"/>
                          <a:ea typeface="+mn-ea"/>
                          <a:cs typeface="+mn-cs"/>
                        </a:rPr>
                        <a:t>1080</a:t>
                      </a:r>
                      <a:endParaRPr lang="en-US" dirty="0"/>
                    </a:p>
                  </a:txBody>
                  <a:tcPr anchor="ctr"/>
                </a:tc>
                <a:tc>
                  <a:txBody>
                    <a:bodyPr/>
                    <a:lstStyle/>
                    <a:p>
                      <a:pPr>
                        <a:buNone/>
                      </a:pPr>
                      <a:r>
                        <a:rPr lang="en-US" altLang="zh-CN" sz="1800" b="0" i="0" kern="1200" dirty="0" smtClean="0">
                          <a:solidFill>
                            <a:schemeClr val="dk1"/>
                          </a:solidFill>
                          <a:effectLst/>
                          <a:latin typeface="+mn-lt"/>
                          <a:ea typeface="+mn-ea"/>
                          <a:cs typeface="+mn-cs"/>
                        </a:rPr>
                        <a:t>QQ</a:t>
                      </a:r>
                      <a:endParaRPr lang="zh-CN" dirty="0"/>
                    </a:p>
                  </a:txBody>
                  <a:tcPr anchor="ctr"/>
                </a:tc>
                <a:extLst>
                  <a:ext uri="{0D108BD9-81ED-4DB2-BD59-A6C34878D82A}">
                    <a16:rowId xmlns:a16="http://schemas.microsoft.com/office/drawing/2014/main" val="3614956714"/>
                  </a:ext>
                </a:extLst>
              </a:tr>
              <a:tr h="381000">
                <a:tc>
                  <a:txBody>
                    <a:bodyPr/>
                    <a:lstStyle/>
                    <a:p>
                      <a:pPr>
                        <a:buNone/>
                      </a:pPr>
                      <a:r>
                        <a:rPr lang="en-US" dirty="0" smtClean="0"/>
                        <a:t>3306</a:t>
                      </a:r>
                      <a:endParaRPr lang="en-US" dirty="0"/>
                    </a:p>
                  </a:txBody>
                  <a:tcPr anchor="ctr"/>
                </a:tc>
                <a:tc>
                  <a:txBody>
                    <a:bodyPr/>
                    <a:lstStyle/>
                    <a:p>
                      <a:pPr>
                        <a:buNone/>
                      </a:pPr>
                      <a:r>
                        <a:rPr lang="en-US" altLang="zh-CN" sz="1800" b="0" i="0" kern="1200" dirty="0" err="1" smtClean="0">
                          <a:solidFill>
                            <a:schemeClr val="dk1"/>
                          </a:solidFill>
                          <a:effectLst/>
                          <a:latin typeface="+mn-lt"/>
                          <a:ea typeface="+mn-ea"/>
                          <a:cs typeface="+mn-cs"/>
                        </a:rPr>
                        <a:t>Mysql</a:t>
                      </a:r>
                      <a:r>
                        <a:rPr lang="zh-CN" altLang="en-US" sz="1800" b="0" i="0" kern="1200" dirty="0" smtClean="0">
                          <a:solidFill>
                            <a:schemeClr val="dk1"/>
                          </a:solidFill>
                          <a:effectLst/>
                          <a:latin typeface="+mn-lt"/>
                          <a:ea typeface="+mn-ea"/>
                          <a:cs typeface="+mn-cs"/>
                        </a:rPr>
                        <a:t>数据库</a:t>
                      </a:r>
                      <a:endParaRPr lang="zh-CN" dirty="0"/>
                    </a:p>
                  </a:txBody>
                  <a:tcPr anchor="ctr"/>
                </a:tc>
                <a:extLst>
                  <a:ext uri="{0D108BD9-81ED-4DB2-BD59-A6C34878D82A}">
                    <a16:rowId xmlns:a16="http://schemas.microsoft.com/office/drawing/2014/main" val="1509380997"/>
                  </a:ext>
                </a:extLst>
              </a:tr>
              <a:tr h="381000">
                <a:tc>
                  <a:txBody>
                    <a:bodyPr/>
                    <a:lstStyle/>
                    <a:p>
                      <a:pPr>
                        <a:buNone/>
                      </a:pPr>
                      <a:r>
                        <a:rPr lang="en-US" dirty="0" smtClean="0"/>
                        <a:t>25</a:t>
                      </a:r>
                      <a:endParaRPr lang="en-US" dirty="0"/>
                    </a:p>
                  </a:txBody>
                  <a:tcPr anchor="ctr"/>
                </a:tc>
                <a:tc>
                  <a:txBody>
                    <a:bodyPr/>
                    <a:lstStyle/>
                    <a:p>
                      <a:pPr>
                        <a:buNone/>
                      </a:pPr>
                      <a:r>
                        <a:rPr lang="en-US" altLang="zh-CN" dirty="0" smtClean="0"/>
                        <a:t>SMTP</a:t>
                      </a:r>
                      <a:r>
                        <a:rPr lang="zh-CN" altLang="en-US" dirty="0" smtClean="0"/>
                        <a:t>（简单邮件传输协议）</a:t>
                      </a:r>
                      <a:endParaRPr lang="zh-CN" dirty="0"/>
                    </a:p>
                  </a:txBody>
                  <a:tcPr anchor="ctr"/>
                </a:tc>
                <a:extLst>
                  <a:ext uri="{0D108BD9-81ED-4DB2-BD59-A6C34878D82A}">
                    <a16:rowId xmlns:a16="http://schemas.microsoft.com/office/drawing/2014/main" val="345966412"/>
                  </a:ext>
                </a:extLst>
              </a:tr>
            </a:tbl>
          </a:graphicData>
        </a:graphic>
      </p:graphicFrame>
    </p:spTree>
    <p:extLst>
      <p:ext uri="{BB962C8B-B14F-4D97-AF65-F5344CB8AC3E}">
        <p14:creationId xmlns:p14="http://schemas.microsoft.com/office/powerpoint/2010/main" val="3481200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 y="-52705"/>
            <a:ext cx="12242165" cy="689610"/>
          </a:xfrm>
          <a:prstGeom prst="rect">
            <a:avLst/>
          </a:prstGeom>
          <a:solidFill>
            <a:srgbClr val="2BBB99"/>
          </a:solidFill>
          <a:ln w="12700" cmpd="sng">
            <a:solidFill>
              <a:srgbClr val="2BBB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1445" y="50800"/>
            <a:ext cx="4061460" cy="461665"/>
          </a:xfrm>
          <a:prstGeom prst="rect">
            <a:avLst/>
          </a:prstGeom>
          <a:noFill/>
        </p:spPr>
        <p:txBody>
          <a:bodyPr wrap="square" rtlCol="0">
            <a:spAutoFit/>
          </a:bodyPr>
          <a:lstStyle/>
          <a:p>
            <a:pPr marL="0" lvl="0" indent="0" defTabSz="914400" eaLnBrk="1" hangingPunct="1">
              <a:spcBef>
                <a:spcPct val="0"/>
              </a:spcBef>
              <a:buNone/>
            </a:pPr>
            <a:r>
              <a:rPr lang="en-US" altLang="zh-CN" sz="2400" dirty="0">
                <a:latin typeface="微软雅黑" panose="020B0503020204020204" pitchFamily="34" charset="-122"/>
                <a:ea typeface="微软雅黑" panose="020B0503020204020204" pitchFamily="34" charset="-122"/>
                <a:sym typeface="+mn-ea"/>
              </a:rPr>
              <a:t>net </a:t>
            </a:r>
            <a:r>
              <a:rPr lang="zh-CN" altLang="en-US" sz="2400" dirty="0" smtClean="0">
                <a:latin typeface="微软雅黑" panose="020B0503020204020204" pitchFamily="34" charset="-122"/>
                <a:ea typeface="微软雅黑" panose="020B0503020204020204" pitchFamily="34" charset="-122"/>
                <a:sym typeface="+mn-ea"/>
              </a:rPr>
              <a:t>命令的使用</a:t>
            </a:r>
            <a:endParaRPr lang="zh-CN" altLang="en-US" sz="2400" dirty="0">
              <a:latin typeface="微软雅黑" panose="020B0503020204020204" pitchFamily="34" charset="-122"/>
              <a:ea typeface="微软雅黑" panose="020B0503020204020204" pitchFamily="34" charset="-122"/>
              <a:sym typeface="+mn-ea"/>
            </a:endParaRPr>
          </a:p>
        </p:txBody>
      </p:sp>
      <p:graphicFrame>
        <p:nvGraphicFramePr>
          <p:cNvPr id="5" name="表格 4"/>
          <p:cNvGraphicFramePr/>
          <p:nvPr>
            <p:extLst>
              <p:ext uri="{D42A27DB-BD31-4B8C-83A1-F6EECF244321}">
                <p14:modId xmlns:p14="http://schemas.microsoft.com/office/powerpoint/2010/main" val="1554638371"/>
              </p:ext>
            </p:extLst>
          </p:nvPr>
        </p:nvGraphicFramePr>
        <p:xfrm>
          <a:off x="1325880" y="1456690"/>
          <a:ext cx="9935210" cy="4798695"/>
        </p:xfrm>
        <a:graphic>
          <a:graphicData uri="http://schemas.openxmlformats.org/drawingml/2006/table">
            <a:tbl>
              <a:tblPr firstRow="1" bandRow="1">
                <a:tableStyleId>{5C22544A-7EE6-4342-B048-85BDC9FD1C3A}</a:tableStyleId>
              </a:tblPr>
              <a:tblGrid>
                <a:gridCol w="4967605">
                  <a:extLst>
                    <a:ext uri="{9D8B030D-6E8A-4147-A177-3AD203B41FA5}">
                      <a16:colId xmlns:a16="http://schemas.microsoft.com/office/drawing/2014/main" val="20000"/>
                    </a:ext>
                  </a:extLst>
                </a:gridCol>
                <a:gridCol w="4967605">
                  <a:extLst>
                    <a:ext uri="{9D8B030D-6E8A-4147-A177-3AD203B41FA5}">
                      <a16:colId xmlns:a16="http://schemas.microsoft.com/office/drawing/2014/main" val="20001"/>
                    </a:ext>
                  </a:extLst>
                </a:gridCol>
              </a:tblGrid>
              <a:tr h="436245">
                <a:tc>
                  <a:txBody>
                    <a:bodyPr/>
                    <a:lstStyle/>
                    <a:p>
                      <a:pPr>
                        <a:buNone/>
                      </a:pPr>
                      <a:endParaRPr/>
                    </a:p>
                  </a:txBody>
                  <a:tcPr/>
                </a:tc>
                <a:tc>
                  <a:txBody>
                    <a:bodyPr/>
                    <a:lstStyle/>
                    <a:p>
                      <a:pPr>
                        <a:buNone/>
                      </a:pPr>
                      <a:endParaRPr/>
                    </a:p>
                  </a:txBody>
                  <a:tcPr/>
                </a:tc>
                <a:extLst>
                  <a:ext uri="{0D108BD9-81ED-4DB2-BD59-A6C34878D82A}">
                    <a16:rowId xmlns:a16="http://schemas.microsoft.com/office/drawing/2014/main" val="10000"/>
                  </a:ext>
                </a:extLst>
              </a:tr>
              <a:tr h="436245">
                <a:tc>
                  <a:txBody>
                    <a:bodyPr/>
                    <a:lstStyle/>
                    <a:p>
                      <a:pPr>
                        <a:buNone/>
                      </a:pPr>
                      <a:r>
                        <a:rPr lang="zh-CN" altLang="en-US" sz="1800">
                          <a:sym typeface="+mn-ea"/>
                        </a:rPr>
                        <a:t>创建（空密码）账户</a:t>
                      </a:r>
                      <a:r>
                        <a:rPr lang="en-US" altLang="zh-CN" sz="1800">
                          <a:sym typeface="+mn-ea"/>
                        </a:rPr>
                        <a:t>abc</a:t>
                      </a:r>
                    </a:p>
                  </a:txBody>
                  <a:tcPr/>
                </a:tc>
                <a:tc>
                  <a:txBody>
                    <a:bodyPr/>
                    <a:lstStyle/>
                    <a:p>
                      <a:pPr>
                        <a:buNone/>
                      </a:pPr>
                      <a:r>
                        <a:rPr lang="en-US"/>
                        <a:t>net user abc /add</a:t>
                      </a:r>
                    </a:p>
                  </a:txBody>
                  <a:tcPr/>
                </a:tc>
                <a:extLst>
                  <a:ext uri="{0D108BD9-81ED-4DB2-BD59-A6C34878D82A}">
                    <a16:rowId xmlns:a16="http://schemas.microsoft.com/office/drawing/2014/main" val="10001"/>
                  </a:ext>
                </a:extLst>
              </a:tr>
              <a:tr h="436245">
                <a:tc>
                  <a:txBody>
                    <a:bodyPr/>
                    <a:lstStyle/>
                    <a:p>
                      <a:pPr>
                        <a:buNone/>
                      </a:pPr>
                      <a:r>
                        <a:rPr lang="zh-CN" altLang="en-US"/>
                        <a:t>查看账户</a:t>
                      </a:r>
                      <a:r>
                        <a:rPr lang="en-US" altLang="zh-CN"/>
                        <a:t>abc</a:t>
                      </a:r>
                      <a:r>
                        <a:rPr lang="zh-CN" altLang="en-US"/>
                        <a:t>的详细信息</a:t>
                      </a:r>
                    </a:p>
                  </a:txBody>
                  <a:tcPr/>
                </a:tc>
                <a:tc>
                  <a:txBody>
                    <a:bodyPr/>
                    <a:lstStyle/>
                    <a:p>
                      <a:pPr>
                        <a:buNone/>
                      </a:pPr>
                      <a:r>
                        <a:rPr lang="en-US"/>
                        <a:t>net user abc</a:t>
                      </a:r>
                    </a:p>
                  </a:txBody>
                  <a:tcPr/>
                </a:tc>
                <a:extLst>
                  <a:ext uri="{0D108BD9-81ED-4DB2-BD59-A6C34878D82A}">
                    <a16:rowId xmlns:a16="http://schemas.microsoft.com/office/drawing/2014/main" val="10002"/>
                  </a:ext>
                </a:extLst>
              </a:tr>
              <a:tr h="436245">
                <a:tc>
                  <a:txBody>
                    <a:bodyPr/>
                    <a:lstStyle/>
                    <a:p>
                      <a:pPr>
                        <a:buNone/>
                      </a:pPr>
                      <a:r>
                        <a:rPr lang="zh-CN" altLang="en-US" sz="1800">
                          <a:sym typeface="+mn-ea"/>
                        </a:rPr>
                        <a:t>删除账户</a:t>
                      </a:r>
                      <a:r>
                        <a:rPr lang="en-US" altLang="zh-CN" sz="1800">
                          <a:sym typeface="+mn-ea"/>
                        </a:rPr>
                        <a:t>abc</a:t>
                      </a:r>
                    </a:p>
                  </a:txBody>
                  <a:tcPr/>
                </a:tc>
                <a:tc>
                  <a:txBody>
                    <a:bodyPr/>
                    <a:lstStyle/>
                    <a:p>
                      <a:pPr>
                        <a:buNone/>
                      </a:pPr>
                      <a:r>
                        <a:rPr lang="en-US"/>
                        <a:t>net user abc /del</a:t>
                      </a:r>
                      <a:endParaRPr lang="zh-CN" altLang="en-US"/>
                    </a:p>
                  </a:txBody>
                  <a:tcPr/>
                </a:tc>
                <a:extLst>
                  <a:ext uri="{0D108BD9-81ED-4DB2-BD59-A6C34878D82A}">
                    <a16:rowId xmlns:a16="http://schemas.microsoft.com/office/drawing/2014/main" val="10003"/>
                  </a:ext>
                </a:extLst>
              </a:tr>
              <a:tr h="436245">
                <a:tc>
                  <a:txBody>
                    <a:bodyPr/>
                    <a:lstStyle/>
                    <a:p>
                      <a:pPr>
                        <a:buNone/>
                      </a:pPr>
                      <a:r>
                        <a:rPr lang="zh-CN" altLang="en-US"/>
                        <a:t>创建普通账户</a:t>
                      </a:r>
                      <a:r>
                        <a:rPr lang="en-US" altLang="zh-CN"/>
                        <a:t>abc</a:t>
                      </a:r>
                      <a:r>
                        <a:rPr lang="zh-CN" altLang="en-US"/>
                        <a:t>，密码为</a:t>
                      </a:r>
                      <a:r>
                        <a:rPr lang="en-US" altLang="zh-CN"/>
                        <a:t>123</a:t>
                      </a:r>
                    </a:p>
                  </a:txBody>
                  <a:tcPr/>
                </a:tc>
                <a:tc>
                  <a:txBody>
                    <a:bodyPr/>
                    <a:lstStyle/>
                    <a:p>
                      <a:pPr>
                        <a:buNone/>
                      </a:pPr>
                      <a:r>
                        <a:rPr lang="en-US"/>
                        <a:t>net user abc 123/add</a:t>
                      </a:r>
                      <a:endParaRPr lang="zh-CN" altLang="en-US"/>
                    </a:p>
                  </a:txBody>
                  <a:tcPr/>
                </a:tc>
                <a:extLst>
                  <a:ext uri="{0D108BD9-81ED-4DB2-BD59-A6C34878D82A}">
                    <a16:rowId xmlns:a16="http://schemas.microsoft.com/office/drawing/2014/main" val="10004"/>
                  </a:ext>
                </a:extLst>
              </a:tr>
              <a:tr h="436245">
                <a:tc>
                  <a:txBody>
                    <a:bodyPr/>
                    <a:lstStyle/>
                    <a:p>
                      <a:pPr>
                        <a:buNone/>
                      </a:pPr>
                      <a:r>
                        <a:rPr lang="zh-CN" altLang="en-US"/>
                        <a:t>把</a:t>
                      </a:r>
                      <a:r>
                        <a:rPr lang="en-US" altLang="zh-CN"/>
                        <a:t>abc</a:t>
                      </a:r>
                      <a:r>
                        <a:rPr lang="zh-CN" altLang="en-US"/>
                        <a:t>用户加入管理员组</a:t>
                      </a:r>
                    </a:p>
                  </a:txBody>
                  <a:tcPr/>
                </a:tc>
                <a:tc>
                  <a:txBody>
                    <a:bodyPr/>
                    <a:lstStyle/>
                    <a:p>
                      <a:pPr>
                        <a:buNone/>
                      </a:pPr>
                      <a:r>
                        <a:rPr lang="en-US"/>
                        <a:t>net localgroup administrators abc /add</a:t>
                      </a:r>
                    </a:p>
                  </a:txBody>
                  <a:tcPr/>
                </a:tc>
                <a:extLst>
                  <a:ext uri="{0D108BD9-81ED-4DB2-BD59-A6C34878D82A}">
                    <a16:rowId xmlns:a16="http://schemas.microsoft.com/office/drawing/2014/main" val="10005"/>
                  </a:ext>
                </a:extLst>
              </a:tr>
              <a:tr h="436245">
                <a:tc>
                  <a:txBody>
                    <a:bodyPr/>
                    <a:lstStyle/>
                    <a:p>
                      <a:pPr>
                        <a:buNone/>
                      </a:pPr>
                      <a:r>
                        <a:rPr lang="zh-CN" altLang="en-US" sz="1800">
                          <a:sym typeface="+mn-ea"/>
                        </a:rPr>
                        <a:t>把</a:t>
                      </a:r>
                      <a:r>
                        <a:rPr lang="en-US" altLang="zh-CN" sz="1800">
                          <a:sym typeface="+mn-ea"/>
                        </a:rPr>
                        <a:t>abc</a:t>
                      </a:r>
                      <a:r>
                        <a:rPr lang="zh-CN" altLang="en-US" sz="1800">
                          <a:sym typeface="+mn-ea"/>
                        </a:rPr>
                        <a:t>用户退出管理员组</a:t>
                      </a:r>
                    </a:p>
                  </a:txBody>
                  <a:tcPr/>
                </a:tc>
                <a:tc>
                  <a:txBody>
                    <a:bodyPr/>
                    <a:lstStyle/>
                    <a:p>
                      <a:pPr>
                        <a:buNone/>
                      </a:pPr>
                      <a:r>
                        <a:rPr lang="en-US" sz="1800">
                          <a:sym typeface="+mn-ea"/>
                        </a:rPr>
                        <a:t>net localgroup administrators abc /del</a:t>
                      </a:r>
                    </a:p>
                  </a:txBody>
                  <a:tcPr/>
                </a:tc>
                <a:extLst>
                  <a:ext uri="{0D108BD9-81ED-4DB2-BD59-A6C34878D82A}">
                    <a16:rowId xmlns:a16="http://schemas.microsoft.com/office/drawing/2014/main" val="10006"/>
                  </a:ext>
                </a:extLst>
              </a:tr>
              <a:tr h="436245">
                <a:tc>
                  <a:txBody>
                    <a:bodyPr/>
                    <a:lstStyle/>
                    <a:p>
                      <a:pPr>
                        <a:buNone/>
                      </a:pPr>
                      <a:r>
                        <a:rPr lang="zh-CN" altLang="en-US"/>
                        <a:t>启用</a:t>
                      </a:r>
                      <a:r>
                        <a:rPr lang="en-US" altLang="zh-CN"/>
                        <a:t>[</a:t>
                      </a:r>
                      <a:r>
                        <a:rPr lang="zh-CN" altLang="en-US"/>
                        <a:t>停用</a:t>
                      </a:r>
                      <a:r>
                        <a:rPr lang="en-US" altLang="zh-CN"/>
                        <a:t>]abc</a:t>
                      </a:r>
                      <a:r>
                        <a:rPr lang="zh-CN" altLang="en-US"/>
                        <a:t>账户</a:t>
                      </a:r>
                    </a:p>
                  </a:txBody>
                  <a:tcPr/>
                </a:tc>
                <a:tc>
                  <a:txBody>
                    <a:bodyPr/>
                    <a:lstStyle/>
                    <a:p>
                      <a:pPr>
                        <a:buNone/>
                      </a:pPr>
                      <a:r>
                        <a:rPr lang="en-US"/>
                        <a:t>net user abc /active:yes[no]</a:t>
                      </a:r>
                    </a:p>
                  </a:txBody>
                  <a:tcPr/>
                </a:tc>
                <a:extLst>
                  <a:ext uri="{0D108BD9-81ED-4DB2-BD59-A6C34878D82A}">
                    <a16:rowId xmlns:a16="http://schemas.microsoft.com/office/drawing/2014/main" val="10007"/>
                  </a:ext>
                </a:extLst>
              </a:tr>
              <a:tr h="436245">
                <a:tc>
                  <a:txBody>
                    <a:bodyPr/>
                    <a:lstStyle/>
                    <a:p>
                      <a:pPr>
                        <a:buNone/>
                      </a:pPr>
                      <a:r>
                        <a:rPr lang="zh-CN" altLang="en-US"/>
                        <a:t>新建</a:t>
                      </a:r>
                      <a:r>
                        <a:rPr lang="en-US" altLang="zh-CN"/>
                        <a:t>[</a:t>
                      </a:r>
                      <a:r>
                        <a:rPr lang="zh-CN" altLang="en-US"/>
                        <a:t>删除</a:t>
                      </a:r>
                      <a:r>
                        <a:rPr lang="en-US" altLang="zh-CN"/>
                        <a:t>]</a:t>
                      </a:r>
                      <a:r>
                        <a:rPr lang="zh-CN" altLang="en-US"/>
                        <a:t>组</a:t>
                      </a:r>
                      <a:r>
                        <a:rPr lang="en-US" altLang="zh-CN"/>
                        <a:t>admin</a:t>
                      </a:r>
                    </a:p>
                  </a:txBody>
                  <a:tcPr/>
                </a:tc>
                <a:tc>
                  <a:txBody>
                    <a:bodyPr/>
                    <a:lstStyle/>
                    <a:p>
                      <a:pPr>
                        <a:buNone/>
                      </a:pPr>
                      <a:r>
                        <a:rPr lang="en-US" dirty="0"/>
                        <a:t>net </a:t>
                      </a:r>
                      <a:r>
                        <a:rPr lang="en-US" dirty="0" err="1"/>
                        <a:t>localgroup</a:t>
                      </a:r>
                      <a:r>
                        <a:rPr lang="en-US" dirty="0"/>
                        <a:t> admin /add[del</a:t>
                      </a:r>
                      <a:r>
                        <a:rPr lang="en-US" dirty="0" smtClean="0"/>
                        <a:t>]</a:t>
                      </a:r>
                    </a:p>
                  </a:txBody>
                  <a:tcPr/>
                </a:tc>
                <a:extLst>
                  <a:ext uri="{0D108BD9-81ED-4DB2-BD59-A6C34878D82A}">
                    <a16:rowId xmlns:a16="http://schemas.microsoft.com/office/drawing/2014/main" val="10008"/>
                  </a:ext>
                </a:extLst>
              </a:tr>
              <a:tr h="436245">
                <a:tc>
                  <a:txBody>
                    <a:bodyPr/>
                    <a:lstStyle/>
                    <a:p>
                      <a:pPr>
                        <a:buNone/>
                      </a:pPr>
                      <a:r>
                        <a:rPr lang="zh-CN" altLang="en-US" dirty="0" smtClean="0"/>
                        <a:t>查看本地开启的共享 </a:t>
                      </a:r>
                      <a:endParaRPr lang="en-US" altLang="zh-CN" dirty="0"/>
                    </a:p>
                  </a:txBody>
                  <a:tcPr/>
                </a:tc>
                <a:tc>
                  <a:txBody>
                    <a:bodyPr/>
                    <a:lstStyle/>
                    <a:p>
                      <a:pPr>
                        <a:buNone/>
                      </a:pPr>
                      <a:r>
                        <a:rPr lang="en-US" altLang="zh-CN" dirty="0" smtClean="0"/>
                        <a:t>net share </a:t>
                      </a:r>
                      <a:endParaRPr lang="en-US" dirty="0" smtClean="0"/>
                    </a:p>
                  </a:txBody>
                  <a:tcPr/>
                </a:tc>
                <a:extLst>
                  <a:ext uri="{0D108BD9-81ED-4DB2-BD59-A6C34878D82A}">
                    <a16:rowId xmlns:a16="http://schemas.microsoft.com/office/drawing/2014/main" val="1312356091"/>
                  </a:ext>
                </a:extLst>
              </a:tr>
              <a:tr h="436245">
                <a:tc>
                  <a:txBody>
                    <a:bodyPr/>
                    <a:lstStyle/>
                    <a:p>
                      <a:pPr>
                        <a:buNone/>
                      </a:pPr>
                      <a:r>
                        <a:rPr lang="zh-CN" altLang="en-US" dirty="0" smtClean="0"/>
                        <a:t>常看开启哪些端口 </a:t>
                      </a:r>
                      <a:endParaRPr lang="en-US" altLang="zh-CN" dirty="0"/>
                    </a:p>
                  </a:txBody>
                  <a:tcPr/>
                </a:tc>
                <a:tc>
                  <a:txBody>
                    <a:bodyPr/>
                    <a:lstStyle/>
                    <a:p>
                      <a:pPr>
                        <a:buNone/>
                      </a:pPr>
                      <a:r>
                        <a:rPr lang="en-US" altLang="zh-CN" dirty="0" err="1" smtClean="0"/>
                        <a:t>netstat</a:t>
                      </a:r>
                      <a:r>
                        <a:rPr lang="en-US" altLang="zh-CN" dirty="0" smtClean="0"/>
                        <a:t> </a:t>
                      </a:r>
                      <a:endParaRPr lang="en-US" dirty="0" smtClean="0"/>
                    </a:p>
                  </a:txBody>
                  <a:tcPr/>
                </a:tc>
                <a:extLst>
                  <a:ext uri="{0D108BD9-81ED-4DB2-BD59-A6C34878D82A}">
                    <a16:rowId xmlns:a16="http://schemas.microsoft.com/office/drawing/2014/main" val="453453108"/>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552">
      <a:dk1>
        <a:srgbClr val="5F5F5F"/>
      </a:dk1>
      <a:lt1>
        <a:srgbClr val="FFFFFF"/>
      </a:lt1>
      <a:dk2>
        <a:srgbClr val="5F5F5F"/>
      </a:dk2>
      <a:lt2>
        <a:srgbClr val="FFFFFF"/>
      </a:lt2>
      <a:accent1>
        <a:srgbClr val="0CB692"/>
      </a:accent1>
      <a:accent2>
        <a:srgbClr val="358CC1"/>
      </a:accent2>
      <a:accent3>
        <a:srgbClr val="A4C37B"/>
      </a:accent3>
      <a:accent4>
        <a:srgbClr val="B49E4C"/>
      </a:accent4>
      <a:accent5>
        <a:srgbClr val="F73C51"/>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2306</Words>
  <Application>Microsoft Office PowerPoint</Application>
  <PresentationFormat>宽屏</PresentationFormat>
  <Paragraphs>304</Paragraphs>
  <Slides>39</Slides>
  <Notes>27</Notes>
  <HiddenSlides>2</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仿宋</vt:lpstr>
      <vt:lpstr>华文中宋</vt:lpstr>
      <vt:lpstr>宋体</vt:lpstr>
      <vt:lpstr>微软雅黑</vt:lpstr>
      <vt:lpstr>幼圆</vt:lpstr>
      <vt:lpstr>Arial</vt:lpstr>
      <vt:lpstr>Calibri</vt:lpstr>
      <vt:lpstr>Calibri Light</vt:lpstr>
      <vt:lpstr>Impact</vt:lpstr>
      <vt:lpstr>Times New Roman</vt:lpstr>
      <vt:lpstr>Wingdings 3</vt:lpstr>
      <vt:lpstr>Office 主题</vt:lpstr>
      <vt:lpstr>A000120140530A99PPBG</vt:lpstr>
      <vt:lpstr>从不同的角度看安全</vt:lpstr>
      <vt:lpstr>PowerPoint 演示文稿</vt:lpstr>
      <vt:lpstr>windwos 安全加固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从不同的角度看安全</dc:title>
  <dc:creator>LHCan</dc:creator>
  <cp:lastModifiedBy>tao wu</cp:lastModifiedBy>
  <cp:revision>82</cp:revision>
  <dcterms:created xsi:type="dcterms:W3CDTF">2015-05-05T08:02:00Z</dcterms:created>
  <dcterms:modified xsi:type="dcterms:W3CDTF">2017-07-06T12:06:27Z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