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6"/>
  </p:notesMasterIdLst>
  <p:handoutMasterIdLst>
    <p:handoutMasterId r:id="rId17"/>
  </p:handoutMasterIdLst>
  <p:sldIdLst>
    <p:sldId id="284" r:id="rId2"/>
    <p:sldId id="436" r:id="rId3"/>
    <p:sldId id="437" r:id="rId4"/>
    <p:sldId id="438" r:id="rId5"/>
    <p:sldId id="440" r:id="rId6"/>
    <p:sldId id="439" r:id="rId7"/>
    <p:sldId id="446" r:id="rId8"/>
    <p:sldId id="441" r:id="rId9"/>
    <p:sldId id="442" r:id="rId10"/>
    <p:sldId id="443" r:id="rId11"/>
    <p:sldId id="444" r:id="rId12"/>
    <p:sldId id="445" r:id="rId13"/>
    <p:sldId id="448" r:id="rId14"/>
    <p:sldId id="283" r:id="rId15"/>
  </p:sldIdLst>
  <p:sldSz cx="9753600" cy="7315200"/>
  <p:notesSz cx="6858000" cy="9144000"/>
  <p:defaultTextStyle>
    <a:defPPr>
      <a:defRPr lang="zh-CN"/>
    </a:defPPr>
    <a:lvl1pPr algn="l" defTabSz="974725" rtl="0" fontAlgn="base">
      <a:spcBef>
        <a:spcPct val="0"/>
      </a:spcBef>
      <a:spcAft>
        <a:spcPct val="0"/>
      </a:spcAft>
      <a:defRPr sz="1900" kern="1200">
        <a:solidFill>
          <a:schemeClr val="tx1"/>
        </a:solidFill>
        <a:latin typeface="Arial" charset="0"/>
        <a:ea typeface="宋体" charset="-122"/>
        <a:cs typeface="+mn-cs"/>
      </a:defRPr>
    </a:lvl1pPr>
    <a:lvl2pPr marL="487363" indent="-30163" algn="l" defTabSz="974725" rtl="0" fontAlgn="base">
      <a:spcBef>
        <a:spcPct val="0"/>
      </a:spcBef>
      <a:spcAft>
        <a:spcPct val="0"/>
      </a:spcAft>
      <a:defRPr sz="1900" kern="1200">
        <a:solidFill>
          <a:schemeClr val="tx1"/>
        </a:solidFill>
        <a:latin typeface="Arial" charset="0"/>
        <a:ea typeface="宋体" charset="-122"/>
        <a:cs typeface="+mn-cs"/>
      </a:defRPr>
    </a:lvl2pPr>
    <a:lvl3pPr marL="974725" indent="-60325" algn="l" defTabSz="974725" rtl="0" fontAlgn="base">
      <a:spcBef>
        <a:spcPct val="0"/>
      </a:spcBef>
      <a:spcAft>
        <a:spcPct val="0"/>
      </a:spcAft>
      <a:defRPr sz="1900" kern="1200">
        <a:solidFill>
          <a:schemeClr val="tx1"/>
        </a:solidFill>
        <a:latin typeface="Arial" charset="0"/>
        <a:ea typeface="宋体" charset="-122"/>
        <a:cs typeface="+mn-cs"/>
      </a:defRPr>
    </a:lvl3pPr>
    <a:lvl4pPr marL="1462088" indent="-90488" algn="l" defTabSz="974725" rtl="0" fontAlgn="base">
      <a:spcBef>
        <a:spcPct val="0"/>
      </a:spcBef>
      <a:spcAft>
        <a:spcPct val="0"/>
      </a:spcAft>
      <a:defRPr sz="1900" kern="1200">
        <a:solidFill>
          <a:schemeClr val="tx1"/>
        </a:solidFill>
        <a:latin typeface="Arial" charset="0"/>
        <a:ea typeface="宋体" charset="-122"/>
        <a:cs typeface="+mn-cs"/>
      </a:defRPr>
    </a:lvl4pPr>
    <a:lvl5pPr marL="1949450" indent="-120650" algn="l" defTabSz="974725" rtl="0" fontAlgn="base">
      <a:spcBef>
        <a:spcPct val="0"/>
      </a:spcBef>
      <a:spcAft>
        <a:spcPct val="0"/>
      </a:spcAft>
      <a:defRPr sz="1900" kern="1200">
        <a:solidFill>
          <a:schemeClr val="tx1"/>
        </a:solidFill>
        <a:latin typeface="Arial" charset="0"/>
        <a:ea typeface="宋体" charset="-122"/>
        <a:cs typeface="+mn-cs"/>
      </a:defRPr>
    </a:lvl5pPr>
    <a:lvl6pPr marL="2286000" algn="l" defTabSz="914400" rtl="0" eaLnBrk="1" latinLnBrk="0" hangingPunct="1">
      <a:defRPr sz="1900" kern="1200">
        <a:solidFill>
          <a:schemeClr val="tx1"/>
        </a:solidFill>
        <a:latin typeface="Arial" charset="0"/>
        <a:ea typeface="宋体" charset="-122"/>
        <a:cs typeface="+mn-cs"/>
      </a:defRPr>
    </a:lvl6pPr>
    <a:lvl7pPr marL="2743200" algn="l" defTabSz="914400" rtl="0" eaLnBrk="1" latinLnBrk="0" hangingPunct="1">
      <a:defRPr sz="1900" kern="1200">
        <a:solidFill>
          <a:schemeClr val="tx1"/>
        </a:solidFill>
        <a:latin typeface="Arial" charset="0"/>
        <a:ea typeface="宋体" charset="-122"/>
        <a:cs typeface="+mn-cs"/>
      </a:defRPr>
    </a:lvl7pPr>
    <a:lvl8pPr marL="3200400" algn="l" defTabSz="914400" rtl="0" eaLnBrk="1" latinLnBrk="0" hangingPunct="1">
      <a:defRPr sz="1900" kern="1200">
        <a:solidFill>
          <a:schemeClr val="tx1"/>
        </a:solidFill>
        <a:latin typeface="Arial" charset="0"/>
        <a:ea typeface="宋体" charset="-122"/>
        <a:cs typeface="+mn-cs"/>
      </a:defRPr>
    </a:lvl8pPr>
    <a:lvl9pPr marL="3657600" algn="l" defTabSz="914400" rtl="0" eaLnBrk="1" latinLnBrk="0" hangingPunct="1">
      <a:defRPr sz="19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304">
          <p15:clr>
            <a:srgbClr val="A4A3A4"/>
          </p15:clr>
        </p15:guide>
        <p15:guide id="2" pos="30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pe"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656B"/>
    <a:srgbClr val="000000"/>
    <a:srgbClr val="8EA0A4"/>
    <a:srgbClr val="CC0000"/>
    <a:srgbClr val="7D9CA3"/>
    <a:srgbClr val="87A4AB"/>
    <a:srgbClr val="A0B7BC"/>
    <a:srgbClr val="57767B"/>
    <a:srgbClr val="516E73"/>
    <a:srgbClr val="466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86727" autoAdjust="0"/>
  </p:normalViewPr>
  <p:slideViewPr>
    <p:cSldViewPr>
      <p:cViewPr varScale="1">
        <p:scale>
          <a:sx n="90" d="100"/>
          <a:sy n="90" d="100"/>
        </p:scale>
        <p:origin x="2286" y="90"/>
      </p:cViewPr>
      <p:guideLst>
        <p:guide orient="horz" pos="2304"/>
        <p:guide pos="3072"/>
      </p:guideLst>
    </p:cSldViewPr>
  </p:slideViewPr>
  <p:notesTextViewPr>
    <p:cViewPr>
      <p:scale>
        <a:sx n="125" d="100"/>
        <a:sy n="125" d="100"/>
      </p:scale>
      <p:origin x="0" y="0"/>
    </p:cViewPr>
  </p:notesTextViewPr>
  <p:sorterViewPr>
    <p:cViewPr>
      <p:scale>
        <a:sx n="66" d="100"/>
        <a:sy n="66" d="100"/>
      </p:scale>
      <p:origin x="0" y="0"/>
    </p:cViewPr>
  </p:sorterViewPr>
  <p:notesViewPr>
    <p:cSldViewPr>
      <p:cViewPr varScale="1">
        <p:scale>
          <a:sx n="81" d="100"/>
          <a:sy n="81" d="100"/>
        </p:scale>
        <p:origin x="-20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75299"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75299" fontAlgn="auto">
              <a:spcBef>
                <a:spcPts val="0"/>
              </a:spcBef>
              <a:spcAft>
                <a:spcPts val="0"/>
              </a:spcAft>
              <a:defRPr sz="1200">
                <a:latin typeface="+mn-lt"/>
                <a:ea typeface="+mn-ea"/>
              </a:defRPr>
            </a:lvl1pPr>
          </a:lstStyle>
          <a:p>
            <a:pPr>
              <a:defRPr/>
            </a:pPr>
            <a:fld id="{7C74F572-1DC3-4C93-B7EB-0C16E6BF6404}" type="datetimeFigureOut">
              <a:rPr lang="zh-CN" altLang="en-US"/>
              <a:pPr>
                <a:defRPr/>
              </a:pPr>
              <a:t>2017-7-26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75299"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75299" fontAlgn="auto">
              <a:spcBef>
                <a:spcPts val="0"/>
              </a:spcBef>
              <a:spcAft>
                <a:spcPts val="0"/>
              </a:spcAft>
              <a:defRPr sz="1200">
                <a:latin typeface="+mn-lt"/>
                <a:ea typeface="+mn-ea"/>
              </a:defRPr>
            </a:lvl1pPr>
          </a:lstStyle>
          <a:p>
            <a:pPr>
              <a:defRPr/>
            </a:pPr>
            <a:fld id="{78900619-BE65-4F9E-A02D-AB41E3A192B3}" type="slidenum">
              <a:rPr lang="zh-CN" altLang="en-US"/>
              <a:pPr>
                <a:defRPr/>
              </a:pPr>
              <a:t>‹#›</a:t>
            </a:fld>
            <a:endParaRPr lang="zh-CN" altLang="en-US"/>
          </a:p>
        </p:txBody>
      </p:sp>
    </p:spTree>
    <p:extLst>
      <p:ext uri="{BB962C8B-B14F-4D97-AF65-F5344CB8AC3E}">
        <p14:creationId xmlns:p14="http://schemas.microsoft.com/office/powerpoint/2010/main" val="1767190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75299"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75299" fontAlgn="auto">
              <a:spcBef>
                <a:spcPts val="0"/>
              </a:spcBef>
              <a:spcAft>
                <a:spcPts val="0"/>
              </a:spcAft>
              <a:defRPr sz="1200">
                <a:latin typeface="+mn-lt"/>
                <a:ea typeface="+mn-ea"/>
              </a:defRPr>
            </a:lvl1pPr>
          </a:lstStyle>
          <a:p>
            <a:pPr>
              <a:defRPr/>
            </a:pPr>
            <a:fld id="{8F53B520-ABA3-4684-ADF1-696373924890}" type="datetimeFigureOut">
              <a:rPr lang="zh-CN" altLang="en-US"/>
              <a:pPr>
                <a:defRPr/>
              </a:pPr>
              <a:t>2017-7-26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75299"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75299" fontAlgn="auto">
              <a:spcBef>
                <a:spcPts val="0"/>
              </a:spcBef>
              <a:spcAft>
                <a:spcPts val="0"/>
              </a:spcAft>
              <a:defRPr sz="1200">
                <a:latin typeface="+mn-lt"/>
                <a:ea typeface="+mn-ea"/>
              </a:defRPr>
            </a:lvl1pPr>
          </a:lstStyle>
          <a:p>
            <a:pPr>
              <a:defRPr/>
            </a:pPr>
            <a:fld id="{6AB7982B-EA82-40CB-8A1F-F25E2DFE0A62}" type="slidenum">
              <a:rPr lang="zh-CN" altLang="en-US"/>
              <a:pPr>
                <a:defRPr/>
              </a:pPr>
              <a:t>‹#›</a:t>
            </a:fld>
            <a:endParaRPr lang="zh-CN" altLang="en-US"/>
          </a:p>
        </p:txBody>
      </p:sp>
    </p:spTree>
    <p:extLst>
      <p:ext uri="{BB962C8B-B14F-4D97-AF65-F5344CB8AC3E}">
        <p14:creationId xmlns:p14="http://schemas.microsoft.com/office/powerpoint/2010/main" val="1406677094"/>
      </p:ext>
    </p:extLst>
  </p:cSld>
  <p:clrMap bg1="lt1" tx1="dk1" bg2="lt2" tx2="dk2" accent1="accent1" accent2="accent2" accent3="accent3" accent4="accent4" accent5="accent5" accent6="accent6" hlink="hlink" folHlink="folHlink"/>
  <p:notesStyle>
    <a:lvl1pPr algn="l" defTabSz="974725" rtl="0" eaLnBrk="0" fontAlgn="base" hangingPunct="0">
      <a:spcBef>
        <a:spcPct val="30000"/>
      </a:spcBef>
      <a:spcAft>
        <a:spcPct val="0"/>
      </a:spcAft>
      <a:defRPr sz="1300" kern="1200">
        <a:solidFill>
          <a:schemeClr val="tx1"/>
        </a:solidFill>
        <a:latin typeface="+mn-lt"/>
        <a:ea typeface="+mn-ea"/>
        <a:cs typeface="+mn-cs"/>
      </a:defRPr>
    </a:lvl1pPr>
    <a:lvl2pPr marL="487363" algn="l" defTabSz="974725" rtl="0" eaLnBrk="0" fontAlgn="base" hangingPunct="0">
      <a:spcBef>
        <a:spcPct val="30000"/>
      </a:spcBef>
      <a:spcAft>
        <a:spcPct val="0"/>
      </a:spcAft>
      <a:defRPr sz="1300" kern="1200">
        <a:solidFill>
          <a:schemeClr val="tx1"/>
        </a:solidFill>
        <a:latin typeface="+mn-lt"/>
        <a:ea typeface="+mn-ea"/>
        <a:cs typeface="+mn-cs"/>
      </a:defRPr>
    </a:lvl2pPr>
    <a:lvl3pPr marL="974725" algn="l" defTabSz="974725" rtl="0" eaLnBrk="0" fontAlgn="base" hangingPunct="0">
      <a:spcBef>
        <a:spcPct val="30000"/>
      </a:spcBef>
      <a:spcAft>
        <a:spcPct val="0"/>
      </a:spcAft>
      <a:defRPr sz="1300" kern="1200">
        <a:solidFill>
          <a:schemeClr val="tx1"/>
        </a:solidFill>
        <a:latin typeface="+mn-lt"/>
        <a:ea typeface="+mn-ea"/>
        <a:cs typeface="+mn-cs"/>
      </a:defRPr>
    </a:lvl3pPr>
    <a:lvl4pPr marL="1462088" algn="l" defTabSz="974725" rtl="0" eaLnBrk="0" fontAlgn="base" hangingPunct="0">
      <a:spcBef>
        <a:spcPct val="30000"/>
      </a:spcBef>
      <a:spcAft>
        <a:spcPct val="0"/>
      </a:spcAft>
      <a:defRPr sz="1300" kern="1200">
        <a:solidFill>
          <a:schemeClr val="tx1"/>
        </a:solidFill>
        <a:latin typeface="+mn-lt"/>
        <a:ea typeface="+mn-ea"/>
        <a:cs typeface="+mn-cs"/>
      </a:defRPr>
    </a:lvl4pPr>
    <a:lvl5pPr marL="1949450" algn="l" defTabSz="974725" rtl="0" eaLnBrk="0" fontAlgn="base" hangingPunct="0">
      <a:spcBef>
        <a:spcPct val="30000"/>
      </a:spcBef>
      <a:spcAft>
        <a:spcPct val="0"/>
      </a:spcAft>
      <a:defRPr sz="1300" kern="1200">
        <a:solidFill>
          <a:schemeClr val="tx1"/>
        </a:solidFill>
        <a:latin typeface="+mn-lt"/>
        <a:ea typeface="+mn-ea"/>
        <a:cs typeface="+mn-cs"/>
      </a:defRPr>
    </a:lvl5pPr>
    <a:lvl6pPr marL="2438248" algn="l" defTabSz="975299" rtl="0" eaLnBrk="1" latinLnBrk="0" hangingPunct="1">
      <a:defRPr sz="1300" kern="1200">
        <a:solidFill>
          <a:schemeClr val="tx1"/>
        </a:solidFill>
        <a:latin typeface="+mn-lt"/>
        <a:ea typeface="+mn-ea"/>
        <a:cs typeface="+mn-cs"/>
      </a:defRPr>
    </a:lvl6pPr>
    <a:lvl7pPr marL="2925897" algn="l" defTabSz="975299" rtl="0" eaLnBrk="1" latinLnBrk="0" hangingPunct="1">
      <a:defRPr sz="1300" kern="1200">
        <a:solidFill>
          <a:schemeClr val="tx1"/>
        </a:solidFill>
        <a:latin typeface="+mn-lt"/>
        <a:ea typeface="+mn-ea"/>
        <a:cs typeface="+mn-cs"/>
      </a:defRPr>
    </a:lvl7pPr>
    <a:lvl8pPr marL="3413547" algn="l" defTabSz="975299" rtl="0" eaLnBrk="1" latinLnBrk="0" hangingPunct="1">
      <a:defRPr sz="1300" kern="1200">
        <a:solidFill>
          <a:schemeClr val="tx1"/>
        </a:solidFill>
        <a:latin typeface="+mn-lt"/>
        <a:ea typeface="+mn-ea"/>
        <a:cs typeface="+mn-cs"/>
      </a:defRPr>
    </a:lvl8pPr>
    <a:lvl9pPr marL="3901196" algn="l" defTabSz="97529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目前</a:t>
            </a:r>
            <a:r>
              <a:rPr lang="zh-CN" altLang="en-US" dirty="0" smtClean="0"/>
              <a:t>主要从事</a:t>
            </a:r>
            <a:r>
              <a:rPr lang="en-US" altLang="zh-CN" dirty="0" smtClean="0"/>
              <a:t>web</a:t>
            </a:r>
            <a:r>
              <a:rPr lang="zh-CN" altLang="en-US" dirty="0" smtClean="0"/>
              <a:t>渗透，安全服务等，有两三年的工作和渗透经验。在坐的有很多年长于我，也都是</a:t>
            </a:r>
            <a:r>
              <a:rPr lang="en-US" altLang="zh-CN" dirty="0" smtClean="0"/>
              <a:t>IT</a:t>
            </a:r>
            <a:r>
              <a:rPr lang="zh-CN" altLang="en-US" dirty="0" smtClean="0"/>
              <a:t>界各个领域的精英了，对各种架构和服务也相当的熟悉，相信接下来的一天，我们会是个充实而愉快的过程。未知攻，安知防，接下来的加固内容，会从攻击的角度去介绍加固，没有进行加固，会存在怎样的安全隐患。</a:t>
            </a:r>
            <a:endParaRPr lang="en-US" altLang="zh-CN" dirty="0" smtClean="0"/>
          </a:p>
          <a:p>
            <a:r>
              <a:rPr lang="zh-CN" altLang="en-US" dirty="0" smtClean="0"/>
              <a:t>勒索软件，利用永恒之蓝漏洞，</a:t>
            </a:r>
            <a:r>
              <a:rPr lang="en-US" altLang="zh-CN" dirty="0" err="1" smtClean="0"/>
              <a:t>atm</a:t>
            </a:r>
            <a:r>
              <a:rPr lang="zh-CN" altLang="en-US" dirty="0" smtClean="0"/>
              <a:t>，学校，等，</a:t>
            </a:r>
            <a:r>
              <a:rPr lang="en-US" altLang="zh-CN" dirty="0" smtClean="0"/>
              <a:t>ms17-010</a:t>
            </a:r>
            <a:r>
              <a:rPr lang="zh-CN" altLang="en-US" dirty="0" smtClean="0"/>
              <a:t>，关闭或者把</a:t>
            </a:r>
            <a:r>
              <a:rPr lang="en-US" altLang="zh-CN" dirty="0" smtClean="0"/>
              <a:t>445</a:t>
            </a:r>
            <a:r>
              <a:rPr lang="zh-CN" altLang="en-US" dirty="0" smtClean="0"/>
              <a:t>端口加入防火墙，备份</a:t>
            </a:r>
          </a:p>
          <a:p>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1</a:t>
            </a:fld>
            <a:endParaRPr lang="zh-CN" altLang="en-US"/>
          </a:p>
        </p:txBody>
      </p:sp>
    </p:spTree>
    <p:extLst>
      <p:ext uri="{BB962C8B-B14F-4D97-AF65-F5344CB8AC3E}">
        <p14:creationId xmlns:p14="http://schemas.microsoft.com/office/powerpoint/2010/main" val="3036817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04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74725" fontAlgn="base">
              <a:spcBef>
                <a:spcPct val="0"/>
              </a:spcBef>
              <a:spcAft>
                <a:spcPct val="0"/>
              </a:spcAft>
              <a:defRPr/>
            </a:pPr>
            <a:fld id="{CD3C291B-8FCB-4405-9884-D02F4A133D3F}" type="slidenum">
              <a:rPr lang="zh-CN" altLang="en-US" smtClean="0"/>
              <a:pPr defTabSz="974725" fontAlgn="base">
                <a:spcBef>
                  <a:spcPct val="0"/>
                </a:spcBef>
                <a:spcAft>
                  <a:spcPct val="0"/>
                </a:spcAft>
                <a:defRPr/>
              </a:pPr>
              <a:t>14</a:t>
            </a:fld>
            <a:endParaRPr lang="zh-CN" altLang="en-US" smtClean="0"/>
          </a:p>
        </p:txBody>
      </p:sp>
    </p:spTree>
    <p:extLst>
      <p:ext uri="{BB962C8B-B14F-4D97-AF65-F5344CB8AC3E}">
        <p14:creationId xmlns:p14="http://schemas.microsoft.com/office/powerpoint/2010/main" val="307697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安全的起点：雅虎的数据泄漏事件，各种蠕虫事件</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2</a:t>
            </a:fld>
            <a:endParaRPr lang="zh-CN" altLang="en-US"/>
          </a:p>
        </p:txBody>
      </p:sp>
    </p:spTree>
    <p:extLst>
      <p:ext uri="{BB962C8B-B14F-4D97-AF65-F5344CB8AC3E}">
        <p14:creationId xmlns:p14="http://schemas.microsoft.com/office/powerpoint/2010/main" val="296304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使用和维护，帐号口令安全，安全漏洞未及时修补是我们最常见的安全隐患</a:t>
            </a:r>
            <a:endParaRPr lang="en-US" altLang="zh-CN" dirty="0" smtClean="0"/>
          </a:p>
          <a:p>
            <a:r>
              <a:rPr lang="en-US" altLang="zh-CN" dirty="0" smtClean="0"/>
              <a:t>5.</a:t>
            </a:r>
            <a:r>
              <a:rPr lang="zh-CN" altLang="en-US" dirty="0" smtClean="0"/>
              <a:t>一定不要使用未经过安全检测的软件，在渗透中，我们也会制作木马软件，注入某些常用程序中，已达到获取权限的目的</a:t>
            </a:r>
            <a:endParaRPr lang="en-US" altLang="zh-CN" dirty="0" smtClean="0"/>
          </a:p>
          <a:p>
            <a:r>
              <a:rPr lang="en-US" altLang="zh-CN" dirty="0" smtClean="0"/>
              <a:t>7.</a:t>
            </a:r>
            <a:r>
              <a:rPr lang="zh-CN" altLang="en-US" dirty="0" smtClean="0"/>
              <a:t>之前在某些项目中，我们发现了</a:t>
            </a:r>
            <a:r>
              <a:rPr lang="en-US" altLang="zh-CN" dirty="0" err="1" smtClean="0"/>
              <a:t>xss</a:t>
            </a:r>
            <a:r>
              <a:rPr lang="zh-CN" altLang="en-US" dirty="0" smtClean="0"/>
              <a:t>漏洞，但在进行二次渗透的过程中，发现漏洞并未修复</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3</a:t>
            </a:fld>
            <a:endParaRPr lang="zh-CN" altLang="en-US"/>
          </a:p>
        </p:txBody>
      </p:sp>
    </p:spTree>
    <p:extLst>
      <p:ext uri="{BB962C8B-B14F-4D97-AF65-F5344CB8AC3E}">
        <p14:creationId xmlns:p14="http://schemas.microsoft.com/office/powerpoint/2010/main" val="234427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根据官方文档进行正确的安装，基于最小</a:t>
            </a:r>
            <a:r>
              <a:rPr lang="zh-CN" altLang="en-US" smtClean="0"/>
              <a:t>化服务、最小权限原则</a:t>
            </a:r>
            <a:endParaRPr lang="en-US" altLang="zh-CN" dirty="0" smtClean="0"/>
          </a:p>
          <a:p>
            <a:r>
              <a:rPr lang="en-US" altLang="zh-CN" dirty="0" smtClean="0"/>
              <a:t>3.</a:t>
            </a:r>
            <a:r>
              <a:rPr lang="zh-CN" altLang="en-US" dirty="0" smtClean="0"/>
              <a:t>合理的权限设置，帐号安全等，这个会在后面详细的讲解</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4</a:t>
            </a:fld>
            <a:endParaRPr lang="zh-CN" altLang="en-US"/>
          </a:p>
        </p:txBody>
      </p:sp>
    </p:spTree>
    <p:extLst>
      <p:ext uri="{BB962C8B-B14F-4D97-AF65-F5344CB8AC3E}">
        <p14:creationId xmlns:p14="http://schemas.microsoft.com/office/powerpoint/2010/main" val="103457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技术性问题如油田负载均衡，其中一台数据库失效，导致</a:t>
            </a:r>
            <a:r>
              <a:rPr lang="en-US" altLang="zh-CN" dirty="0" err="1" smtClean="0"/>
              <a:t>cpu</a:t>
            </a:r>
            <a:r>
              <a:rPr lang="zh-CN" altLang="en-US" dirty="0" smtClean="0"/>
              <a:t>百分之百，用户等待时间长</a:t>
            </a:r>
            <a:endParaRPr lang="en-US" altLang="zh-CN" dirty="0" smtClean="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6</a:t>
            </a:fld>
            <a:endParaRPr lang="zh-CN" altLang="en-US"/>
          </a:p>
        </p:txBody>
      </p:sp>
    </p:spTree>
    <p:extLst>
      <p:ext uri="{BB962C8B-B14F-4D97-AF65-F5344CB8AC3E}">
        <p14:creationId xmlns:p14="http://schemas.microsoft.com/office/powerpoint/2010/main" val="208335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Cgi</a:t>
            </a:r>
            <a:r>
              <a:rPr lang="zh-CN" altLang="en-US" dirty="0" smtClean="0"/>
              <a:t>接口关闭</a:t>
            </a:r>
            <a:endParaRPr lang="en-US" altLang="zh-CN" dirty="0" smtClean="0"/>
          </a:p>
          <a:p>
            <a:r>
              <a:rPr lang="zh-CN" altLang="en-US" dirty="0" smtClean="0"/>
              <a:t>安全的建设有时会带来比较差的用户体验，之前有个安全服务的项目，他们公司买了防火墙，但未使用</a:t>
            </a:r>
            <a:endParaRPr lang="en-US" altLang="zh-CN" dirty="0" smtClean="0"/>
          </a:p>
          <a:p>
            <a:r>
              <a:rPr lang="en-US" altLang="zh-CN" dirty="0" err="1" smtClean="0"/>
              <a:t>Xss</a:t>
            </a:r>
            <a:r>
              <a:rPr lang="zh-CN" altLang="en-US" dirty="0" smtClean="0"/>
              <a:t>漏洞，未修复</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7</a:t>
            </a:fld>
            <a:endParaRPr lang="zh-CN" altLang="en-US"/>
          </a:p>
        </p:txBody>
      </p:sp>
    </p:spTree>
    <p:extLst>
      <p:ext uri="{BB962C8B-B14F-4D97-AF65-F5344CB8AC3E}">
        <p14:creationId xmlns:p14="http://schemas.microsoft.com/office/powerpoint/2010/main" val="153950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了解每一个信息资产，业务</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8</a:t>
            </a:fld>
            <a:endParaRPr lang="zh-CN" altLang="en-US"/>
          </a:p>
        </p:txBody>
      </p:sp>
    </p:spTree>
    <p:extLst>
      <p:ext uri="{BB962C8B-B14F-4D97-AF65-F5344CB8AC3E}">
        <p14:creationId xmlns:p14="http://schemas.microsoft.com/office/powerpoint/2010/main" val="207421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包括渗透测试，都是有风险的</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10</a:t>
            </a:fld>
            <a:endParaRPr lang="zh-CN" altLang="en-US"/>
          </a:p>
        </p:txBody>
      </p:sp>
    </p:spTree>
    <p:extLst>
      <p:ext uri="{BB962C8B-B14F-4D97-AF65-F5344CB8AC3E}">
        <p14:creationId xmlns:p14="http://schemas.microsoft.com/office/powerpoint/2010/main" val="87776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加固报告</a:t>
            </a:r>
            <a:r>
              <a:rPr lang="en-US" altLang="zh-CN" dirty="0" smtClean="0"/>
              <a:t>——</a:t>
            </a:r>
            <a:r>
              <a:rPr lang="zh-CN" altLang="en-US" dirty="0" smtClean="0"/>
              <a:t>渗透测试报告</a:t>
            </a:r>
            <a:endParaRPr lang="zh-CN" altLang="en-US" dirty="0"/>
          </a:p>
        </p:txBody>
      </p:sp>
      <p:sp>
        <p:nvSpPr>
          <p:cNvPr id="4" name="灯片编号占位符 3"/>
          <p:cNvSpPr>
            <a:spLocks noGrp="1"/>
          </p:cNvSpPr>
          <p:nvPr>
            <p:ph type="sldNum" sz="quarter" idx="10"/>
          </p:nvPr>
        </p:nvSpPr>
        <p:spPr/>
        <p:txBody>
          <a:bodyPr/>
          <a:lstStyle/>
          <a:p>
            <a:pPr>
              <a:defRPr/>
            </a:pPr>
            <a:fld id="{6AB7982B-EA82-40CB-8A1F-F25E2DFE0A62}" type="slidenum">
              <a:rPr lang="zh-CN" altLang="en-US" smtClean="0"/>
              <a:pPr>
                <a:defRPr/>
              </a:pPr>
              <a:t>12</a:t>
            </a:fld>
            <a:endParaRPr lang="zh-CN" altLang="en-US"/>
          </a:p>
        </p:txBody>
      </p:sp>
    </p:spTree>
    <p:extLst>
      <p:ext uri="{BB962C8B-B14F-4D97-AF65-F5344CB8AC3E}">
        <p14:creationId xmlns:p14="http://schemas.microsoft.com/office/powerpoint/2010/main" val="1739613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3225552"/>
            <a:ext cx="9753600" cy="864096"/>
          </a:xfrm>
          <a:prstGeom prst="rect">
            <a:avLst/>
          </a:prstGeom>
        </p:spPr>
      </p:pic>
      <p:sp>
        <p:nvSpPr>
          <p:cNvPr id="7" name="Text Box 9"/>
          <p:cNvSpPr txBox="1">
            <a:spLocks noChangeArrowheads="1"/>
          </p:cNvSpPr>
          <p:nvPr userDrawn="1"/>
        </p:nvSpPr>
        <p:spPr bwMode="auto">
          <a:xfrm>
            <a:off x="90488" y="6872288"/>
            <a:ext cx="4632325" cy="328612"/>
          </a:xfrm>
          <a:prstGeom prst="rect">
            <a:avLst/>
          </a:prstGeom>
          <a:noFill/>
          <a:ln w="9525">
            <a:noFill/>
            <a:miter lim="800000"/>
            <a:headEnd/>
            <a:tailEnd/>
          </a:ln>
          <a:effectLst/>
        </p:spPr>
        <p:txBody>
          <a:bodyPr lIns="97530" tIns="48765" rIns="97530" bIns="48765">
            <a:spAutoFit/>
          </a:bodyPr>
          <a:lstStyle/>
          <a:p>
            <a:pPr defTabSz="975299" fontAlgn="auto">
              <a:spcBef>
                <a:spcPct val="50000"/>
              </a:spcBef>
              <a:spcAft>
                <a:spcPts val="0"/>
              </a:spcAft>
              <a:defRPr/>
            </a:pPr>
            <a:r>
              <a:rPr lang="en-US" altLang="zh-CN" sz="1500" dirty="0">
                <a:solidFill>
                  <a:schemeClr val="bg1"/>
                </a:solidFill>
                <a:latin typeface="+mj-ea"/>
                <a:ea typeface="+mj-ea"/>
              </a:rPr>
              <a:t>www.nsfocus.com</a:t>
            </a:r>
            <a:endParaRPr lang="zh-CN" altLang="en-US" sz="1500" dirty="0">
              <a:solidFill>
                <a:schemeClr val="bg1"/>
              </a:solidFill>
              <a:latin typeface="+mj-ea"/>
              <a:ea typeface="+mj-ea"/>
            </a:endParaRPr>
          </a:p>
        </p:txBody>
      </p:sp>
      <p:sp>
        <p:nvSpPr>
          <p:cNvPr id="10" name="标题 1"/>
          <p:cNvSpPr>
            <a:spLocks noGrp="1"/>
          </p:cNvSpPr>
          <p:nvPr>
            <p:ph type="title"/>
          </p:nvPr>
        </p:nvSpPr>
        <p:spPr>
          <a:xfrm>
            <a:off x="161924" y="3290787"/>
            <a:ext cx="7215206" cy="731838"/>
          </a:xfrm>
          <a:prstGeom prst="rect">
            <a:avLst/>
          </a:prstGeom>
        </p:spPr>
        <p:txBody>
          <a:bodyPr/>
          <a:lstStyle>
            <a:lvl1pPr algn="l">
              <a:defRPr sz="3600">
                <a:solidFill>
                  <a:schemeClr val="bg1"/>
                </a:solidFill>
                <a:latin typeface="+mj-ea"/>
                <a:ea typeface="+mj-ea"/>
              </a:defRPr>
            </a:lvl1pPr>
          </a:lstStyle>
          <a:p>
            <a:r>
              <a:rPr lang="zh-CN" altLang="en-US" dirty="0" smtClean="0"/>
              <a:t>单击此处编辑母版标题样式</a:t>
            </a:r>
            <a:endParaRPr lang="zh-CN" altLang="en-US" dirty="0"/>
          </a:p>
        </p:txBody>
      </p:sp>
      <p:sp>
        <p:nvSpPr>
          <p:cNvPr id="12" name="文本占位符 17"/>
          <p:cNvSpPr>
            <a:spLocks noGrp="1"/>
          </p:cNvSpPr>
          <p:nvPr>
            <p:ph type="body" sz="quarter" idx="14"/>
          </p:nvPr>
        </p:nvSpPr>
        <p:spPr>
          <a:xfrm>
            <a:off x="4305302" y="6372225"/>
            <a:ext cx="1143002" cy="285750"/>
          </a:xfrm>
          <a:prstGeom prst="rect">
            <a:avLst/>
          </a:prstGeom>
        </p:spPr>
        <p:txBody>
          <a:bodyPr lIns="0" rIns="0"/>
          <a:lstStyle>
            <a:lvl1pPr algn="ctr">
              <a:buNone/>
              <a:defRPr sz="1200">
                <a:solidFill>
                  <a:srgbClr val="C00000"/>
                </a:solidFill>
                <a:latin typeface="+mj-ea"/>
                <a:ea typeface="+mj-ea"/>
              </a:defRPr>
            </a:lvl1pPr>
          </a:lstStyle>
          <a:p>
            <a:pPr lvl="0"/>
            <a:r>
              <a:rPr lang="zh-CN" altLang="en-US" smtClean="0"/>
              <a:t>单击此处编辑母版文本样式</a:t>
            </a:r>
          </a:p>
        </p:txBody>
      </p:sp>
      <p:sp>
        <p:nvSpPr>
          <p:cNvPr id="16" name="文本占位符 20"/>
          <p:cNvSpPr>
            <a:spLocks noGrp="1"/>
          </p:cNvSpPr>
          <p:nvPr>
            <p:ph type="body" sz="quarter" idx="15"/>
          </p:nvPr>
        </p:nvSpPr>
        <p:spPr>
          <a:xfrm>
            <a:off x="161925" y="4157659"/>
            <a:ext cx="7215188" cy="428635"/>
          </a:xfrm>
        </p:spPr>
        <p:txBody>
          <a:bodyPr>
            <a:normAutofit/>
          </a:bodyPr>
          <a:lstStyle>
            <a:lvl1pPr>
              <a:buFontTx/>
              <a:buNone/>
              <a:defRPr lang="zh-CN" altLang="en-US" sz="2400" dirty="0" smtClean="0">
                <a:solidFill>
                  <a:schemeClr val="accent6">
                    <a:lumMod val="25000"/>
                  </a:schemeClr>
                </a:solidFill>
                <a:effectLst/>
                <a:latin typeface="+mj-ea"/>
                <a:ea typeface="+mj-ea"/>
                <a:cs typeface="+mn-cs"/>
              </a:defRPr>
            </a:lvl1pPr>
          </a:lstStyle>
          <a:p>
            <a:pPr lvl="0"/>
            <a:r>
              <a:rPr lang="zh-CN" altLang="en-US" smtClean="0"/>
              <a:t>单击此处编辑母版文本样式</a:t>
            </a:r>
          </a:p>
        </p:txBody>
      </p:sp>
      <p:sp>
        <p:nvSpPr>
          <p:cNvPr id="13" name="矩形 12"/>
          <p:cNvSpPr/>
          <p:nvPr userDrawn="1"/>
        </p:nvSpPr>
        <p:spPr>
          <a:xfrm>
            <a:off x="0" y="0"/>
            <a:ext cx="9753600" cy="70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947874" y="0"/>
            <a:ext cx="7643834" cy="657204"/>
          </a:xfrm>
          <a:prstGeom prst="rect">
            <a:avLst/>
          </a:prstGeom>
          <a:noFill/>
          <a:ln w="9525">
            <a:noFill/>
            <a:miter lim="800000"/>
            <a:headEnd/>
            <a:tailEnd/>
          </a:ln>
        </p:spPr>
        <p:txBody>
          <a:bodyPr/>
          <a:lstStyle/>
          <a:p>
            <a:pPr lvl="0"/>
            <a:r>
              <a:rPr lang="zh-CN" altLang="en-US" dirty="0" smtClean="0"/>
              <a:t>单击此处编辑母版标题样式</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bwMode="auto">
          <a:xfrm>
            <a:off x="1947874" y="0"/>
            <a:ext cx="7643834" cy="657204"/>
          </a:xfrm>
          <a:prstGeom prst="rect">
            <a:avLst/>
          </a:prstGeom>
          <a:noFill/>
          <a:ln w="9525">
            <a:noFill/>
            <a:miter lim="800000"/>
            <a:headEnd/>
            <a:tailEnd/>
          </a:ln>
        </p:spPr>
        <p:txBody>
          <a:bodyPr/>
          <a:lstStyle/>
          <a:p>
            <a:pPr lvl="0"/>
            <a:r>
              <a:rPr lang="zh-CN" altLang="en-US" dirty="0" smtClean="0"/>
              <a:t>单击此处编辑母版标题样式</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487363" y="3684588"/>
            <a:ext cx="8778875" cy="0"/>
          </a:xfrm>
          <a:prstGeom prst="line">
            <a:avLst/>
          </a:prstGeom>
          <a:noFill/>
          <a:ln w="38100">
            <a:solidFill>
              <a:srgbClr val="5D6A6D"/>
            </a:solidFill>
            <a:round/>
            <a:headEnd/>
            <a:tailEnd/>
          </a:ln>
        </p:spPr>
        <p:txBody>
          <a:bodyPr lIns="97530" tIns="48765" rIns="97530" bIns="48765"/>
          <a:lstStyle/>
          <a:p>
            <a:pPr defTabSz="975299" fontAlgn="auto">
              <a:spcBef>
                <a:spcPts val="0"/>
              </a:spcBef>
              <a:spcAft>
                <a:spcPts val="0"/>
              </a:spcAft>
              <a:defRPr/>
            </a:pPr>
            <a:endParaRPr lang="zh-CN" altLang="en-US">
              <a:solidFill>
                <a:schemeClr val="accent6">
                  <a:lumMod val="75000"/>
                </a:schemeClr>
              </a:solidFill>
              <a:latin typeface="+mj-ea"/>
              <a:ea typeface="+mj-ea"/>
            </a:endParaRPr>
          </a:p>
        </p:txBody>
      </p:sp>
      <p:sp>
        <p:nvSpPr>
          <p:cNvPr id="5" name="Line 4"/>
          <p:cNvSpPr>
            <a:spLocks noChangeShapeType="1"/>
          </p:cNvSpPr>
          <p:nvPr userDrawn="1"/>
        </p:nvSpPr>
        <p:spPr bwMode="auto">
          <a:xfrm>
            <a:off x="487363" y="3684588"/>
            <a:ext cx="8778875" cy="0"/>
          </a:xfrm>
          <a:prstGeom prst="line">
            <a:avLst/>
          </a:prstGeom>
          <a:noFill/>
          <a:ln w="38100">
            <a:solidFill>
              <a:srgbClr val="5D6A6D"/>
            </a:solidFill>
            <a:round/>
            <a:headEnd/>
            <a:tailEnd/>
          </a:ln>
        </p:spPr>
        <p:txBody>
          <a:bodyPr lIns="97530" tIns="48765" rIns="97530" bIns="48765"/>
          <a:lstStyle/>
          <a:p>
            <a:pPr defTabSz="975299" fontAlgn="auto">
              <a:spcBef>
                <a:spcPts val="0"/>
              </a:spcBef>
              <a:spcAft>
                <a:spcPts val="0"/>
              </a:spcAft>
              <a:defRPr/>
            </a:pPr>
            <a:endParaRPr lang="zh-CN" altLang="en-US">
              <a:solidFill>
                <a:schemeClr val="accent6">
                  <a:lumMod val="75000"/>
                </a:schemeClr>
              </a:solidFill>
              <a:latin typeface="+mj-ea"/>
              <a:ea typeface="+mj-ea"/>
            </a:endParaRPr>
          </a:p>
        </p:txBody>
      </p:sp>
      <p:sp>
        <p:nvSpPr>
          <p:cNvPr id="6" name="标题 1"/>
          <p:cNvSpPr>
            <a:spLocks noGrp="1"/>
          </p:cNvSpPr>
          <p:nvPr>
            <p:ph type="title"/>
          </p:nvPr>
        </p:nvSpPr>
        <p:spPr>
          <a:xfrm>
            <a:off x="519082" y="2854324"/>
            <a:ext cx="8715436" cy="731838"/>
          </a:xfrm>
          <a:prstGeom prst="rect">
            <a:avLst/>
          </a:prstGeom>
        </p:spPr>
        <p:txBody>
          <a:bodyPr/>
          <a:lstStyle>
            <a:lvl1pPr algn="l">
              <a:defRPr sz="3600">
                <a:solidFill>
                  <a:schemeClr val="accent6">
                    <a:lumMod val="25000"/>
                  </a:schemeClr>
                </a:solidFill>
                <a:latin typeface="+mj-ea"/>
                <a:ea typeface="+mj-ea"/>
              </a:defRPr>
            </a:lvl1pPr>
          </a:lstStyle>
          <a:p>
            <a:r>
              <a:rPr lang="zh-CN" altLang="en-US" smtClean="0"/>
              <a:t>单击此处编辑母版标题样式</a:t>
            </a:r>
            <a:endParaRPr lang="zh-CN" altLang="en-US" dirty="0"/>
          </a:p>
        </p:txBody>
      </p:sp>
      <p:sp>
        <p:nvSpPr>
          <p:cNvPr id="7" name="文本占位符 12"/>
          <p:cNvSpPr>
            <a:spLocks noGrp="1"/>
          </p:cNvSpPr>
          <p:nvPr>
            <p:ph type="body" sz="quarter" idx="13"/>
          </p:nvPr>
        </p:nvSpPr>
        <p:spPr>
          <a:xfrm>
            <a:off x="519113" y="3800475"/>
            <a:ext cx="8715375" cy="428629"/>
          </a:xfrm>
          <a:prstGeom prst="rect">
            <a:avLst/>
          </a:prstGeom>
        </p:spPr>
        <p:txBody>
          <a:bodyPr anchor="ctr"/>
          <a:lstStyle>
            <a:lvl1pPr>
              <a:buFontTx/>
              <a:buNone/>
              <a:defRPr sz="2400">
                <a:solidFill>
                  <a:schemeClr val="accent6">
                    <a:lumMod val="25000"/>
                  </a:schemeClr>
                </a:solidFill>
                <a:latin typeface="+mj-ea"/>
                <a:ea typeface="+mj-ea"/>
              </a:defRPr>
            </a:lvl1pPr>
            <a:lvl2pPr>
              <a:buNone/>
              <a:defRPr/>
            </a:lvl2pPr>
            <a:lvl5pPr>
              <a:buNone/>
              <a:defRPr/>
            </a:lvl5pPr>
          </a:lstStyle>
          <a:p>
            <a:pPr lvl="0"/>
            <a:r>
              <a:rPr lang="zh-CN" altLang="en-US" smtClean="0"/>
              <a:t>单击此处编辑母版文本样式</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947874" y="0"/>
            <a:ext cx="7643834" cy="657204"/>
          </a:xfrm>
          <a:prstGeom prst="rect">
            <a:avLst/>
          </a:prstGeom>
          <a:noFill/>
          <a:ln w="9525">
            <a:noFill/>
            <a:miter lim="800000"/>
            <a:headEnd/>
            <a:tailEnd/>
          </a:ln>
        </p:spPr>
        <p:txBody>
          <a:bodyPr/>
          <a:lstStyle/>
          <a:p>
            <a:pPr lvl="0"/>
            <a:r>
              <a:rPr lang="zh-CN" altLang="en-US" dirty="0" smtClean="0"/>
              <a:t>单击此处编辑母版标题样式</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3225552"/>
            <a:ext cx="9753600" cy="864096"/>
          </a:xfrm>
          <a:prstGeom prst="rect">
            <a:avLst/>
          </a:prstGeom>
        </p:spPr>
      </p:pic>
      <p:sp>
        <p:nvSpPr>
          <p:cNvPr id="8" name="标题 1"/>
          <p:cNvSpPr>
            <a:spLocks noGrp="1"/>
          </p:cNvSpPr>
          <p:nvPr>
            <p:ph type="title"/>
          </p:nvPr>
        </p:nvSpPr>
        <p:spPr>
          <a:xfrm>
            <a:off x="519082" y="3290787"/>
            <a:ext cx="8786874" cy="731838"/>
          </a:xfrm>
          <a:prstGeom prst="rect">
            <a:avLst/>
          </a:prstGeom>
        </p:spPr>
        <p:txBody>
          <a:bodyPr/>
          <a:lstStyle>
            <a:lvl1pPr algn="ctr">
              <a:defRPr sz="3600">
                <a:solidFill>
                  <a:schemeClr val="bg1"/>
                </a:solidFill>
                <a:latin typeface="+mj-ea"/>
                <a:ea typeface="+mj-ea"/>
              </a:defRPr>
            </a:lvl1pPr>
          </a:lstStyle>
          <a:p>
            <a:r>
              <a:rPr lang="zh-CN" altLang="en-US" smtClean="0"/>
              <a:t>单击此处编辑母版标题样式</a:t>
            </a:r>
            <a:endParaRPr lang="zh-CN" altLang="en-US" dirty="0"/>
          </a:p>
        </p:txBody>
      </p:sp>
      <p:sp>
        <p:nvSpPr>
          <p:cNvPr id="4" name="矩形 3"/>
          <p:cNvSpPr/>
          <p:nvPr userDrawn="1"/>
        </p:nvSpPr>
        <p:spPr>
          <a:xfrm>
            <a:off x="0" y="0"/>
            <a:ext cx="9753600" cy="70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0" y="0"/>
            <a:ext cx="9753600" cy="7315200"/>
          </a:xfrm>
          <a:prstGeom prst="rect">
            <a:avLst/>
          </a:prstGeom>
          <a:noFill/>
          <a:ln w="9525">
            <a:noFill/>
            <a:miter lim="800000"/>
            <a:headEnd/>
            <a:tailEnd/>
          </a:ln>
        </p:spPr>
      </p:pic>
      <p:sp>
        <p:nvSpPr>
          <p:cNvPr id="1027" name="文本占位符 2"/>
          <p:cNvSpPr>
            <a:spLocks noGrp="1"/>
          </p:cNvSpPr>
          <p:nvPr>
            <p:ph type="body" idx="1"/>
          </p:nvPr>
        </p:nvSpPr>
        <p:spPr bwMode="auto">
          <a:xfrm>
            <a:off x="161925" y="800100"/>
            <a:ext cx="9429750" cy="6357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3"/>
          <p:cNvSpPr>
            <a:spLocks noGrp="1" noChangeArrowheads="1"/>
          </p:cNvSpPr>
          <p:nvPr>
            <p:ph type="title"/>
          </p:nvPr>
        </p:nvSpPr>
        <p:spPr bwMode="auto">
          <a:xfrm>
            <a:off x="1947863" y="0"/>
            <a:ext cx="7643812" cy="657225"/>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881" r:id="rId1"/>
    <p:sldLayoutId id="2147483878" r:id="rId2"/>
    <p:sldLayoutId id="2147483879" r:id="rId3"/>
    <p:sldLayoutId id="2147483882" r:id="rId4"/>
    <p:sldLayoutId id="2147483880" r:id="rId5"/>
    <p:sldLayoutId id="2147483883" r:id="rId6"/>
  </p:sldLayoutIdLst>
  <p:transition spd="med">
    <p:fade/>
  </p:transition>
  <p:txStyles>
    <p:titleStyle>
      <a:lvl1pPr algn="r" rtl="0" eaLnBrk="0" fontAlgn="base" hangingPunct="0">
        <a:spcBef>
          <a:spcPct val="0"/>
        </a:spcBef>
        <a:spcAft>
          <a:spcPct val="0"/>
        </a:spcAft>
        <a:defRPr sz="2800" kern="12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Tahoma" pitchFamily="34" charset="0"/>
          <a:ea typeface="微软雅黑" pitchFamily="34" charset="-122"/>
        </a:defRPr>
      </a:lvl2pPr>
      <a:lvl3pPr algn="r" rtl="0" eaLnBrk="0" fontAlgn="base" hangingPunct="0">
        <a:spcBef>
          <a:spcPct val="0"/>
        </a:spcBef>
        <a:spcAft>
          <a:spcPct val="0"/>
        </a:spcAft>
        <a:defRPr sz="2800">
          <a:solidFill>
            <a:schemeClr val="bg1"/>
          </a:solidFill>
          <a:latin typeface="Tahoma" pitchFamily="34" charset="0"/>
          <a:ea typeface="微软雅黑" pitchFamily="34" charset="-122"/>
        </a:defRPr>
      </a:lvl3pPr>
      <a:lvl4pPr algn="r" rtl="0" eaLnBrk="0" fontAlgn="base" hangingPunct="0">
        <a:spcBef>
          <a:spcPct val="0"/>
        </a:spcBef>
        <a:spcAft>
          <a:spcPct val="0"/>
        </a:spcAft>
        <a:defRPr sz="2800">
          <a:solidFill>
            <a:schemeClr val="bg1"/>
          </a:solidFill>
          <a:latin typeface="Tahoma" pitchFamily="34" charset="0"/>
          <a:ea typeface="微软雅黑" pitchFamily="34" charset="-122"/>
        </a:defRPr>
      </a:lvl4pPr>
      <a:lvl5pPr algn="r" rtl="0" eaLnBrk="0" fontAlgn="base" hangingPunct="0">
        <a:spcBef>
          <a:spcPct val="0"/>
        </a:spcBef>
        <a:spcAft>
          <a:spcPct val="0"/>
        </a:spcAft>
        <a:defRPr sz="2800">
          <a:solidFill>
            <a:schemeClr val="bg1"/>
          </a:solidFill>
          <a:latin typeface="Tahoma" pitchFamily="34" charset="0"/>
          <a:ea typeface="微软雅黑" pitchFamily="34" charset="-122"/>
        </a:defRPr>
      </a:lvl5pPr>
      <a:lvl6pPr marL="457200" algn="r" rtl="0" fontAlgn="base">
        <a:spcBef>
          <a:spcPct val="0"/>
        </a:spcBef>
        <a:spcAft>
          <a:spcPct val="0"/>
        </a:spcAft>
        <a:defRPr sz="2800">
          <a:solidFill>
            <a:schemeClr val="bg1"/>
          </a:solidFill>
          <a:latin typeface="Tahoma" pitchFamily="34" charset="0"/>
          <a:ea typeface="微软雅黑" pitchFamily="34" charset="-122"/>
        </a:defRPr>
      </a:lvl6pPr>
      <a:lvl7pPr marL="914400" algn="r" rtl="0" fontAlgn="base">
        <a:spcBef>
          <a:spcPct val="0"/>
        </a:spcBef>
        <a:spcAft>
          <a:spcPct val="0"/>
        </a:spcAft>
        <a:defRPr sz="2800">
          <a:solidFill>
            <a:schemeClr val="bg1"/>
          </a:solidFill>
          <a:latin typeface="Tahoma" pitchFamily="34" charset="0"/>
          <a:ea typeface="微软雅黑" pitchFamily="34" charset="-122"/>
        </a:defRPr>
      </a:lvl7pPr>
      <a:lvl8pPr marL="1371600" algn="r" rtl="0" fontAlgn="base">
        <a:spcBef>
          <a:spcPct val="0"/>
        </a:spcBef>
        <a:spcAft>
          <a:spcPct val="0"/>
        </a:spcAft>
        <a:defRPr sz="2800">
          <a:solidFill>
            <a:schemeClr val="bg1"/>
          </a:solidFill>
          <a:latin typeface="Tahoma" pitchFamily="34" charset="0"/>
          <a:ea typeface="微软雅黑" pitchFamily="34" charset="-122"/>
        </a:defRPr>
      </a:lvl8pPr>
      <a:lvl9pPr marL="1828800" algn="r" rtl="0" fontAlgn="base">
        <a:spcBef>
          <a:spcPct val="0"/>
        </a:spcBef>
        <a:spcAft>
          <a:spcPct val="0"/>
        </a:spcAft>
        <a:defRPr sz="2800">
          <a:solidFill>
            <a:schemeClr val="bg1"/>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r>
              <a:rPr lang="zh-CN" altLang="en-US" kern="10" dirty="0" smtClean="0">
                <a:ln w="9525">
                  <a:noFill/>
                  <a:round/>
                  <a:headEnd/>
                  <a:tailEnd/>
                </a:ln>
                <a:latin typeface="黑体"/>
                <a:ea typeface="黑体"/>
              </a:rPr>
              <a:t>安全加固简介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124" name="Text Box 5"/>
          <p:cNvSpPr txBox="1">
            <a:spLocks noChangeArrowheads="1"/>
          </p:cNvSpPr>
          <p:nvPr/>
        </p:nvSpPr>
        <p:spPr bwMode="auto">
          <a:xfrm>
            <a:off x="2716560" y="5495925"/>
            <a:ext cx="4016028" cy="390870"/>
          </a:xfrm>
          <a:prstGeom prst="rect">
            <a:avLst/>
          </a:prstGeom>
          <a:noFill/>
          <a:ln w="9525">
            <a:noFill/>
            <a:miter lim="800000"/>
            <a:headEnd/>
            <a:tailEnd/>
          </a:ln>
        </p:spPr>
        <p:txBody>
          <a:bodyPr wrap="square" lIns="97530" tIns="48765" rIns="97530" bIns="48765">
            <a:spAutoFit/>
          </a:bodyPr>
          <a:lstStyle/>
          <a:p>
            <a:pPr algn="ctr">
              <a:spcBef>
                <a:spcPct val="50000"/>
              </a:spcBef>
            </a:pPr>
            <a:endParaRPr lang="en-US" altLang="zh-CN" dirty="0" smtClean="0">
              <a:solidFill>
                <a:schemeClr val="tx2"/>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1.</a:t>
            </a:r>
            <a:r>
              <a:rPr lang="zh-CN" altLang="en-US" sz="2800" dirty="0" smtClean="0"/>
              <a:t>制订加固方</a:t>
            </a:r>
            <a:r>
              <a:rPr lang="zh-CN" altLang="en-US" sz="2800" dirty="0"/>
              <a:t>案的主要内容是根据系统状态调查所产生的结果制订对系统实施加固和优化的内容、</a:t>
            </a:r>
            <a:r>
              <a:rPr lang="zh-CN" altLang="en-US" sz="2800" dirty="0" smtClean="0"/>
              <a:t>步骤和时间表</a:t>
            </a:r>
            <a:endParaRPr lang="en-US" altLang="zh-CN" sz="2800" dirty="0" smtClean="0"/>
          </a:p>
          <a:p>
            <a:endParaRPr lang="en-US" altLang="zh-CN" sz="2800" dirty="0" smtClean="0"/>
          </a:p>
          <a:p>
            <a:r>
              <a:rPr lang="en-US" altLang="zh-CN" sz="2800" dirty="0" smtClean="0"/>
              <a:t>2.</a:t>
            </a:r>
            <a:r>
              <a:rPr lang="zh-CN" altLang="en-US" sz="2800" dirty="0" smtClean="0"/>
              <a:t>明确加固风险</a:t>
            </a:r>
            <a:endParaRPr lang="en-US" altLang="zh-CN" sz="2800" dirty="0" smtClean="0"/>
          </a:p>
          <a:p>
            <a:pPr lvl="1"/>
            <a:r>
              <a:rPr lang="zh-CN" altLang="en-US" sz="2400" dirty="0" smtClean="0"/>
              <a:t>网络与应用系统加固</a:t>
            </a:r>
            <a:r>
              <a:rPr lang="zh-CN" altLang="en-US" sz="2400" dirty="0"/>
              <a:t>是有一定风险的</a:t>
            </a:r>
            <a:r>
              <a:rPr lang="en-US" altLang="zh-CN" sz="2400" dirty="0"/>
              <a:t>,</a:t>
            </a:r>
            <a:r>
              <a:rPr lang="zh-CN" altLang="en-US" sz="2400" dirty="0"/>
              <a:t>一般可能的风险包括停机、应用程序不能正常使用、最严重的情况是系统被破坏无法使用。</a:t>
            </a:r>
            <a:r>
              <a:rPr lang="zh-CN" altLang="en-US" sz="2400" dirty="0" smtClean="0"/>
              <a:t>这些风险一般是由于系统运行状况调查不清导致</a:t>
            </a:r>
            <a:r>
              <a:rPr lang="zh-CN" altLang="en-US" sz="2400" dirty="0"/>
              <a:t>，也有因为加固方案的代价分析不准确，误操作引起。因此在加固前做好系统备份是非常重要的。 </a:t>
            </a:r>
            <a:endParaRPr lang="en-US" altLang="zh-CN" sz="2400" dirty="0" smtClean="0"/>
          </a:p>
          <a:p>
            <a:endParaRPr lang="en-US" altLang="zh-CN" sz="2800" dirty="0" smtClean="0"/>
          </a:p>
          <a:p>
            <a:r>
              <a:rPr lang="en-US" altLang="zh-CN" sz="2800" dirty="0" smtClean="0"/>
              <a:t>3.</a:t>
            </a:r>
            <a:r>
              <a:rPr lang="zh-CN" altLang="en-US" sz="2800" dirty="0" smtClean="0"/>
              <a:t>系统备份</a:t>
            </a:r>
            <a:endParaRPr lang="en-US" altLang="zh-CN" sz="2800" dirty="0" smtClean="0"/>
          </a:p>
          <a:p>
            <a:pPr lvl="1"/>
            <a:r>
              <a:rPr lang="zh-CN" altLang="en-US" sz="2400" dirty="0" smtClean="0"/>
              <a:t>内容</a:t>
            </a:r>
            <a:r>
              <a:rPr lang="zh-CN" altLang="en-US" sz="2400" dirty="0"/>
              <a:t>包括：文件系统、关键数据、配置信息、口令、用户权限、等内容；最好做系统全备份以便快速恢复</a:t>
            </a:r>
            <a:r>
              <a:rPr lang="zh-CN" altLang="en-US" sz="2400" dirty="0" smtClean="0"/>
              <a:t>。</a:t>
            </a:r>
            <a:endParaRPr lang="en-US" altLang="zh-CN" sz="2400" dirty="0" smtClean="0"/>
          </a:p>
        </p:txBody>
      </p:sp>
      <p:sp>
        <p:nvSpPr>
          <p:cNvPr id="3" name="标题 2"/>
          <p:cNvSpPr>
            <a:spLocks noGrp="1"/>
          </p:cNvSpPr>
          <p:nvPr>
            <p:ph type="title"/>
          </p:nvPr>
        </p:nvSpPr>
        <p:spPr/>
        <p:txBody>
          <a:bodyPr/>
          <a:lstStyle/>
          <a:p>
            <a:r>
              <a:rPr kumimoji="1" lang="en-US" altLang="zh-CN" dirty="0" smtClean="0"/>
              <a:t>2.</a:t>
            </a:r>
            <a:r>
              <a:rPr kumimoji="1" lang="zh-CN" altLang="en-US" dirty="0" smtClean="0"/>
              <a:t>制定加固方案</a:t>
            </a:r>
            <a:endParaRPr kumimoji="1" lang="zh-CN" altLang="en-US" dirty="0"/>
          </a:p>
        </p:txBody>
      </p:sp>
    </p:spTree>
    <p:extLst>
      <p:ext uri="{BB962C8B-B14F-4D97-AF65-F5344CB8AC3E}">
        <p14:creationId xmlns:p14="http://schemas.microsoft.com/office/powerpoint/2010/main" val="133012536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系统加固和优化主要包括两方面内容：</a:t>
            </a:r>
            <a:endParaRPr lang="en-US" altLang="zh-CN" sz="2800" dirty="0" smtClean="0"/>
          </a:p>
          <a:p>
            <a:pPr lvl="1"/>
            <a:r>
              <a:rPr lang="en-US" altLang="zh-CN" sz="2400" dirty="0" smtClean="0"/>
              <a:t>a</a:t>
            </a:r>
            <a:r>
              <a:rPr lang="en-US" altLang="zh-CN" sz="2400" dirty="0"/>
              <a:t>) </a:t>
            </a:r>
            <a:r>
              <a:rPr lang="zh-CN" altLang="en-US" sz="2400" dirty="0" smtClean="0"/>
              <a:t>对系统进行加固操作</a:t>
            </a:r>
            <a:endParaRPr lang="en-US" altLang="zh-CN" sz="2400" dirty="0" smtClean="0"/>
          </a:p>
          <a:p>
            <a:pPr lvl="1"/>
            <a:r>
              <a:rPr lang="en-US" altLang="zh-CN" sz="2400" dirty="0" smtClean="0"/>
              <a:t>b</a:t>
            </a:r>
            <a:r>
              <a:rPr lang="en-US" altLang="zh-CN" sz="2400" dirty="0"/>
              <a:t>) </a:t>
            </a:r>
            <a:r>
              <a:rPr lang="zh-CN" altLang="en-US" sz="2400" dirty="0" smtClean="0"/>
              <a:t>对加固后的系统进行测试</a:t>
            </a:r>
            <a:endParaRPr lang="en-US" altLang="zh-CN" sz="2400" dirty="0" smtClean="0"/>
          </a:p>
          <a:p>
            <a:endParaRPr lang="en-US" altLang="zh-CN" sz="2800" dirty="0" smtClean="0"/>
          </a:p>
          <a:p>
            <a:r>
              <a:rPr lang="zh-CN" altLang="en-US" sz="2800" dirty="0" smtClean="0"/>
              <a:t>对系统进行测试</a:t>
            </a:r>
            <a:r>
              <a:rPr lang="zh-CN" altLang="en-US" sz="2800" dirty="0"/>
              <a:t>的</a:t>
            </a:r>
            <a:r>
              <a:rPr lang="zh-CN" altLang="en-US" sz="2800" dirty="0" smtClean="0"/>
              <a:t>目的：</a:t>
            </a:r>
            <a:endParaRPr lang="en-US" altLang="zh-CN" sz="2800" dirty="0" smtClean="0"/>
          </a:p>
          <a:p>
            <a:pPr lvl="1"/>
            <a:r>
              <a:rPr lang="zh-CN" altLang="en-US" sz="2400" dirty="0" smtClean="0"/>
              <a:t>检验在对系统 </a:t>
            </a:r>
            <a:r>
              <a:rPr lang="zh-CN" altLang="en-US" sz="2400" dirty="0"/>
              <a:t>使是安全加固后，系统在安全性和功能性上是否能够满足客户的需求。上述两个方面的工作是一个反复的过程，</a:t>
            </a:r>
            <a:r>
              <a:rPr lang="zh-CN" altLang="en-US" sz="2400" dirty="0" smtClean="0"/>
              <a:t>即每完成一个加固或优化步骤后就要测试系统</a:t>
            </a:r>
            <a:r>
              <a:rPr lang="zh-CN" altLang="en-US" sz="2400" dirty="0"/>
              <a:t>的功 能性要求和安全性要求是否满足客户需求；如果其中一方面的要求不能满足，该加固步骤就要重新进行</a:t>
            </a:r>
            <a:r>
              <a:rPr lang="zh-CN" altLang="en-US" sz="2400" dirty="0" smtClean="0"/>
              <a:t>。</a:t>
            </a:r>
            <a:endParaRPr lang="en-US" altLang="zh-CN" sz="2400" dirty="0" smtClean="0"/>
          </a:p>
          <a:p>
            <a:endParaRPr lang="en-US" altLang="zh-CN" sz="2800" dirty="0" smtClean="0"/>
          </a:p>
          <a:p>
            <a:r>
              <a:rPr lang="zh-CN" altLang="en-US" sz="2800" dirty="0" smtClean="0"/>
              <a:t>加固失败的应对</a:t>
            </a:r>
            <a:endParaRPr lang="en-US" altLang="zh-CN" sz="2800" dirty="0" smtClean="0"/>
          </a:p>
          <a:p>
            <a:pPr lvl="1"/>
            <a:r>
              <a:rPr lang="zh-CN" altLang="en-US" sz="2400" dirty="0" smtClean="0"/>
              <a:t>首先根据方案，进行回退</a:t>
            </a:r>
            <a:endParaRPr lang="en-US" altLang="zh-CN" sz="2400" dirty="0" smtClean="0"/>
          </a:p>
          <a:p>
            <a:pPr lvl="1"/>
            <a:r>
              <a:rPr lang="zh-CN" altLang="en-US" sz="2400" dirty="0" smtClean="0"/>
              <a:t>其次和用户沟通，根据用户的选择</a:t>
            </a:r>
            <a:r>
              <a:rPr lang="zh-CN" altLang="en-US" sz="2400" dirty="0"/>
              <a:t>，要么放弃加固，</a:t>
            </a:r>
            <a:r>
              <a:rPr lang="zh-CN" altLang="en-US" sz="2400" dirty="0" smtClean="0"/>
              <a:t>要么</a:t>
            </a:r>
            <a:r>
              <a:rPr lang="en-US" altLang="en-US" sz="2400" dirty="0" smtClean="0"/>
              <a:t>重新加固</a:t>
            </a:r>
            <a:r>
              <a:rPr lang="zh-CN" altLang="en-US" sz="2400" dirty="0" smtClean="0"/>
              <a:t>。</a:t>
            </a:r>
            <a:endParaRPr kumimoji="1" lang="zh-CN" altLang="en-US" sz="2400" dirty="0"/>
          </a:p>
        </p:txBody>
      </p:sp>
      <p:sp>
        <p:nvSpPr>
          <p:cNvPr id="3" name="标题 2"/>
          <p:cNvSpPr>
            <a:spLocks noGrp="1"/>
          </p:cNvSpPr>
          <p:nvPr>
            <p:ph type="title"/>
          </p:nvPr>
        </p:nvSpPr>
        <p:spPr/>
        <p:txBody>
          <a:bodyPr/>
          <a:lstStyle/>
          <a:p>
            <a:r>
              <a:rPr kumimoji="1" lang="en-US" altLang="zh-CN" dirty="0" smtClean="0"/>
              <a:t>3.</a:t>
            </a:r>
            <a:r>
              <a:rPr kumimoji="1" lang="zh-CN" altLang="en-US" dirty="0" smtClean="0"/>
              <a:t>实施加固</a:t>
            </a:r>
            <a:endParaRPr kumimoji="1" lang="zh-CN" altLang="en-US" dirty="0"/>
          </a:p>
        </p:txBody>
      </p:sp>
    </p:spTree>
    <p:extLst>
      <p:ext uri="{BB962C8B-B14F-4D97-AF65-F5344CB8AC3E}">
        <p14:creationId xmlns:p14="http://schemas.microsoft.com/office/powerpoint/2010/main" val="16340474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加固报告是向用户提供完成网络与应用系统加固和优化服务后的最终报告</a:t>
            </a:r>
            <a:r>
              <a:rPr lang="zh-CN" altLang="en-US" dirty="0" smtClean="0"/>
              <a:t>。</a:t>
            </a:r>
            <a:endParaRPr lang="en-US" altLang="zh-CN" dirty="0" smtClean="0"/>
          </a:p>
          <a:p>
            <a:endParaRPr lang="en-US" altLang="zh-CN" dirty="0"/>
          </a:p>
          <a:p>
            <a:r>
              <a:rPr lang="zh-CN" altLang="en-US" dirty="0" smtClean="0"/>
              <a:t>其</a:t>
            </a:r>
            <a:r>
              <a:rPr lang="zh-CN" altLang="en-US" dirty="0"/>
              <a:t>中包含以下内容</a:t>
            </a:r>
            <a:r>
              <a:rPr lang="zh-CN" altLang="en-US" dirty="0" smtClean="0"/>
              <a:t>：</a:t>
            </a:r>
            <a:endParaRPr lang="en-US" altLang="zh-CN" dirty="0" smtClean="0"/>
          </a:p>
          <a:p>
            <a:pPr lvl="1"/>
            <a:r>
              <a:rPr lang="en-US" altLang="zh-CN" dirty="0" smtClean="0"/>
              <a:t>a) </a:t>
            </a:r>
            <a:r>
              <a:rPr lang="zh-CN" altLang="en-US" dirty="0" smtClean="0"/>
              <a:t>加固过程的完整记录</a:t>
            </a:r>
            <a:endParaRPr lang="en-US" altLang="zh-CN" dirty="0" smtClean="0"/>
          </a:p>
          <a:p>
            <a:pPr lvl="1"/>
            <a:r>
              <a:rPr lang="en-US" altLang="zh-CN" dirty="0" smtClean="0"/>
              <a:t>b) </a:t>
            </a:r>
            <a:r>
              <a:rPr lang="zh-CN" altLang="en-US" dirty="0" smtClean="0"/>
              <a:t>有关系统安全管理方面的建议或解决方案</a:t>
            </a:r>
            <a:endParaRPr lang="en-US" altLang="zh-CN" dirty="0" smtClean="0"/>
          </a:p>
          <a:p>
            <a:pPr lvl="1"/>
            <a:r>
              <a:rPr lang="en-US" altLang="zh-CN" dirty="0" smtClean="0"/>
              <a:t>c) </a:t>
            </a:r>
            <a:r>
              <a:rPr lang="zh-CN" altLang="en-US" dirty="0" smtClean="0"/>
              <a:t>对加固系统安全审计结果 </a:t>
            </a:r>
            <a:endParaRPr kumimoji="1" lang="zh-CN" altLang="en-US" dirty="0"/>
          </a:p>
        </p:txBody>
      </p:sp>
      <p:sp>
        <p:nvSpPr>
          <p:cNvPr id="3" name="标题 2"/>
          <p:cNvSpPr>
            <a:spLocks noGrp="1"/>
          </p:cNvSpPr>
          <p:nvPr>
            <p:ph type="title"/>
          </p:nvPr>
        </p:nvSpPr>
        <p:spPr/>
        <p:txBody>
          <a:bodyPr/>
          <a:lstStyle/>
          <a:p>
            <a:r>
              <a:rPr kumimoji="1" lang="en-US" altLang="zh-CN" dirty="0" smtClean="0"/>
              <a:t>4.</a:t>
            </a:r>
            <a:r>
              <a:rPr kumimoji="1" lang="zh-CN" altLang="en-US" dirty="0" smtClean="0"/>
              <a:t>生成加固报告</a:t>
            </a:r>
            <a:endParaRPr kumimoji="1" lang="zh-CN" altLang="en-US" dirty="0"/>
          </a:p>
        </p:txBody>
      </p:sp>
    </p:spTree>
    <p:extLst>
      <p:ext uri="{BB962C8B-B14F-4D97-AF65-F5344CB8AC3E}">
        <p14:creationId xmlns:p14="http://schemas.microsoft.com/office/powerpoint/2010/main" val="35987964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安全基线的内容</a:t>
            </a:r>
            <a:endParaRPr kumimoji="1" lang="zh-CN" altLang="en-US" dirty="0"/>
          </a:p>
        </p:txBody>
      </p:sp>
      <p:pic>
        <p:nvPicPr>
          <p:cNvPr id="4" name="图片 3"/>
          <p:cNvPicPr>
            <a:picLocks noChangeAspect="1"/>
          </p:cNvPicPr>
          <p:nvPr/>
        </p:nvPicPr>
        <p:blipFill>
          <a:blip r:embed="rId2"/>
          <a:stretch>
            <a:fillRect/>
          </a:stretch>
        </p:blipFill>
        <p:spPr>
          <a:xfrm>
            <a:off x="340296" y="777280"/>
            <a:ext cx="8712968" cy="6534726"/>
          </a:xfrm>
          <a:prstGeom prst="rect">
            <a:avLst/>
          </a:prstGeom>
        </p:spPr>
      </p:pic>
    </p:spTree>
    <p:extLst>
      <p:ext uri="{BB962C8B-B14F-4D97-AF65-F5344CB8AC3E}">
        <p14:creationId xmlns:p14="http://schemas.microsoft.com/office/powerpoint/2010/main" val="40049294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9113" y="3290888"/>
            <a:ext cx="8786812" cy="731837"/>
          </a:xfrm>
        </p:spPr>
        <p:txBody>
          <a:bodyPr/>
          <a:lstStyle/>
          <a:p>
            <a:pPr eaLnBrk="1" fontAlgn="auto" hangingPunct="1">
              <a:spcAft>
                <a:spcPts val="0"/>
              </a:spcAft>
              <a:defRPr/>
            </a:pPr>
            <a:r>
              <a:rPr lang="zh-CN" altLang="en-US" dirty="0" smtClean="0"/>
              <a:t>谢谢！</a:t>
            </a:r>
            <a:endParaRPr lang="zh-CN" alt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z="2800" dirty="0" smtClean="0"/>
              <a:t>安全加固和优化是实现信息系统安全的关键环节。通过安全加固，将在信息系统的网络层、主机层、软件层、应用层等层次建立符合安全需</a:t>
            </a:r>
            <a:r>
              <a:rPr lang="zh-CN" altLang="en-US" sz="2800" dirty="0"/>
              <a:t>求的安全状态，并以此作为保证客户信息系统安全的起点</a:t>
            </a:r>
            <a:r>
              <a:rPr lang="zh-CN" altLang="en-US" sz="2800" dirty="0" smtClean="0"/>
              <a:t>。</a:t>
            </a:r>
            <a:endParaRPr lang="en-US" altLang="zh-CN" sz="2800" dirty="0" smtClean="0"/>
          </a:p>
          <a:p>
            <a:endParaRPr kumimoji="1" lang="en-US" altLang="zh-CN" sz="2800" dirty="0"/>
          </a:p>
          <a:p>
            <a:r>
              <a:rPr lang="zh-CN" altLang="en-US" sz="2800" dirty="0"/>
              <a:t>安全加固是配置</a:t>
            </a:r>
            <a:r>
              <a:rPr lang="zh-CN" altLang="en-US" sz="2800" dirty="0" smtClean="0"/>
              <a:t>软件系统</a:t>
            </a:r>
            <a:r>
              <a:rPr lang="zh-CN" altLang="en-US" sz="2800" dirty="0"/>
              <a:t>的过 程，针对服务器操作系统、数据库及应用中间件等软件系统，通过打补丁、强化帐号安全、加固服务、修改安全配置、优化访问控制策 略、增加安全机制等方法，堵塞漏洞及“后门”，合理进行安全性加强，提高其健壮性和安全性，增加攻击者入侵的难度</a:t>
            </a:r>
            <a:r>
              <a:rPr lang="zh-CN" altLang="en-US" sz="2800" dirty="0" smtClean="0"/>
              <a:t>，提升系统</a:t>
            </a:r>
            <a:r>
              <a:rPr lang="zh-CN" altLang="en-US" sz="2800" dirty="0"/>
              <a:t>安全防范</a:t>
            </a:r>
            <a:r>
              <a:rPr lang="zh-CN" altLang="en-US" sz="2800" dirty="0" smtClean="0"/>
              <a:t>水平</a:t>
            </a:r>
            <a:endParaRPr kumimoji="1" lang="zh-CN" altLang="en-US" sz="2800" dirty="0"/>
          </a:p>
        </p:txBody>
      </p:sp>
      <p:sp>
        <p:nvSpPr>
          <p:cNvPr id="4" name="标题 3"/>
          <p:cNvSpPr>
            <a:spLocks noGrp="1"/>
          </p:cNvSpPr>
          <p:nvPr>
            <p:ph type="title"/>
          </p:nvPr>
        </p:nvSpPr>
        <p:spPr/>
        <p:txBody>
          <a:bodyPr/>
          <a:lstStyle/>
          <a:p>
            <a:r>
              <a:rPr kumimoji="1" lang="zh-CN" altLang="en-US" dirty="0" smtClean="0"/>
              <a:t>安全加固定义</a:t>
            </a:r>
            <a:endParaRPr kumimoji="1" lang="zh-CN" altLang="en-US" dirty="0"/>
          </a:p>
        </p:txBody>
      </p:sp>
    </p:spTree>
    <p:extLst>
      <p:ext uri="{BB962C8B-B14F-4D97-AF65-F5344CB8AC3E}">
        <p14:creationId xmlns:p14="http://schemas.microsoft.com/office/powerpoint/2010/main" val="12728335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应用系统运行所需的软硬件，</a:t>
            </a:r>
            <a:r>
              <a:rPr lang="zh-CN" altLang="en-US" dirty="0"/>
              <a:t>往往存在以下安全问题：</a:t>
            </a:r>
            <a:br>
              <a:rPr lang="zh-CN" altLang="en-US" dirty="0"/>
            </a:br>
            <a:r>
              <a:rPr lang="en-US" altLang="zh-CN" dirty="0"/>
              <a:t>1. </a:t>
            </a:r>
            <a:r>
              <a:rPr lang="zh-CN" altLang="en-US" dirty="0"/>
              <a:t>安装、配置不符合安全需求；</a:t>
            </a:r>
            <a:br>
              <a:rPr lang="zh-CN" altLang="en-US" dirty="0"/>
            </a:br>
            <a:r>
              <a:rPr lang="en-US" altLang="zh-CN" dirty="0"/>
              <a:t>2. </a:t>
            </a:r>
            <a:r>
              <a:rPr lang="zh-CN" altLang="en-US" dirty="0"/>
              <a:t>参数配置错误；</a:t>
            </a:r>
            <a:br>
              <a:rPr lang="zh-CN" altLang="en-US" dirty="0"/>
            </a:br>
            <a:r>
              <a:rPr lang="en-US" altLang="zh-CN" dirty="0"/>
              <a:t>3. </a:t>
            </a:r>
            <a:r>
              <a:rPr lang="zh-CN" altLang="en-US" dirty="0"/>
              <a:t>使用、维护不符合安全需求；</a:t>
            </a:r>
            <a:br>
              <a:rPr lang="zh-CN" altLang="en-US" dirty="0"/>
            </a:br>
            <a:r>
              <a:rPr lang="en-US" altLang="zh-CN" dirty="0"/>
              <a:t>4. </a:t>
            </a:r>
            <a:r>
              <a:rPr lang="zh-CN" altLang="en-US" dirty="0"/>
              <a:t>系统完整性被破坏；</a:t>
            </a:r>
            <a:br>
              <a:rPr lang="zh-CN" altLang="en-US" dirty="0"/>
            </a:br>
            <a:r>
              <a:rPr lang="en-US" altLang="zh-CN" dirty="0"/>
              <a:t>5. </a:t>
            </a:r>
            <a:r>
              <a:rPr lang="zh-CN" altLang="en-US" dirty="0"/>
              <a:t>被注入木马程序；</a:t>
            </a:r>
            <a:br>
              <a:rPr lang="zh-CN" altLang="en-US" dirty="0"/>
            </a:br>
            <a:r>
              <a:rPr lang="en-US" altLang="zh-CN" dirty="0"/>
              <a:t>6. </a:t>
            </a:r>
            <a:r>
              <a:rPr lang="zh-CN" altLang="en-US" dirty="0"/>
              <a:t>帐户</a:t>
            </a:r>
            <a:r>
              <a:rPr lang="en-US" altLang="zh-CN" dirty="0"/>
              <a:t>/</a:t>
            </a:r>
            <a:r>
              <a:rPr lang="zh-CN" altLang="en-US" dirty="0"/>
              <a:t>口令问题；</a:t>
            </a:r>
            <a:br>
              <a:rPr lang="zh-CN" altLang="en-US" dirty="0"/>
            </a:br>
            <a:r>
              <a:rPr lang="en-US" altLang="zh-CN" dirty="0"/>
              <a:t>7. </a:t>
            </a:r>
            <a:r>
              <a:rPr lang="zh-CN" altLang="en-US" dirty="0"/>
              <a:t>安全漏洞没有及时修补；</a:t>
            </a:r>
            <a:br>
              <a:rPr lang="zh-CN" altLang="en-US" dirty="0"/>
            </a:br>
            <a:r>
              <a:rPr lang="en-US" altLang="zh-CN" dirty="0"/>
              <a:t>8. </a:t>
            </a:r>
            <a:r>
              <a:rPr lang="zh-CN" altLang="en-US" dirty="0"/>
              <a:t>应用服务和应用程序滥用；</a:t>
            </a:r>
            <a:br>
              <a:rPr lang="zh-CN" altLang="en-US" dirty="0"/>
            </a:br>
            <a:r>
              <a:rPr lang="en-US" altLang="zh-CN" dirty="0"/>
              <a:t>9. </a:t>
            </a:r>
            <a:r>
              <a:rPr lang="zh-CN" altLang="en-US" dirty="0"/>
              <a:t>应用程序开发存在安全问题等。</a:t>
            </a:r>
            <a:endParaRPr kumimoji="1" lang="zh-CN" altLang="en-US" dirty="0"/>
          </a:p>
        </p:txBody>
      </p:sp>
      <p:sp>
        <p:nvSpPr>
          <p:cNvPr id="3" name="标题 2"/>
          <p:cNvSpPr>
            <a:spLocks noGrp="1"/>
          </p:cNvSpPr>
          <p:nvPr>
            <p:ph type="title"/>
          </p:nvPr>
        </p:nvSpPr>
        <p:spPr/>
        <p:txBody>
          <a:bodyPr/>
          <a:lstStyle/>
          <a:p>
            <a:r>
              <a:rPr kumimoji="1" lang="zh-CN" altLang="en-US" dirty="0" smtClean="0"/>
              <a:t>为啥需要安全加固</a:t>
            </a:r>
            <a:endParaRPr kumimoji="1" lang="zh-CN" altLang="en-US" dirty="0"/>
          </a:p>
        </p:txBody>
      </p:sp>
    </p:spTree>
    <p:extLst>
      <p:ext uri="{BB962C8B-B14F-4D97-AF65-F5344CB8AC3E}">
        <p14:creationId xmlns:p14="http://schemas.microsoft.com/office/powerpoint/2010/main" val="140861564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对系统运行所需的软硬件设备等所</a:t>
            </a:r>
            <a:r>
              <a:rPr lang="zh-CN" altLang="en-US" dirty="0"/>
              <a:t>存在安全问题执行以下操作： </a:t>
            </a:r>
            <a:br>
              <a:rPr lang="zh-CN" altLang="en-US" dirty="0"/>
            </a:br>
            <a:r>
              <a:rPr lang="en-US" altLang="zh-CN" dirty="0"/>
              <a:t>1. </a:t>
            </a:r>
            <a:r>
              <a:rPr lang="zh-CN" altLang="en-US" dirty="0"/>
              <a:t>正确的安装；</a:t>
            </a:r>
            <a:br>
              <a:rPr lang="zh-CN" altLang="en-US" dirty="0"/>
            </a:br>
            <a:r>
              <a:rPr lang="en-US" altLang="zh-CN" dirty="0"/>
              <a:t>2. </a:t>
            </a:r>
            <a:r>
              <a:rPr lang="zh-CN" altLang="en-US" dirty="0"/>
              <a:t>安装最新和全部</a:t>
            </a:r>
            <a:r>
              <a:rPr lang="en-US" altLang="zh-CN" dirty="0"/>
              <a:t>OS</a:t>
            </a:r>
            <a:r>
              <a:rPr lang="zh-CN" altLang="en-US" dirty="0"/>
              <a:t>和应用软件的安全补丁；</a:t>
            </a:r>
            <a:br>
              <a:rPr lang="zh-CN" altLang="en-US" dirty="0"/>
            </a:br>
            <a:r>
              <a:rPr lang="en-US" altLang="zh-CN" dirty="0"/>
              <a:t>3. </a:t>
            </a:r>
            <a:r>
              <a:rPr lang="zh-CN" altLang="en-US" dirty="0" smtClean="0"/>
              <a:t>操作系统、系统软件、应用软</a:t>
            </a:r>
            <a:r>
              <a:rPr lang="zh-CN" altLang="en-US" dirty="0"/>
              <a:t>件的安全配置</a:t>
            </a:r>
            <a:r>
              <a:rPr lang="zh-CN" altLang="en-US" dirty="0" smtClean="0"/>
              <a:t>；</a:t>
            </a:r>
            <a:br>
              <a:rPr lang="zh-CN" altLang="en-US" dirty="0" smtClean="0"/>
            </a:br>
            <a:r>
              <a:rPr lang="en-US" altLang="zh-CN" dirty="0" smtClean="0"/>
              <a:t>4. </a:t>
            </a:r>
            <a:r>
              <a:rPr lang="zh-CN" altLang="en-US" dirty="0" smtClean="0"/>
              <a:t>系统安全风险防范；</a:t>
            </a:r>
            <a:r>
              <a:rPr lang="zh-CN" altLang="en-US" dirty="0"/>
              <a:t/>
            </a:r>
            <a:br>
              <a:rPr lang="zh-CN" altLang="en-US" dirty="0"/>
            </a:br>
            <a:r>
              <a:rPr lang="en-US" altLang="zh-CN" dirty="0" smtClean="0"/>
              <a:t>5. </a:t>
            </a:r>
            <a:r>
              <a:rPr lang="zh-CN" altLang="en-US" dirty="0"/>
              <a:t>提供系统使用和维护建议；</a:t>
            </a:r>
            <a:br>
              <a:rPr lang="zh-CN" altLang="en-US" dirty="0"/>
            </a:br>
            <a:r>
              <a:rPr lang="en-US" altLang="zh-CN" dirty="0" smtClean="0"/>
              <a:t>6. </a:t>
            </a:r>
            <a:r>
              <a:rPr lang="zh-CN" altLang="en-US" dirty="0"/>
              <a:t>系统功能测试；</a:t>
            </a:r>
            <a:br>
              <a:rPr lang="zh-CN" altLang="en-US" dirty="0"/>
            </a:br>
            <a:r>
              <a:rPr lang="en-US" altLang="zh-CN" dirty="0" smtClean="0"/>
              <a:t>7. </a:t>
            </a:r>
            <a:r>
              <a:rPr lang="zh-CN" altLang="en-US" dirty="0"/>
              <a:t>系统安全风险测试；</a:t>
            </a:r>
            <a:br>
              <a:rPr lang="zh-CN" altLang="en-US" dirty="0"/>
            </a:br>
            <a:r>
              <a:rPr lang="en-US" altLang="zh-CN" dirty="0"/>
              <a:t>8. </a:t>
            </a:r>
            <a:r>
              <a:rPr lang="zh-CN" altLang="en-US" dirty="0"/>
              <a:t>系统完整性备份；</a:t>
            </a:r>
            <a:br>
              <a:rPr lang="zh-CN" altLang="en-US" dirty="0"/>
            </a:br>
            <a:r>
              <a:rPr lang="en-US" altLang="zh-CN" dirty="0"/>
              <a:t>9. </a:t>
            </a:r>
            <a:r>
              <a:rPr lang="zh-CN" altLang="en-US" dirty="0"/>
              <a:t>必要时重建系统等。</a:t>
            </a:r>
            <a:endParaRPr kumimoji="1" lang="zh-CN" altLang="en-US" dirty="0"/>
          </a:p>
        </p:txBody>
      </p:sp>
      <p:sp>
        <p:nvSpPr>
          <p:cNvPr id="3" name="标题 2"/>
          <p:cNvSpPr>
            <a:spLocks noGrp="1"/>
          </p:cNvSpPr>
          <p:nvPr>
            <p:ph type="title"/>
          </p:nvPr>
        </p:nvSpPr>
        <p:spPr/>
        <p:txBody>
          <a:bodyPr/>
          <a:lstStyle/>
          <a:p>
            <a:r>
              <a:rPr kumimoji="1" lang="zh-CN" altLang="en-US" dirty="0" smtClean="0"/>
              <a:t>安全加固内容</a:t>
            </a:r>
            <a:endParaRPr kumimoji="1" lang="zh-CN" altLang="en-US" dirty="0"/>
          </a:p>
        </p:txBody>
      </p:sp>
    </p:spTree>
    <p:extLst>
      <p:ext uri="{BB962C8B-B14F-4D97-AF65-F5344CB8AC3E}">
        <p14:creationId xmlns:p14="http://schemas.microsoft.com/office/powerpoint/2010/main" val="47528150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en-US" dirty="0" smtClean="0"/>
              <a:t>Q1:统一系统的安全加固方案每次都是一样的么？</a:t>
            </a:r>
          </a:p>
          <a:p>
            <a:endParaRPr kumimoji="1" lang="en-US" altLang="en-US" dirty="0"/>
          </a:p>
          <a:p>
            <a:endParaRPr kumimoji="1" lang="en-US" altLang="en-US" dirty="0" smtClean="0"/>
          </a:p>
          <a:p>
            <a:r>
              <a:rPr kumimoji="1" lang="en-US" altLang="en-US" dirty="0" smtClean="0"/>
              <a:t>Q2:安全加固的目标是越安全越好么？</a:t>
            </a:r>
          </a:p>
          <a:p>
            <a:endParaRPr kumimoji="1" lang="zh-CN" altLang="en-US" dirty="0"/>
          </a:p>
        </p:txBody>
      </p:sp>
      <p:sp>
        <p:nvSpPr>
          <p:cNvPr id="3" name="标题 2"/>
          <p:cNvSpPr>
            <a:spLocks noGrp="1"/>
          </p:cNvSpPr>
          <p:nvPr>
            <p:ph type="title"/>
          </p:nvPr>
        </p:nvSpPr>
        <p:spPr/>
        <p:txBody>
          <a:bodyPr/>
          <a:lstStyle/>
          <a:p>
            <a:r>
              <a:rPr kumimoji="1" lang="zh-CN" altLang="en-US" dirty="0" smtClean="0"/>
              <a:t>小问题</a:t>
            </a:r>
            <a:endParaRPr kumimoji="1" lang="zh-CN" altLang="en-US" dirty="0"/>
          </a:p>
        </p:txBody>
      </p:sp>
      <p:sp>
        <p:nvSpPr>
          <p:cNvPr id="4" name="文本框 3"/>
          <p:cNvSpPr txBox="1"/>
          <p:nvPr/>
        </p:nvSpPr>
        <p:spPr>
          <a:xfrm>
            <a:off x="6729264" y="3945632"/>
            <a:ext cx="2684040" cy="2646878"/>
          </a:xfrm>
          <a:prstGeom prst="rect">
            <a:avLst/>
          </a:prstGeom>
          <a:noFill/>
        </p:spPr>
        <p:txBody>
          <a:bodyPr wrap="square" rtlCol="0">
            <a:spAutoFit/>
          </a:bodyPr>
          <a:lstStyle/>
          <a:p>
            <a:pPr algn="ctr"/>
            <a:r>
              <a:rPr kumimoji="1" lang="zh-CN" altLang="en-US" sz="16600" dirty="0" smtClean="0">
                <a:solidFill>
                  <a:srgbClr val="FF0000"/>
                </a:solidFill>
              </a:rPr>
              <a:t>？</a:t>
            </a:r>
            <a:endParaRPr kumimoji="1" lang="zh-CN" altLang="en-US" sz="16600" dirty="0">
              <a:solidFill>
                <a:srgbClr val="FF0000"/>
              </a:solidFill>
            </a:endParaRPr>
          </a:p>
        </p:txBody>
      </p:sp>
    </p:spTree>
    <p:extLst>
      <p:ext uri="{BB962C8B-B14F-4D97-AF65-F5344CB8AC3E}">
        <p14:creationId xmlns:p14="http://schemas.microsoft.com/office/powerpoint/2010/main" val="2076783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加固目标也就确定系统在做过加固和优化后，达到的</a:t>
            </a:r>
            <a:r>
              <a:rPr lang="zh-CN" altLang="en-US" dirty="0" smtClean="0"/>
              <a:t>安全级别</a:t>
            </a:r>
            <a:endParaRPr lang="en-US" altLang="zh-CN" dirty="0"/>
          </a:p>
          <a:p>
            <a:pPr lvl="1"/>
            <a:r>
              <a:rPr lang="zh-CN" altLang="en-US" dirty="0"/>
              <a:t>解决目标系统在安全评估中发现的技术性</a:t>
            </a:r>
            <a:r>
              <a:rPr lang="zh-CN" altLang="en-US" dirty="0" smtClean="0"/>
              <a:t>安全问题</a:t>
            </a:r>
            <a:endParaRPr lang="en-US" altLang="zh-CN" dirty="0" smtClean="0"/>
          </a:p>
          <a:p>
            <a:pPr lvl="1"/>
            <a:r>
              <a:rPr lang="zh-CN" altLang="en-US" dirty="0" smtClean="0"/>
              <a:t>对系统</a:t>
            </a:r>
            <a:r>
              <a:rPr lang="zh-CN" altLang="en-US" dirty="0"/>
              <a:t>性能进行优化配置</a:t>
            </a:r>
            <a:r>
              <a:rPr lang="en-US" altLang="zh-CN" dirty="0"/>
              <a:t>,</a:t>
            </a:r>
            <a:r>
              <a:rPr lang="zh-CN" altLang="en-US" dirty="0"/>
              <a:t>杜绝系统</a:t>
            </a:r>
            <a:r>
              <a:rPr lang="zh-CN" altLang="en-US" dirty="0" smtClean="0"/>
              <a:t>配置不当而出现的</a:t>
            </a:r>
            <a:r>
              <a:rPr lang="zh-CN" altLang="en-US" dirty="0"/>
              <a:t>弱点。 </a:t>
            </a:r>
            <a:endParaRPr lang="en-US" altLang="zh-CN" dirty="0" smtClean="0"/>
          </a:p>
          <a:p>
            <a:endParaRPr lang="en-US" altLang="zh-CN" dirty="0" smtClean="0"/>
          </a:p>
          <a:p>
            <a:r>
              <a:rPr lang="zh-CN" altLang="en-US" dirty="0" smtClean="0"/>
              <a:t>通常</a:t>
            </a:r>
            <a:r>
              <a:rPr lang="zh-CN" altLang="en-US" dirty="0"/>
              <a:t>不同环境下的系统对安全级别的要求不同</a:t>
            </a:r>
            <a:r>
              <a:rPr lang="en-US" altLang="zh-CN" dirty="0"/>
              <a:t>,</a:t>
            </a:r>
            <a:r>
              <a:rPr lang="zh-CN" altLang="en-US" dirty="0"/>
              <a:t>由此</a:t>
            </a:r>
            <a:r>
              <a:rPr lang="zh-CN" altLang="en-US" dirty="0">
                <a:solidFill>
                  <a:srgbClr val="FF0000"/>
                </a:solidFill>
              </a:rPr>
              <a:t>采用的加固方案也不同</a:t>
            </a:r>
            <a:r>
              <a:rPr lang="en-US" altLang="zh-CN" dirty="0"/>
              <a:t>. </a:t>
            </a:r>
            <a:endParaRPr lang="en-US" altLang="zh-CN" dirty="0" smtClean="0"/>
          </a:p>
          <a:p>
            <a:endParaRPr lang="en-US" altLang="zh-CN" dirty="0" smtClean="0"/>
          </a:p>
        </p:txBody>
      </p:sp>
      <p:sp>
        <p:nvSpPr>
          <p:cNvPr id="3" name="标题 2"/>
          <p:cNvSpPr>
            <a:spLocks noGrp="1"/>
          </p:cNvSpPr>
          <p:nvPr>
            <p:ph type="title"/>
          </p:nvPr>
        </p:nvSpPr>
        <p:spPr/>
        <p:txBody>
          <a:bodyPr/>
          <a:lstStyle/>
          <a:p>
            <a:r>
              <a:rPr kumimoji="1" lang="zh-CN" altLang="en-US" dirty="0" smtClean="0"/>
              <a:t>安全加固目标</a:t>
            </a:r>
            <a:endParaRPr kumimoji="1" lang="zh-CN" altLang="en-US" dirty="0"/>
          </a:p>
        </p:txBody>
      </p:sp>
    </p:spTree>
    <p:extLst>
      <p:ext uri="{BB962C8B-B14F-4D97-AF65-F5344CB8AC3E}">
        <p14:creationId xmlns:p14="http://schemas.microsoft.com/office/powerpoint/2010/main" val="20039157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明确</a:t>
            </a:r>
            <a:r>
              <a:rPr lang="zh-CN" altLang="en-US" dirty="0"/>
              <a:t>加固目标的结果必须能够明确做加固和优化的系统如何</a:t>
            </a:r>
            <a:r>
              <a:rPr lang="zh-CN" altLang="en-US" dirty="0">
                <a:solidFill>
                  <a:srgbClr val="FF0000"/>
                </a:solidFill>
              </a:rPr>
              <a:t>在功能性与安全性之间寻求</a:t>
            </a:r>
            <a:r>
              <a:rPr lang="zh-CN" altLang="en-US" dirty="0" smtClean="0">
                <a:solidFill>
                  <a:srgbClr val="FF0000"/>
                </a:solidFill>
              </a:rPr>
              <a:t>平衡。</a:t>
            </a:r>
            <a:endParaRPr lang="en-US" altLang="zh-CN" dirty="0" smtClean="0">
              <a:solidFill>
                <a:srgbClr val="FF0000"/>
              </a:solidFill>
            </a:endParaRPr>
          </a:p>
          <a:p>
            <a:pPr lvl="1"/>
            <a:r>
              <a:rPr lang="zh-CN" altLang="en-US" dirty="0"/>
              <a:t>修补加固内容不能影响目标系统所承载的业务运行</a:t>
            </a:r>
            <a:r>
              <a:rPr lang="en-US" altLang="zh-CN" dirty="0"/>
              <a:t>; </a:t>
            </a:r>
            <a:endParaRPr lang="en-US" altLang="zh-CN" dirty="0" smtClean="0"/>
          </a:p>
          <a:p>
            <a:pPr lvl="1"/>
            <a:r>
              <a:rPr lang="zh-CN" altLang="en-US" dirty="0" smtClean="0"/>
              <a:t>修补加固不能严重影响</a:t>
            </a:r>
            <a:r>
              <a:rPr lang="zh-CN" altLang="en-US" dirty="0"/>
              <a:t>目标系统的自身性能</a:t>
            </a:r>
            <a:r>
              <a:rPr lang="en-US" altLang="zh-CN" dirty="0"/>
              <a:t>; </a:t>
            </a:r>
            <a:endParaRPr lang="zh-CN" altLang="en-US" dirty="0"/>
          </a:p>
          <a:p>
            <a:pPr lvl="1"/>
            <a:r>
              <a:rPr lang="zh-CN" altLang="en-US" dirty="0"/>
              <a:t>修补加固操作不能影响与目标系统以及与之相连的其它系统的安全性</a:t>
            </a:r>
            <a:r>
              <a:rPr lang="en-US" altLang="zh-CN" dirty="0"/>
              <a:t>, </a:t>
            </a:r>
            <a:r>
              <a:rPr lang="zh-CN" altLang="en-US" dirty="0"/>
              <a:t>也不能造成性能的明显下降 </a:t>
            </a:r>
          </a:p>
          <a:p>
            <a:pPr lvl="1"/>
            <a:endParaRPr kumimoji="1" lang="zh-CN" altLang="en-US" dirty="0"/>
          </a:p>
        </p:txBody>
      </p:sp>
      <p:sp>
        <p:nvSpPr>
          <p:cNvPr id="3" name="标题 2"/>
          <p:cNvSpPr>
            <a:spLocks noGrp="1"/>
          </p:cNvSpPr>
          <p:nvPr>
            <p:ph type="title"/>
          </p:nvPr>
        </p:nvSpPr>
        <p:spPr/>
        <p:txBody>
          <a:bodyPr/>
          <a:lstStyle/>
          <a:p>
            <a:r>
              <a:rPr kumimoji="1" lang="zh-CN" altLang="en-US" dirty="0" smtClean="0"/>
              <a:t>安全加固原则</a:t>
            </a:r>
            <a:endParaRPr kumimoji="1" lang="zh-CN" altLang="en-US" dirty="0"/>
          </a:p>
        </p:txBody>
      </p:sp>
    </p:spTree>
    <p:extLst>
      <p:ext uri="{BB962C8B-B14F-4D97-AF65-F5344CB8AC3E}">
        <p14:creationId xmlns:p14="http://schemas.microsoft.com/office/powerpoint/2010/main" val="31321288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爆炸形 1 1"/>
          <p:cNvSpPr/>
          <p:nvPr/>
        </p:nvSpPr>
        <p:spPr>
          <a:xfrm>
            <a:off x="6724238" y="1641376"/>
            <a:ext cx="3004592" cy="3096344"/>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标题 2"/>
          <p:cNvSpPr>
            <a:spLocks noGrp="1"/>
          </p:cNvSpPr>
          <p:nvPr>
            <p:ph type="title"/>
          </p:nvPr>
        </p:nvSpPr>
        <p:spPr/>
        <p:txBody>
          <a:bodyPr/>
          <a:lstStyle/>
          <a:p>
            <a:r>
              <a:rPr kumimoji="1" lang="zh-CN" altLang="en-US" dirty="0" smtClean="0"/>
              <a:t>安全加固的工作步骤</a:t>
            </a:r>
            <a:endParaRPr kumimoji="1" lang="zh-CN" altLang="en-US" dirty="0"/>
          </a:p>
        </p:txBody>
      </p:sp>
      <p:grpSp>
        <p:nvGrpSpPr>
          <p:cNvPr id="8" name="组 7"/>
          <p:cNvGrpSpPr/>
          <p:nvPr/>
        </p:nvGrpSpPr>
        <p:grpSpPr>
          <a:xfrm>
            <a:off x="628328" y="1425352"/>
            <a:ext cx="5616624" cy="864096"/>
            <a:chOff x="700336" y="1209328"/>
            <a:chExt cx="7200800" cy="864096"/>
          </a:xfrm>
        </p:grpSpPr>
        <p:sp>
          <p:nvSpPr>
            <p:cNvPr id="4" name="圆角矩形 3"/>
            <p:cNvSpPr/>
            <p:nvPr/>
          </p:nvSpPr>
          <p:spPr>
            <a:xfrm>
              <a:off x="1636440" y="1209328"/>
              <a:ext cx="626469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200" dirty="0" smtClean="0"/>
                <a:t>状态调查</a:t>
              </a:r>
              <a:endParaRPr kumimoji="1" lang="zh-CN" altLang="en-US" sz="3200" dirty="0"/>
            </a:p>
          </p:txBody>
        </p:sp>
        <p:sp>
          <p:nvSpPr>
            <p:cNvPr id="5" name="圆角矩形 4"/>
            <p:cNvSpPr/>
            <p:nvPr/>
          </p:nvSpPr>
          <p:spPr>
            <a:xfrm>
              <a:off x="700336" y="1209328"/>
              <a:ext cx="792088" cy="86409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smtClean="0">
                  <a:solidFill>
                    <a:schemeClr val="tx1"/>
                  </a:solidFill>
                </a:rPr>
                <a:t>1</a:t>
              </a:r>
              <a:endParaRPr kumimoji="1" lang="zh-CN" altLang="en-US" sz="3600" dirty="0">
                <a:solidFill>
                  <a:schemeClr val="tx1"/>
                </a:solidFill>
              </a:endParaRPr>
            </a:p>
          </p:txBody>
        </p:sp>
      </p:grpSp>
      <p:grpSp>
        <p:nvGrpSpPr>
          <p:cNvPr id="9" name="组 8"/>
          <p:cNvGrpSpPr/>
          <p:nvPr/>
        </p:nvGrpSpPr>
        <p:grpSpPr>
          <a:xfrm>
            <a:off x="628328" y="2865512"/>
            <a:ext cx="5616624" cy="864096"/>
            <a:chOff x="700336" y="1209328"/>
            <a:chExt cx="7200800" cy="864096"/>
          </a:xfrm>
        </p:grpSpPr>
        <p:sp>
          <p:nvSpPr>
            <p:cNvPr id="10" name="圆角矩形 9"/>
            <p:cNvSpPr/>
            <p:nvPr/>
          </p:nvSpPr>
          <p:spPr>
            <a:xfrm>
              <a:off x="1636440" y="1209328"/>
              <a:ext cx="626469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3200" dirty="0" smtClean="0"/>
                <a:t>制定加固方案</a:t>
              </a:r>
              <a:endParaRPr kumimoji="1" lang="zh-CN" altLang="en-US" sz="3200" dirty="0"/>
            </a:p>
          </p:txBody>
        </p:sp>
        <p:sp>
          <p:nvSpPr>
            <p:cNvPr id="11" name="圆角矩形 10"/>
            <p:cNvSpPr/>
            <p:nvPr/>
          </p:nvSpPr>
          <p:spPr>
            <a:xfrm>
              <a:off x="700336" y="1209328"/>
              <a:ext cx="792088" cy="86409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3600" dirty="0">
                  <a:solidFill>
                    <a:schemeClr val="tx1"/>
                  </a:solidFill>
                </a:rPr>
                <a:t>2</a:t>
              </a:r>
              <a:endParaRPr kumimoji="1" lang="zh-CN" altLang="en-US" sz="3600" dirty="0">
                <a:solidFill>
                  <a:schemeClr val="tx1"/>
                </a:solidFill>
              </a:endParaRPr>
            </a:p>
          </p:txBody>
        </p:sp>
      </p:grpSp>
      <p:grpSp>
        <p:nvGrpSpPr>
          <p:cNvPr id="12" name="组 11"/>
          <p:cNvGrpSpPr/>
          <p:nvPr/>
        </p:nvGrpSpPr>
        <p:grpSpPr>
          <a:xfrm>
            <a:off x="628328" y="4305672"/>
            <a:ext cx="5616624" cy="864096"/>
            <a:chOff x="700336" y="1209328"/>
            <a:chExt cx="7200800" cy="864096"/>
          </a:xfrm>
        </p:grpSpPr>
        <p:sp>
          <p:nvSpPr>
            <p:cNvPr id="13" name="圆角矩形 12"/>
            <p:cNvSpPr/>
            <p:nvPr/>
          </p:nvSpPr>
          <p:spPr>
            <a:xfrm>
              <a:off x="1636440" y="1209328"/>
              <a:ext cx="626469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3200" dirty="0" smtClean="0"/>
                <a:t>实施加固</a:t>
              </a:r>
              <a:endParaRPr kumimoji="1" lang="zh-CN" altLang="en-US" sz="3200" dirty="0"/>
            </a:p>
          </p:txBody>
        </p:sp>
        <p:sp>
          <p:nvSpPr>
            <p:cNvPr id="14" name="圆角矩形 13"/>
            <p:cNvSpPr/>
            <p:nvPr/>
          </p:nvSpPr>
          <p:spPr>
            <a:xfrm>
              <a:off x="700336" y="1209328"/>
              <a:ext cx="792088" cy="86409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smtClean="0">
                  <a:solidFill>
                    <a:schemeClr val="tx1"/>
                  </a:solidFill>
                </a:rPr>
                <a:t>1</a:t>
              </a:r>
              <a:endParaRPr kumimoji="1" lang="zh-CN" altLang="en-US" sz="3600" dirty="0">
                <a:solidFill>
                  <a:schemeClr val="tx1"/>
                </a:solidFill>
              </a:endParaRPr>
            </a:p>
          </p:txBody>
        </p:sp>
      </p:grpSp>
      <p:grpSp>
        <p:nvGrpSpPr>
          <p:cNvPr id="15" name="组 14"/>
          <p:cNvGrpSpPr/>
          <p:nvPr/>
        </p:nvGrpSpPr>
        <p:grpSpPr>
          <a:xfrm>
            <a:off x="628328" y="5745832"/>
            <a:ext cx="5616624" cy="864096"/>
            <a:chOff x="700336" y="1209328"/>
            <a:chExt cx="7200800" cy="864096"/>
          </a:xfrm>
        </p:grpSpPr>
        <p:sp>
          <p:nvSpPr>
            <p:cNvPr id="16" name="圆角矩形 15"/>
            <p:cNvSpPr/>
            <p:nvPr/>
          </p:nvSpPr>
          <p:spPr>
            <a:xfrm>
              <a:off x="1636440" y="1209328"/>
              <a:ext cx="6264696"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200" dirty="0" smtClean="0"/>
                <a:t>加固报告</a:t>
              </a:r>
              <a:endParaRPr kumimoji="1" lang="zh-CN" altLang="en-US" sz="3200" dirty="0"/>
            </a:p>
          </p:txBody>
        </p:sp>
        <p:sp>
          <p:nvSpPr>
            <p:cNvPr id="17" name="圆角矩形 16"/>
            <p:cNvSpPr/>
            <p:nvPr/>
          </p:nvSpPr>
          <p:spPr>
            <a:xfrm>
              <a:off x="700336" y="1209328"/>
              <a:ext cx="792088" cy="86409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smtClean="0">
                  <a:solidFill>
                    <a:schemeClr val="tx1"/>
                  </a:solidFill>
                </a:rPr>
                <a:t>1</a:t>
              </a:r>
              <a:endParaRPr kumimoji="1" lang="zh-CN" altLang="en-US" sz="3600" dirty="0">
                <a:solidFill>
                  <a:schemeClr val="tx1"/>
                </a:solidFill>
              </a:endParaRPr>
            </a:p>
          </p:txBody>
        </p:sp>
      </p:grpSp>
      <p:sp>
        <p:nvSpPr>
          <p:cNvPr id="19" name="文本框 18"/>
          <p:cNvSpPr txBox="1"/>
          <p:nvPr/>
        </p:nvSpPr>
        <p:spPr>
          <a:xfrm>
            <a:off x="7325072" y="2793504"/>
            <a:ext cx="1800200" cy="584776"/>
          </a:xfrm>
          <a:prstGeom prst="rect">
            <a:avLst/>
          </a:prstGeom>
          <a:noFill/>
        </p:spPr>
        <p:txBody>
          <a:bodyPr wrap="square" rtlCol="0">
            <a:spAutoFit/>
          </a:bodyPr>
          <a:lstStyle/>
          <a:p>
            <a:pPr algn="ctr"/>
            <a:r>
              <a:rPr kumimoji="1" lang="zh-CN" altLang="en-US" sz="3200" dirty="0" smtClean="0">
                <a:solidFill>
                  <a:srgbClr val="FF0000"/>
                </a:solidFill>
                <a:latin typeface="+mn-ea"/>
                <a:ea typeface="+mn-ea"/>
              </a:rPr>
              <a:t>沟   通</a:t>
            </a:r>
            <a:endParaRPr kumimoji="1" lang="en-US" altLang="zh-CN" sz="3200" dirty="0">
              <a:solidFill>
                <a:srgbClr val="FF0000"/>
              </a:solidFill>
              <a:latin typeface="+mn-ea"/>
              <a:ea typeface="+mn-ea"/>
            </a:endParaRPr>
          </a:p>
        </p:txBody>
      </p:sp>
      <p:sp>
        <p:nvSpPr>
          <p:cNvPr id="6" name="文本框 5"/>
          <p:cNvSpPr txBox="1"/>
          <p:nvPr/>
        </p:nvSpPr>
        <p:spPr>
          <a:xfrm>
            <a:off x="6821016" y="5097760"/>
            <a:ext cx="2664296" cy="1015663"/>
          </a:xfrm>
          <a:prstGeom prst="rect">
            <a:avLst/>
          </a:prstGeom>
          <a:noFill/>
        </p:spPr>
        <p:txBody>
          <a:bodyPr wrap="square" rtlCol="0">
            <a:spAutoFit/>
          </a:bodyPr>
          <a:lstStyle/>
          <a:p>
            <a:r>
              <a:rPr kumimoji="1" lang="zh-CN" altLang="en-US" sz="2000" dirty="0" smtClean="0">
                <a:latin typeface="+mn-ea"/>
                <a:ea typeface="+mn-ea"/>
              </a:rPr>
              <a:t>每个步骤都要得到用户的确认，甚至是多次确认。</a:t>
            </a:r>
            <a:endParaRPr kumimoji="1" lang="zh-CN" altLang="en-US" sz="2000" dirty="0">
              <a:latin typeface="+mn-ea"/>
              <a:ea typeface="+mn-ea"/>
            </a:endParaRPr>
          </a:p>
        </p:txBody>
      </p:sp>
    </p:spTree>
    <p:extLst>
      <p:ext uri="{BB962C8B-B14F-4D97-AF65-F5344CB8AC3E}">
        <p14:creationId xmlns:p14="http://schemas.microsoft.com/office/powerpoint/2010/main" val="116803505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en-US" altLang="zh-CN" dirty="0"/>
              <a:t>. </a:t>
            </a:r>
            <a:r>
              <a:rPr lang="en-US" altLang="en-US" dirty="0" smtClean="0"/>
              <a:t>明确需求和现状</a:t>
            </a:r>
            <a:endParaRPr lang="en-US" altLang="zh-CN" dirty="0" smtClean="0"/>
          </a:p>
          <a:p>
            <a:pPr lvl="1"/>
            <a:r>
              <a:rPr lang="en-US" altLang="zh-CN" dirty="0" smtClean="0"/>
              <a:t>a</a:t>
            </a:r>
            <a:r>
              <a:rPr lang="en-US" altLang="zh-CN" dirty="0"/>
              <a:t>) </a:t>
            </a:r>
            <a:r>
              <a:rPr lang="zh-CN" altLang="en-US" dirty="0"/>
              <a:t>系统安全需求</a:t>
            </a:r>
            <a:r>
              <a:rPr lang="zh-CN" altLang="en-US" dirty="0" smtClean="0"/>
              <a:t>分析</a:t>
            </a:r>
            <a:endParaRPr lang="en-US" altLang="zh-CN" dirty="0" smtClean="0"/>
          </a:p>
          <a:p>
            <a:pPr lvl="1"/>
            <a:r>
              <a:rPr lang="en-US" altLang="zh-CN" dirty="0" smtClean="0"/>
              <a:t>b</a:t>
            </a:r>
            <a:r>
              <a:rPr lang="en-US" altLang="zh-CN" dirty="0"/>
              <a:t>) </a:t>
            </a:r>
            <a:r>
              <a:rPr lang="zh-CN" altLang="en-US" dirty="0"/>
              <a:t>系统</a:t>
            </a:r>
            <a:r>
              <a:rPr lang="zh-CN" altLang="en-US" dirty="0" smtClean="0"/>
              <a:t>安全策略制订</a:t>
            </a:r>
            <a:endParaRPr lang="en-US" altLang="zh-CN" dirty="0" smtClean="0"/>
          </a:p>
          <a:p>
            <a:pPr lvl="1"/>
            <a:r>
              <a:rPr lang="en-US" altLang="zh-CN" dirty="0" smtClean="0"/>
              <a:t>c</a:t>
            </a:r>
            <a:r>
              <a:rPr lang="en-US" altLang="zh-CN" dirty="0"/>
              <a:t>) </a:t>
            </a:r>
            <a:r>
              <a:rPr lang="zh-CN" altLang="en-US" dirty="0"/>
              <a:t>系统安全风险评估</a:t>
            </a:r>
            <a:r>
              <a:rPr lang="en-US" altLang="zh-CN" dirty="0"/>
              <a:t>(</a:t>
            </a:r>
            <a:r>
              <a:rPr lang="zh-CN" altLang="en-US" dirty="0"/>
              <a:t>网络扫描和人工评估</a:t>
            </a:r>
            <a:r>
              <a:rPr lang="en-US" altLang="zh-CN" dirty="0"/>
              <a:t>)</a:t>
            </a:r>
            <a:br>
              <a:rPr lang="en-US" altLang="zh-CN" dirty="0"/>
            </a:br>
            <a:endParaRPr lang="en-US" altLang="zh-CN" dirty="0"/>
          </a:p>
          <a:p>
            <a:r>
              <a:rPr lang="en-US" altLang="zh-CN" dirty="0" smtClean="0"/>
              <a:t>2.</a:t>
            </a:r>
            <a:r>
              <a:rPr lang="zh-CN" altLang="en-US" dirty="0" smtClean="0"/>
              <a:t>在导入上述调查的结果</a:t>
            </a:r>
            <a:r>
              <a:rPr lang="zh-CN" altLang="en-US" dirty="0"/>
              <a:t>后</a:t>
            </a:r>
            <a:r>
              <a:rPr lang="zh-CN" altLang="en-US" dirty="0" smtClean="0"/>
              <a:t>，应确定被加固系统</a:t>
            </a:r>
            <a:r>
              <a:rPr lang="zh-CN" altLang="en-US" dirty="0"/>
              <a:t>的安全级别，</a:t>
            </a:r>
            <a:r>
              <a:rPr lang="zh-CN" altLang="en-US" dirty="0" smtClean="0"/>
              <a:t>即确定被加固系统所能达</a:t>
            </a:r>
            <a:r>
              <a:rPr lang="zh-CN" altLang="en-US" dirty="0"/>
              <a:t>到的安全程度</a:t>
            </a:r>
            <a:r>
              <a:rPr lang="zh-CN" altLang="en-US" dirty="0" smtClean="0"/>
              <a:t>。</a:t>
            </a:r>
            <a:endParaRPr kumimoji="1" lang="zh-CN" altLang="en-US" dirty="0"/>
          </a:p>
        </p:txBody>
      </p:sp>
      <p:sp>
        <p:nvSpPr>
          <p:cNvPr id="3" name="标题 2"/>
          <p:cNvSpPr>
            <a:spLocks noGrp="1"/>
          </p:cNvSpPr>
          <p:nvPr>
            <p:ph type="title"/>
          </p:nvPr>
        </p:nvSpPr>
        <p:spPr/>
        <p:txBody>
          <a:bodyPr/>
          <a:lstStyle/>
          <a:p>
            <a:r>
              <a:rPr kumimoji="1" lang="en-US" altLang="zh-CN" dirty="0" smtClean="0"/>
              <a:t>1.</a:t>
            </a:r>
            <a:r>
              <a:rPr kumimoji="1" lang="zh-CN" altLang="en-US" dirty="0" smtClean="0"/>
              <a:t>状态调查</a:t>
            </a:r>
            <a:endParaRPr kumimoji="1" lang="zh-CN" altLang="en-US" dirty="0"/>
          </a:p>
        </p:txBody>
      </p:sp>
    </p:spTree>
    <p:extLst>
      <p:ext uri="{BB962C8B-B14F-4D97-AF65-F5344CB8AC3E}">
        <p14:creationId xmlns:p14="http://schemas.microsoft.com/office/powerpoint/2010/main" val="2247637541"/>
      </p:ext>
    </p:extLst>
  </p:cSld>
  <p:clrMapOvr>
    <a:masterClrMapping/>
  </p:clrMapOvr>
  <p:transition spd="med">
    <p:fade/>
  </p:transition>
</p:sld>
</file>

<file path=ppt/theme/theme1.xml><?xml version="1.0" encoding="utf-8"?>
<a:theme xmlns:a="http://schemas.openxmlformats.org/drawingml/2006/main" name="NSFOCUS主题">
  <a:themeElements>
    <a:clrScheme name="PPT2008">
      <a:dk1>
        <a:srgbClr val="284448"/>
      </a:dk1>
      <a:lt1>
        <a:srgbClr val="FFFFFF"/>
      </a:lt1>
      <a:dk2>
        <a:srgbClr val="47677B"/>
      </a:dk2>
      <a:lt2>
        <a:srgbClr val="EFF5F6"/>
      </a:lt2>
      <a:accent1>
        <a:srgbClr val="92BCC2"/>
      </a:accent1>
      <a:accent2>
        <a:srgbClr val="CEE1E3"/>
      </a:accent2>
      <a:accent3>
        <a:srgbClr val="B6D2D6"/>
      </a:accent3>
      <a:accent4>
        <a:srgbClr val="EDF4F5"/>
      </a:accent4>
      <a:accent5>
        <a:srgbClr val="DBE9EB"/>
      </a:accent5>
      <a:accent6>
        <a:srgbClr val="EDF4F5"/>
      </a:accent6>
      <a:hlink>
        <a:srgbClr val="00B0F0"/>
      </a:hlink>
      <a:folHlink>
        <a:srgbClr val="B50D0D"/>
      </a:folHlink>
    </a:clrScheme>
    <a:fontScheme name="PPT2008">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3246</TotalTime>
  <Words>1064</Words>
  <Application>Microsoft Office PowerPoint</Application>
  <PresentationFormat>自定义</PresentationFormat>
  <Paragraphs>96</Paragraphs>
  <Slides>14</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宋体</vt:lpstr>
      <vt:lpstr>微软雅黑</vt:lpstr>
      <vt:lpstr>Arial</vt:lpstr>
      <vt:lpstr>Calibri</vt:lpstr>
      <vt:lpstr>Tahoma</vt:lpstr>
      <vt:lpstr>NSFOCUS主题</vt:lpstr>
      <vt:lpstr>安全加固简介</vt:lpstr>
      <vt:lpstr>安全加固定义</vt:lpstr>
      <vt:lpstr>为啥需要安全加固</vt:lpstr>
      <vt:lpstr>安全加固内容</vt:lpstr>
      <vt:lpstr>小问题</vt:lpstr>
      <vt:lpstr>安全加固目标</vt:lpstr>
      <vt:lpstr>安全加固原则</vt:lpstr>
      <vt:lpstr>安全加固的工作步骤</vt:lpstr>
      <vt:lpstr>1.状态调查</vt:lpstr>
      <vt:lpstr>2.制定加固方案</vt:lpstr>
      <vt:lpstr>3.实施加固</vt:lpstr>
      <vt:lpstr>4.生成加固报告</vt:lpstr>
      <vt:lpstr>安全基线的内容</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CRLF注入/HTTP头拆分漏洞</dc:title>
  <dc:creator>XIEYANJUN</dc:creator>
  <cp:lastModifiedBy>tao wu</cp:lastModifiedBy>
  <cp:revision>383</cp:revision>
  <dcterms:modified xsi:type="dcterms:W3CDTF">2017-07-26T01:03:02Z</dcterms:modified>
</cp:coreProperties>
</file>