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518" r:id="rId3"/>
    <p:sldId id="262" r:id="rId4"/>
    <p:sldId id="259" r:id="rId5"/>
    <p:sldId id="477" r:id="rId6"/>
    <p:sldId id="336" r:id="rId7"/>
    <p:sldId id="451" r:id="rId8"/>
    <p:sldId id="478" r:id="rId9"/>
    <p:sldId id="479" r:id="rId10"/>
    <p:sldId id="480" r:id="rId11"/>
    <p:sldId id="505" r:id="rId12"/>
    <p:sldId id="519" r:id="rId13"/>
    <p:sldId id="520" r:id="rId14"/>
    <p:sldId id="453" r:id="rId15"/>
    <p:sldId id="462" r:id="rId16"/>
    <p:sldId id="521" r:id="rId17"/>
    <p:sldId id="522" r:id="rId18"/>
    <p:sldId id="452" r:id="rId19"/>
    <p:sldId id="523" r:id="rId20"/>
    <p:sldId id="463" r:id="rId21"/>
    <p:sldId id="509" r:id="rId22"/>
    <p:sldId id="465" r:id="rId23"/>
    <p:sldId id="464" r:id="rId24"/>
    <p:sldId id="510" r:id="rId25"/>
    <p:sldId id="513" r:id="rId26"/>
    <p:sldId id="514" r:id="rId27"/>
    <p:sldId id="515" r:id="rId28"/>
    <p:sldId id="516" r:id="rId29"/>
    <p:sldId id="51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2BB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危险的</a:t>
            </a:r>
            <a:r>
              <a:rPr lang="en-US" altLang="zh-CN" dirty="0" smtClean="0"/>
              <a:t>WebDAV</a:t>
            </a:r>
            <a:r>
              <a:rPr lang="zh-CN" altLang="en-US" dirty="0" smtClean="0"/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WebDAV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HTTP.1.1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通信协议的功能，让具备适当权限的用户，可以直接通过浏览器、网上邻居来管理服务器上的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webDAV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文件夹内的文件。如无必要，应当禁止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WebDAV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9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无论是什么服务器，日志都是应该高度重视的部分。当发生安全事件时，我们可以通过分析日志来还原攻击过程，否则将无从查起。有条件的话，可以将日志发送到专门的日志服务器保存。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2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2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10800000">
            <a:off x="2980267" y="2390775"/>
            <a:ext cx="5414433" cy="3502025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1905000" y="3095625"/>
            <a:ext cx="463551" cy="2984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2123017" y="3768725"/>
            <a:ext cx="2984500" cy="1930400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4464051" y="5767388"/>
            <a:ext cx="446617" cy="3238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0800000">
            <a:off x="5869517" y="4254500"/>
            <a:ext cx="461433" cy="2984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2823633" y="4191000"/>
            <a:ext cx="1581151" cy="1084263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 rot="9044306">
            <a:off x="7448551" y="4824413"/>
            <a:ext cx="463551" cy="30003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等腰三角形 28"/>
          <p:cNvSpPr/>
          <p:nvPr/>
        </p:nvSpPr>
        <p:spPr>
          <a:xfrm rot="9044306">
            <a:off x="8614833" y="4395788"/>
            <a:ext cx="184151" cy="11906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9044306">
            <a:off x="9368367" y="4700588"/>
            <a:ext cx="184151" cy="11906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4836188">
            <a:off x="10839451" y="357663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等腰三角形 31"/>
          <p:cNvSpPr/>
          <p:nvPr/>
        </p:nvSpPr>
        <p:spPr>
          <a:xfrm rot="4836188">
            <a:off x="9491133" y="377348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 rot="4836188">
            <a:off x="10153651" y="394493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>
            <a:off x="1754717" y="2017713"/>
            <a:ext cx="5416551" cy="3502025"/>
          </a:xfrm>
          <a:prstGeom prst="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47" name="组合 34"/>
          <p:cNvGrpSpPr/>
          <p:nvPr/>
        </p:nvGrpSpPr>
        <p:grpSpPr>
          <a:xfrm>
            <a:off x="9118600" y="0"/>
            <a:ext cx="3075517" cy="2447925"/>
            <a:chOff x="6440898" y="0"/>
            <a:chExt cx="2704943" cy="2870458"/>
          </a:xfrm>
        </p:grpSpPr>
        <p:sp>
          <p:nvSpPr>
            <p:cNvPr id="36" name="任意多边形 35"/>
            <p:cNvSpPr/>
            <p:nvPr/>
          </p:nvSpPr>
          <p:spPr>
            <a:xfrm rot="10800000">
              <a:off x="6440898" y="0"/>
              <a:ext cx="2544429" cy="2193473"/>
            </a:xfrm>
            <a:custGeom>
              <a:avLst/>
              <a:gdLst>
                <a:gd name="connsiteX0" fmla="*/ 2544429 w 2544429"/>
                <a:gd name="connsiteY0" fmla="*/ 2193473 h 2193473"/>
                <a:gd name="connsiteX1" fmla="*/ 0 w 2544429"/>
                <a:gd name="connsiteY1" fmla="*/ 2193473 h 2193473"/>
                <a:gd name="connsiteX2" fmla="*/ 1272214 w 2544429"/>
                <a:gd name="connsiteY2" fmla="*/ 0 h 21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0800000">
              <a:off x="7333795" y="160102"/>
              <a:ext cx="1812046" cy="2165347"/>
            </a:xfrm>
            <a:custGeom>
              <a:avLst/>
              <a:gdLst>
                <a:gd name="connsiteX0" fmla="*/ 1812046 w 1812046"/>
                <a:gd name="connsiteY0" fmla="*/ 2165347 h 2165347"/>
                <a:gd name="connsiteX1" fmla="*/ 0 w 1812046"/>
                <a:gd name="connsiteY1" fmla="*/ 2165347 h 2165347"/>
                <a:gd name="connsiteX2" fmla="*/ 0 w 1812046"/>
                <a:gd name="connsiteY2" fmla="*/ 958870 h 2165347"/>
                <a:gd name="connsiteX3" fmla="*/ 556145 w 1812046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7713113" y="361214"/>
              <a:ext cx="1416663" cy="1221261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7129905" y="1622814"/>
              <a:ext cx="661965" cy="57065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8787411" y="2042579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8079712" y="267175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8034643" y="2160108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8310211" y="2292405"/>
              <a:ext cx="401359" cy="345999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6767216" y="114342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232" name="KSO_BT1"/>
          <p:cNvSpPr>
            <a:spLocks noGrp="1"/>
          </p:cNvSpPr>
          <p:nvPr>
            <p:ph type="ctrTitle"/>
          </p:nvPr>
        </p:nvSpPr>
        <p:spPr>
          <a:xfrm>
            <a:off x="2777067" y="2079625"/>
            <a:ext cx="3403600" cy="13176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28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33" name="KSO_BC1"/>
          <p:cNvSpPr>
            <a:spLocks noGrp="1"/>
          </p:cNvSpPr>
          <p:nvPr>
            <p:ph type="subTitle" idx="1"/>
          </p:nvPr>
        </p:nvSpPr>
        <p:spPr>
          <a:xfrm>
            <a:off x="3115733" y="3451225"/>
            <a:ext cx="2578100" cy="72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18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199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2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0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2" y="1244600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89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8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89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6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3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89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1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5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7" name="组合 6"/>
          <p:cNvGrpSpPr/>
          <p:nvPr/>
        </p:nvGrpSpPr>
        <p:grpSpPr>
          <a:xfrm>
            <a:off x="9692217" y="0"/>
            <a:ext cx="2501900" cy="1990725"/>
            <a:chOff x="6440898" y="0"/>
            <a:chExt cx="2704943" cy="2870458"/>
          </a:xfrm>
        </p:grpSpPr>
        <p:sp>
          <p:nvSpPr>
            <p:cNvPr id="12" name="任意多边形 11"/>
            <p:cNvSpPr/>
            <p:nvPr/>
          </p:nvSpPr>
          <p:spPr>
            <a:xfrm rot="10800000">
              <a:off x="6440898" y="0"/>
              <a:ext cx="2544429" cy="2193473"/>
            </a:xfrm>
            <a:custGeom>
              <a:avLst/>
              <a:gdLst>
                <a:gd name="connsiteX0" fmla="*/ 2544429 w 2544429"/>
                <a:gd name="connsiteY0" fmla="*/ 2193473 h 2193473"/>
                <a:gd name="connsiteX1" fmla="*/ 0 w 2544429"/>
                <a:gd name="connsiteY1" fmla="*/ 2193473 h 2193473"/>
                <a:gd name="connsiteX2" fmla="*/ 1272214 w 2544429"/>
                <a:gd name="connsiteY2" fmla="*/ 0 h 21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10800000">
              <a:off x="7333795" y="160102"/>
              <a:ext cx="1812046" cy="2165347"/>
            </a:xfrm>
            <a:custGeom>
              <a:avLst/>
              <a:gdLst>
                <a:gd name="connsiteX0" fmla="*/ 1812046 w 1812046"/>
                <a:gd name="connsiteY0" fmla="*/ 2165347 h 2165347"/>
                <a:gd name="connsiteX1" fmla="*/ 0 w 1812046"/>
                <a:gd name="connsiteY1" fmla="*/ 2165347 h 2165347"/>
                <a:gd name="connsiteX2" fmla="*/ 0 w 1812046"/>
                <a:gd name="connsiteY2" fmla="*/ 958870 h 2165347"/>
                <a:gd name="connsiteX3" fmla="*/ 556145 w 1812046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7713113" y="361214"/>
              <a:ext cx="1416663" cy="1221261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7129905" y="1622814"/>
              <a:ext cx="661965" cy="57065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8787411" y="2042579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8079712" y="267175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8034643" y="2160108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8310211" y="2292405"/>
              <a:ext cx="401359" cy="345999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6767216" y="114342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KSO_BT1"/>
          <p:cNvSpPr>
            <a:spLocks noGrp="1"/>
          </p:cNvSpPr>
          <p:nvPr>
            <p:ph type="title"/>
          </p:nvPr>
        </p:nvSpPr>
        <p:spPr>
          <a:xfrm>
            <a:off x="558800" y="169863"/>
            <a:ext cx="9290051" cy="795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558800" y="1416050"/>
            <a:ext cx="10795000" cy="4794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3" pitchFamily="18" charset="2"/>
        <a:buChar char="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1510982" y="0"/>
            <a:ext cx="3493770" cy="6858000"/>
          </a:xfrm>
          <a:prstGeom prst="rect">
            <a:avLst/>
          </a:prstGeom>
          <a:solidFill>
            <a:srgbClr val="2BBB99"/>
          </a:solidFill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5" name="椭圆 7"/>
          <p:cNvSpPr/>
          <p:nvPr/>
        </p:nvSpPr>
        <p:spPr>
          <a:xfrm>
            <a:off x="4740258" y="867885"/>
            <a:ext cx="575945" cy="52641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9" name="文本框 18"/>
          <p:cNvSpPr txBox="1"/>
          <p:nvPr/>
        </p:nvSpPr>
        <p:spPr>
          <a:xfrm>
            <a:off x="2690495" y="247650"/>
            <a:ext cx="1739900" cy="10617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FFFF"/>
                </a:solidFill>
                <a:latin typeface="Impact" panose="020B0806030902050204" pitchFamily="34" charset="0"/>
                <a:ea typeface="华文中宋" panose="02010600040101010101" pitchFamily="2" charset="-122"/>
              </a:rPr>
              <a:t>目录</a:t>
            </a:r>
            <a:endParaRPr lang="zh-CN" altLang="en-US" sz="6000" dirty="0">
              <a:solidFill>
                <a:srgbClr val="2BBB99"/>
              </a:solidFill>
              <a:latin typeface="Impact" panose="020B0806030902050204" pitchFamily="34" charset="0"/>
              <a:ea typeface="华文中宋" panose="02010600040101010101" pitchFamily="2" charset="-122"/>
            </a:endParaRPr>
          </a:p>
        </p:txBody>
      </p:sp>
      <p:sp>
        <p:nvSpPr>
          <p:cNvPr id="3080" name="文本框 19"/>
          <p:cNvSpPr txBox="1"/>
          <p:nvPr/>
        </p:nvSpPr>
        <p:spPr>
          <a:xfrm>
            <a:off x="6184265" y="867885"/>
            <a:ext cx="3938905" cy="5378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20"/>
          <p:cNvSpPr txBox="1"/>
          <p:nvPr/>
        </p:nvSpPr>
        <p:spPr>
          <a:xfrm>
            <a:off x="6283077" y="2732637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r>
              <a:rPr 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11"/>
          <p:cNvSpPr/>
          <p:nvPr/>
        </p:nvSpPr>
        <p:spPr>
          <a:xfrm>
            <a:off x="4758760" y="2732637"/>
            <a:ext cx="575945" cy="53657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4751218" y="4874567"/>
            <a:ext cx="575945" cy="52641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Impact" panose="020B0806030902050204" pitchFamily="34" charset="0"/>
              </a:rPr>
              <a:t>03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6184264" y="4864407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6939285" y="1582426"/>
            <a:ext cx="4026005" cy="92016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6939285" y="3269212"/>
            <a:ext cx="4237787" cy="15418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6833393" y="5414987"/>
            <a:ext cx="4237787" cy="15418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05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启用匿名访问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58" y="921040"/>
            <a:ext cx="7777297" cy="5450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启用父路径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38" y="1281381"/>
            <a:ext cx="6209524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添加默认内容页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34" y="977050"/>
            <a:ext cx="7258938" cy="50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0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937000" y="2628900"/>
            <a:ext cx="4127500" cy="7239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IIS </a:t>
            </a:r>
            <a:r>
              <a:rPr lang="zh-CN" alt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安全加固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ym typeface="+mn-ea"/>
              </a:rPr>
              <a:t>IIS</a:t>
            </a:r>
            <a:r>
              <a:rPr lang="zh-CN" altLang="en-US" sz="2400" dirty="0" smtClean="0">
                <a:sym typeface="+mn-ea"/>
              </a:rPr>
              <a:t>安装及版本的选择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1318" y="1733924"/>
            <a:ext cx="93929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IIS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安装过程中，根据具体的业务需求，只安装必要的组件，以避免安装其他一切不必要的组件带来的安全风险。如网站正常运行只需要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ASP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环境，那我们就没必要安装</a:t>
            </a:r>
            <a:r>
              <a:rPr lang="en-US" altLang="zh-CN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.net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组件。</a:t>
            </a:r>
          </a:p>
          <a:p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对于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IIS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版本，至少要在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6.0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以上，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IIS5.0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存在严重的安全漏洞，不过现在运行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IIS5.0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的服务器已经非常少了，对于这一点不用太过担心。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>
                <a:sym typeface="+mn-ea"/>
              </a:rPr>
              <a:t>删除默认网站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54153" y="1515414"/>
            <a:ext cx="6238240" cy="44189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5390" y="997492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  <a:cs typeface="Times New Roman" panose="02020603050405020304" pitchFamily="18" charset="0"/>
              </a:rPr>
              <a:t>把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IIS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默认安装的站点删除或禁用掉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1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禁用不必要的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4026" y="977553"/>
            <a:ext cx="781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打开</a:t>
            </a:r>
            <a:r>
              <a:rPr lang="en-US" altLang="zh-CN" dirty="0"/>
              <a:t>IIS </a:t>
            </a:r>
            <a:r>
              <a:rPr lang="zh-CN" altLang="zh-CN" dirty="0"/>
              <a:t>管理器，检查是否有不必要的“</a:t>
            </a:r>
            <a:r>
              <a:rPr lang="en-US" altLang="zh-CN" dirty="0"/>
              <a:t>Web</a:t>
            </a:r>
            <a:r>
              <a:rPr lang="zh-CN" altLang="zh-CN" dirty="0"/>
              <a:t>服务扩展”，如果有则禁用掉。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40" y="1460973"/>
            <a:ext cx="5732130" cy="398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40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710" y="58420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删除不使用的应用程序扩展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6519" y="1022350"/>
            <a:ext cx="10216882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sz="1800" b="0" u="none" dirty="0"/>
              <a:t>在IIS管理器中，右击网站“</a:t>
            </a:r>
            <a:r>
              <a:rPr sz="1800" b="0" u="none" dirty="0" err="1"/>
              <a:t>属性</a:t>
            </a:r>
            <a:r>
              <a:rPr sz="1800" b="0" u="none" dirty="0"/>
              <a:t>”，</a:t>
            </a:r>
            <a:r>
              <a:rPr sz="1800" b="0" u="none" dirty="0" err="1"/>
              <a:t>点击主目录选项卡，点击“应用程序设置”</a:t>
            </a:r>
            <a:r>
              <a:rPr sz="1800" b="0" u="none" dirty="0" err="1" smtClean="0"/>
              <a:t>的配置按钮</a:t>
            </a:r>
            <a:endParaRPr lang="en-US" sz="1800" b="0" u="none" dirty="0" smtClean="0"/>
          </a:p>
          <a:p>
            <a:r>
              <a:rPr lang="zh-CN" altLang="zh-CN" dirty="0"/>
              <a:t>根据网站的实际情况，只保留必要的应用程序扩展，其他的一律删除，尤其是像</a:t>
            </a:r>
            <a:r>
              <a:rPr lang="en-US" altLang="zh-CN" dirty="0" err="1"/>
              <a:t>cer</a:t>
            </a:r>
            <a:r>
              <a:rPr lang="zh-CN" altLang="zh-CN" dirty="0"/>
              <a:t>、</a:t>
            </a:r>
            <a:r>
              <a:rPr lang="en-US" altLang="zh-CN" dirty="0" err="1"/>
              <a:t>asa</a:t>
            </a:r>
            <a:r>
              <a:rPr lang="zh-CN" altLang="zh-CN" dirty="0"/>
              <a:t>这样极其危险的扩展，而且一般网站也不需要它</a:t>
            </a:r>
            <a:endParaRPr sz="1800" b="0" u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2150" y="2233353"/>
            <a:ext cx="8323580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710" y="58420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IIS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访问权限配置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9312" y="957956"/>
            <a:ext cx="10612040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如果</a:t>
            </a:r>
            <a:r>
              <a:rPr lang="en-US" altLang="zh-CN" dirty="0"/>
              <a:t>IIS</a:t>
            </a:r>
            <a:r>
              <a:rPr lang="zh-CN" altLang="zh-CN" dirty="0"/>
              <a:t>中有多个网站，建议为每个网站配置不同的匿名访问账户。 </a:t>
            </a:r>
          </a:p>
          <a:p>
            <a:r>
              <a:rPr lang="zh-CN" altLang="zh-CN" dirty="0"/>
              <a:t>方法：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a. </a:t>
            </a:r>
            <a:r>
              <a:rPr lang="zh-CN" altLang="zh-CN" dirty="0"/>
              <a:t>新建一个账号，加入</a:t>
            </a:r>
            <a:r>
              <a:rPr lang="en-US" altLang="zh-CN" dirty="0"/>
              <a:t>Guests</a:t>
            </a:r>
            <a:r>
              <a:rPr lang="zh-CN" altLang="zh-CN" dirty="0"/>
              <a:t>组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b. </a:t>
            </a:r>
            <a:r>
              <a:rPr lang="zh-CN" altLang="zh-CN" dirty="0"/>
              <a:t>“网站属性”—</a:t>
            </a:r>
            <a:r>
              <a:rPr lang="en-US" altLang="zh-CN" dirty="0"/>
              <a:t>&gt;</a:t>
            </a:r>
            <a:r>
              <a:rPr lang="zh-CN" altLang="zh-CN" dirty="0"/>
              <a:t>“目录安全性”—</a:t>
            </a:r>
            <a:r>
              <a:rPr lang="en-US" altLang="zh-CN" dirty="0"/>
              <a:t>&gt;</a:t>
            </a:r>
            <a:r>
              <a:rPr lang="zh-CN" altLang="zh-CN" dirty="0"/>
              <a:t>“身份验证和访问控制”，把“启用匿名访问”处，用刚新建的账户代替默认账户</a:t>
            </a:r>
            <a:endParaRPr sz="1800" b="0" u="none" dirty="0"/>
          </a:p>
        </p:txBody>
      </p:sp>
      <p:pic>
        <p:nvPicPr>
          <p:cNvPr id="205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19" y="2748714"/>
            <a:ext cx="7113674" cy="383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8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正确设置网站目录的权限和IIS权限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2520" y="1189355"/>
            <a:ext cx="1017524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网站分区为NTFS分区。网站目录出system和administrator组有完全控制权限外，其他用户只需要有读取权限。</a:t>
            </a:r>
          </a:p>
          <a:p>
            <a:r>
              <a:t>IIS6管理器中设置：</a:t>
            </a:r>
          </a:p>
          <a:p>
            <a:r>
              <a:rPr>
                <a:sym typeface="+mn-ea"/>
              </a:rPr>
              <a:t>只选择“读取、记录访问、索引资源”</a:t>
            </a:r>
          </a:p>
          <a:p>
            <a:r>
              <a:rPr>
                <a:sym typeface="+mn-ea"/>
              </a:rPr>
              <a:t>禁止“写入”和“脚本资源访问”，避免IIS Put上传攻击</a:t>
            </a:r>
          </a:p>
          <a:p>
            <a:r>
              <a:rPr>
                <a:sym typeface="+mn-ea"/>
              </a:rPr>
              <a:t>禁止“目录浏览”，避免目录遍历攻击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22745" y="2028190"/>
            <a:ext cx="4476115" cy="4295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6540" y="1618615"/>
            <a:ext cx="5904230" cy="2150745"/>
          </a:xfrm>
        </p:spPr>
        <p:txBody>
          <a:bodyPr/>
          <a:lstStyle/>
          <a:p>
            <a:r>
              <a:rPr lang="en-US"/>
              <a:t>IIS </a:t>
            </a:r>
            <a:r>
              <a:rPr lang="zh-CN" altLang="en-US"/>
              <a:t>安全加固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正确设置网站目录的权限和IIS权限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000" y="960755"/>
            <a:ext cx="101752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r>
              <a:t>应用程序设置中的执行权限设置为“纯脚本”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8494" y="1919605"/>
            <a:ext cx="4476115" cy="43046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9347" y="1919605"/>
            <a:ext cx="6096000" cy="27930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原则：</a:t>
            </a:r>
            <a:endParaRPr lang="zh-CN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目录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有写入权限，一定不要分配执行权限</a:t>
            </a:r>
            <a:endParaRPr lang="zh-CN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目录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有执行权限，一定不要分配写入权限</a:t>
            </a:r>
            <a:endParaRPr lang="zh-CN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zh-CN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网站上传目录和数据库目录一般需要分配“写入”权限，但一定不要分配执行权限</a:t>
            </a:r>
            <a:endParaRPr lang="zh-CN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zh-CN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其他目录一般只分配“读取”和“记录访问”权限即可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设置IP访问限制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8605" y="1085850"/>
            <a:ext cx="9114155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访问测试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91080" y="830580"/>
            <a:ext cx="7609840" cy="5561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正确设置IIS日志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0975" y="914033"/>
            <a:ext cx="1017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在IIS管理器中，右击网站“属性”，点击网站选项卡，确定已经选择“启用日志记录”，活动日志格式为“W3C扩充日志文件格式</a:t>
            </a:r>
            <a:r>
              <a:rPr dirty="0" smtClean="0"/>
              <a:t>”</a:t>
            </a:r>
            <a:endParaRPr lang="en-US" dirty="0" smtClean="0"/>
          </a:p>
          <a:p>
            <a:r>
              <a:rPr lang="en-US" altLang="zh-CN" dirty="0"/>
              <a:t> </a:t>
            </a:r>
            <a:r>
              <a:rPr lang="zh-CN" altLang="zh-CN" dirty="0" smtClean="0"/>
              <a:t>接着</a:t>
            </a:r>
            <a:r>
              <a:rPr lang="zh-CN" altLang="zh-CN" dirty="0"/>
              <a:t>修改</a:t>
            </a:r>
            <a:r>
              <a:rPr lang="en-US" altLang="zh-CN" dirty="0"/>
              <a:t>IIS</a:t>
            </a:r>
            <a:r>
              <a:rPr lang="zh-CN" altLang="zh-CN" dirty="0"/>
              <a:t>日志文件保存路径，默认保存在“</a:t>
            </a:r>
            <a:r>
              <a:rPr lang="en-US" altLang="zh-CN" dirty="0"/>
              <a:t>C:\WINDOWS\system32\LogFiles</a:t>
            </a:r>
            <a:r>
              <a:rPr lang="zh-CN" altLang="zh-CN" dirty="0"/>
              <a:t>”目录下，这里修改为自定义路径。建议保存在非系统盘路径，并且</a:t>
            </a:r>
            <a:r>
              <a:rPr lang="en-US" altLang="zh-CN" dirty="0"/>
              <a:t>IIS</a:t>
            </a:r>
            <a:r>
              <a:rPr lang="zh-CN" altLang="zh-CN" dirty="0"/>
              <a:t>日志文件所在目录只允许</a:t>
            </a:r>
            <a:r>
              <a:rPr lang="en-US" altLang="zh-CN" dirty="0"/>
              <a:t>Administrators</a:t>
            </a:r>
            <a:r>
              <a:rPr lang="zh-CN" altLang="zh-CN" dirty="0"/>
              <a:t>组用户和</a:t>
            </a:r>
            <a:r>
              <a:rPr lang="en-US" altLang="zh-CN" dirty="0"/>
              <a:t>SYSTEM</a:t>
            </a:r>
            <a:r>
              <a:rPr lang="zh-CN" altLang="zh-CN" dirty="0"/>
              <a:t>用户访问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78158" y="2146892"/>
            <a:ext cx="4830991" cy="45970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自定义IIS返回的错误信息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2040" y="1204595"/>
            <a:ext cx="1017524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在IIS管理器中，右击网站“属性”，点击自定义错误选项卡，查看HTTP错误信息。双击其中一个HTTP错误，可以设置该HTTP错误发生时，返回自定义错误页面，或者定向到指定地址，常见错误代码：</a:t>
            </a:r>
          </a:p>
          <a:p>
            <a:r>
              <a:t>403禁止访问：404找不到页面：500是服务器内部错误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38575" y="2205990"/>
            <a:ext cx="4514215" cy="43046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自定义IIS返回的错误信息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2324" y="1191447"/>
            <a:ext cx="10104755" cy="51904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自定义IIS返回的错误信息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4570" y="942340"/>
            <a:ext cx="10152380" cy="52476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禁止向客户端发送详细的ASP错误信息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76395" y="2216785"/>
            <a:ext cx="3876040" cy="4218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2040" y="1204595"/>
            <a:ext cx="101752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在IIS管理器中---&gt;“属性”---&gt;“主目录”---&gt;“配置”---&gt;“调试”，选择“向客户端发送下列文本错误消息”项，自定义出错时返回的错误信息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0955" y="2789555"/>
            <a:ext cx="4366895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>
                <a:solidFill>
                  <a:srgbClr val="2BBB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1522730" y="-31115"/>
            <a:ext cx="3493770" cy="6858000"/>
          </a:xfrm>
          <a:prstGeom prst="rect">
            <a:avLst/>
          </a:prstGeom>
          <a:solidFill>
            <a:srgbClr val="2BBB99"/>
          </a:solidFill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76" name="椭圆 11"/>
          <p:cNvSpPr/>
          <p:nvPr/>
        </p:nvSpPr>
        <p:spPr>
          <a:xfrm>
            <a:off x="4716780" y="1776730"/>
            <a:ext cx="575945" cy="576580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9" name="文本框 18"/>
          <p:cNvSpPr txBox="1"/>
          <p:nvPr/>
        </p:nvSpPr>
        <p:spPr>
          <a:xfrm>
            <a:off x="2690495" y="247650"/>
            <a:ext cx="1739900" cy="10617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FFFF"/>
                </a:solidFill>
                <a:latin typeface="Impact" panose="020B0806030902050204" pitchFamily="34" charset="0"/>
                <a:ea typeface="华文中宋" pitchFamily="2" charset="-122"/>
              </a:rPr>
              <a:t>目录</a:t>
            </a:r>
            <a:endParaRPr lang="zh-CN" altLang="en-US" sz="6000" dirty="0">
              <a:solidFill>
                <a:srgbClr val="2BBB99"/>
              </a:solidFill>
              <a:latin typeface="Impact" panose="020B0806030902050204" pitchFamily="34" charset="0"/>
              <a:ea typeface="华文中宋" pitchFamily="2" charset="-122"/>
            </a:endParaRPr>
          </a:p>
        </p:txBody>
      </p:sp>
      <p:sp>
        <p:nvSpPr>
          <p:cNvPr id="3081" name="文本框 20"/>
          <p:cNvSpPr txBox="1"/>
          <p:nvPr/>
        </p:nvSpPr>
        <p:spPr>
          <a:xfrm>
            <a:off x="6308090" y="1776730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网站搭建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12"/>
          <p:cNvSpPr/>
          <p:nvPr/>
        </p:nvSpPr>
        <p:spPr>
          <a:xfrm>
            <a:off x="4667250" y="3326765"/>
            <a:ext cx="575945" cy="576580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21"/>
          <p:cNvSpPr txBox="1"/>
          <p:nvPr/>
        </p:nvSpPr>
        <p:spPr>
          <a:xfrm>
            <a:off x="6214745" y="3326765"/>
            <a:ext cx="3938905" cy="538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安全加固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937000" y="2628900"/>
            <a:ext cx="4127500" cy="7239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IIS</a:t>
            </a:r>
            <a:r>
              <a:rPr lang="zh-CN" alt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dirty="0" smtClean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网站搭建</a:t>
            </a:r>
            <a:endParaRPr kumimoji="0" lang="zh-CN" altLang="en-US" sz="3600" b="1" i="0" u="none" strike="noStrike" kern="700" cap="none" spc="-110" normalizeH="0" baseline="0" noProof="0" dirty="0">
              <a:ln>
                <a:noFill/>
              </a:ln>
              <a:solidFill>
                <a:srgbClr val="2BBB99"/>
              </a:solidFill>
              <a:effectLst>
                <a:outerShdw dist="38100" dir="5400000" algn="t" rotWithShape="0">
                  <a:srgbClr val="FFFFFF">
                    <a:alpha val="84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IIS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新建网站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55" y="840547"/>
            <a:ext cx="8308885" cy="5455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网站描述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22" y="1015954"/>
            <a:ext cx="7394285" cy="51861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地址和端口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53" y="996905"/>
            <a:ext cx="7756301" cy="54625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88900" y="-64770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设置主目录路径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" y="874288"/>
            <a:ext cx="8110738" cy="5697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设置网站访问权限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05" y="993825"/>
            <a:ext cx="7740219" cy="54776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55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CB692"/>
      </a:accent1>
      <a:accent2>
        <a:srgbClr val="358CC1"/>
      </a:accent2>
      <a:accent3>
        <a:srgbClr val="A4C37B"/>
      </a:accent3>
      <a:accent4>
        <a:srgbClr val="B49E4C"/>
      </a:accent4>
      <a:accent5>
        <a:srgbClr val="F73C5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572</Words>
  <Application>Microsoft Office PowerPoint</Application>
  <PresentationFormat>宽屏</PresentationFormat>
  <Paragraphs>84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仿宋</vt:lpstr>
      <vt:lpstr>华文中宋</vt:lpstr>
      <vt:lpstr>宋体</vt:lpstr>
      <vt:lpstr>微软雅黑</vt:lpstr>
      <vt:lpstr>幼圆</vt:lpstr>
      <vt:lpstr>Arial</vt:lpstr>
      <vt:lpstr>Calibri</vt:lpstr>
      <vt:lpstr>Calibri Light</vt:lpstr>
      <vt:lpstr>Impact</vt:lpstr>
      <vt:lpstr>Times New Roman</vt:lpstr>
      <vt:lpstr>Wingdings 3</vt:lpstr>
      <vt:lpstr>Office 主题</vt:lpstr>
      <vt:lpstr>A000120140530A99PPBG</vt:lpstr>
      <vt:lpstr>PowerPoint 演示文稿</vt:lpstr>
      <vt:lpstr>IIS 安全加固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安全加固</dc:title>
  <dc:creator>LHCan</dc:creator>
  <cp:lastModifiedBy>tao wu</cp:lastModifiedBy>
  <cp:revision>38</cp:revision>
  <dcterms:created xsi:type="dcterms:W3CDTF">2015-05-05T08:02:00Z</dcterms:created>
  <dcterms:modified xsi:type="dcterms:W3CDTF">2017-04-12T02:39:22Z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