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8"/>
  </p:notesMasterIdLst>
  <p:sldIdLst>
    <p:sldId id="256" r:id="rId2"/>
    <p:sldId id="260" r:id="rId3"/>
    <p:sldId id="258" r:id="rId4"/>
    <p:sldId id="257" r:id="rId5"/>
    <p:sldId id="261" r:id="rId6"/>
    <p:sldId id="262" r:id="rId7"/>
    <p:sldId id="263" r:id="rId8"/>
    <p:sldId id="264" r:id="rId9"/>
    <p:sldId id="266" r:id="rId10"/>
    <p:sldId id="267" r:id="rId11"/>
    <p:sldId id="271" r:id="rId12"/>
    <p:sldId id="268" r:id="rId13"/>
    <p:sldId id="269" r:id="rId14"/>
    <p:sldId id="272" r:id="rId15"/>
    <p:sldId id="265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8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631F17-49A8-4A6F-BE7F-D882986FB75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C8370D-0162-4930-9679-F87698E21C7D}">
      <dgm:prSet/>
      <dgm:spPr/>
      <dgm:t>
        <a:bodyPr/>
        <a:lstStyle/>
        <a:p>
          <a:r>
            <a:rPr lang="en-US" dirty="0"/>
            <a:t>“Adaptive” to change enabled success</a:t>
          </a:r>
        </a:p>
      </dgm:t>
    </dgm:pt>
    <dgm:pt modelId="{7EA835D4-82E3-4FAF-8F53-386288DA051E}" type="parTrans" cxnId="{45E289B4-9EBD-4AFA-A000-827E03E1A522}">
      <dgm:prSet/>
      <dgm:spPr/>
      <dgm:t>
        <a:bodyPr/>
        <a:lstStyle/>
        <a:p>
          <a:endParaRPr lang="en-US"/>
        </a:p>
      </dgm:t>
    </dgm:pt>
    <dgm:pt modelId="{E4E028EB-92C3-4D24-B7B4-EC0FAC7865FF}" type="sibTrans" cxnId="{45E289B4-9EBD-4AFA-A000-827E03E1A522}">
      <dgm:prSet/>
      <dgm:spPr/>
      <dgm:t>
        <a:bodyPr/>
        <a:lstStyle/>
        <a:p>
          <a:endParaRPr lang="en-US"/>
        </a:p>
      </dgm:t>
    </dgm:pt>
    <dgm:pt modelId="{E9F205B2-3617-4E62-9A69-A067158D1679}">
      <dgm:prSet/>
      <dgm:spPr/>
      <dgm:t>
        <a:bodyPr/>
        <a:lstStyle/>
        <a:p>
          <a:r>
            <a:rPr lang="en-US" dirty="0"/>
            <a:t>Communication with stakeholders throughout lifecycle</a:t>
          </a:r>
        </a:p>
      </dgm:t>
    </dgm:pt>
    <dgm:pt modelId="{EFEED336-B872-462D-AF08-52FB36CF35DA}" type="parTrans" cxnId="{FA8ADB2D-827F-4D09-8A8D-810C0436045F}">
      <dgm:prSet/>
      <dgm:spPr/>
      <dgm:t>
        <a:bodyPr/>
        <a:lstStyle/>
        <a:p>
          <a:endParaRPr lang="en-US"/>
        </a:p>
      </dgm:t>
    </dgm:pt>
    <dgm:pt modelId="{0343F9CB-FCB0-4AE3-BF31-0E5E33C50B76}" type="sibTrans" cxnId="{FA8ADB2D-827F-4D09-8A8D-810C0436045F}">
      <dgm:prSet/>
      <dgm:spPr/>
      <dgm:t>
        <a:bodyPr/>
        <a:lstStyle/>
        <a:p>
          <a:endParaRPr lang="en-US"/>
        </a:p>
      </dgm:t>
    </dgm:pt>
    <dgm:pt modelId="{4D0B77F3-2457-467F-A057-4F48B7F5058D}">
      <dgm:prSet/>
      <dgm:spPr/>
      <dgm:t>
        <a:bodyPr/>
        <a:lstStyle/>
        <a:p>
          <a:r>
            <a:rPr lang="en-US" dirty="0"/>
            <a:t>Reprioritized product backlog to adapt to change</a:t>
          </a:r>
        </a:p>
      </dgm:t>
    </dgm:pt>
    <dgm:pt modelId="{D8C1AE40-762E-455D-A1BB-96D1E2DB1090}" type="parTrans" cxnId="{F26F5847-969A-4CF7-A15B-BBA7421B4F88}">
      <dgm:prSet/>
      <dgm:spPr/>
      <dgm:t>
        <a:bodyPr/>
        <a:lstStyle/>
        <a:p>
          <a:endParaRPr lang="en-US"/>
        </a:p>
      </dgm:t>
    </dgm:pt>
    <dgm:pt modelId="{044DBBFA-2D2D-4CE3-AC9F-2D4FD06E0A58}" type="sibTrans" cxnId="{F26F5847-969A-4CF7-A15B-BBA7421B4F88}">
      <dgm:prSet/>
      <dgm:spPr/>
      <dgm:t>
        <a:bodyPr/>
        <a:lstStyle/>
        <a:p>
          <a:endParaRPr lang="en-US"/>
        </a:p>
      </dgm:t>
    </dgm:pt>
    <dgm:pt modelId="{D2863103-0C60-418D-959A-89F9394103FD}">
      <dgm:prSet/>
      <dgm:spPr/>
      <dgm:t>
        <a:bodyPr/>
        <a:lstStyle/>
        <a:p>
          <a:r>
            <a:rPr lang="en-US" dirty="0"/>
            <a:t>Collaboration and self-organized teams focused on delivering new requirement</a:t>
          </a:r>
        </a:p>
      </dgm:t>
    </dgm:pt>
    <dgm:pt modelId="{1B47EAF2-51B7-47A9-A1B1-BB20C0223D92}" type="parTrans" cxnId="{D66DA2D2-5D03-4DE6-875D-DDCB09FF9226}">
      <dgm:prSet/>
      <dgm:spPr/>
      <dgm:t>
        <a:bodyPr/>
        <a:lstStyle/>
        <a:p>
          <a:endParaRPr lang="en-US"/>
        </a:p>
      </dgm:t>
    </dgm:pt>
    <dgm:pt modelId="{60DDB8D4-B10B-40A2-AE29-B741505AD7DB}" type="sibTrans" cxnId="{D66DA2D2-5D03-4DE6-875D-DDCB09FF9226}">
      <dgm:prSet/>
      <dgm:spPr/>
      <dgm:t>
        <a:bodyPr/>
        <a:lstStyle/>
        <a:p>
          <a:endParaRPr lang="en-US"/>
        </a:p>
      </dgm:t>
    </dgm:pt>
    <dgm:pt modelId="{0547E384-3761-4912-A5EA-5AF8C26A76D7}" type="pres">
      <dgm:prSet presAssocID="{4A631F17-49A8-4A6F-BE7F-D882986FB755}" presName="linear" presStyleCnt="0">
        <dgm:presLayoutVars>
          <dgm:animLvl val="lvl"/>
          <dgm:resizeHandles val="exact"/>
        </dgm:presLayoutVars>
      </dgm:prSet>
      <dgm:spPr/>
    </dgm:pt>
    <dgm:pt modelId="{E77D308C-13D4-4FE6-B0CA-288BF8E260A1}" type="pres">
      <dgm:prSet presAssocID="{6FC8370D-0162-4930-9679-F87698E21C7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D788A93-3E9B-4D74-B650-A05A8462DE4B}" type="pres">
      <dgm:prSet presAssocID="{E4E028EB-92C3-4D24-B7B4-EC0FAC7865FF}" presName="spacer" presStyleCnt="0"/>
      <dgm:spPr/>
    </dgm:pt>
    <dgm:pt modelId="{38887396-CE2C-43C5-B96A-43EE60186463}" type="pres">
      <dgm:prSet presAssocID="{E9F205B2-3617-4E62-9A69-A067158D167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126A9A1-9490-420F-8F8B-A49578067EA1}" type="pres">
      <dgm:prSet presAssocID="{0343F9CB-FCB0-4AE3-BF31-0E5E33C50B76}" presName="spacer" presStyleCnt="0"/>
      <dgm:spPr/>
    </dgm:pt>
    <dgm:pt modelId="{FAE1CCE5-5C23-4683-97F9-1B154F04BB13}" type="pres">
      <dgm:prSet presAssocID="{4D0B77F3-2457-467F-A057-4F48B7F5058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4C53429-7EA3-4DAF-8B6D-AC392EFBB502}" type="pres">
      <dgm:prSet presAssocID="{044DBBFA-2D2D-4CE3-AC9F-2D4FD06E0A58}" presName="spacer" presStyleCnt="0"/>
      <dgm:spPr/>
    </dgm:pt>
    <dgm:pt modelId="{EA7681E5-EA58-4A4B-B136-72A6AFF0BB55}" type="pres">
      <dgm:prSet presAssocID="{D2863103-0C60-418D-959A-89F9394103F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A8ADB2D-827F-4D09-8A8D-810C0436045F}" srcId="{4A631F17-49A8-4A6F-BE7F-D882986FB755}" destId="{E9F205B2-3617-4E62-9A69-A067158D1679}" srcOrd="1" destOrd="0" parTransId="{EFEED336-B872-462D-AF08-52FB36CF35DA}" sibTransId="{0343F9CB-FCB0-4AE3-BF31-0E5E33C50B76}"/>
    <dgm:cxn modelId="{4C08AA42-6F5A-4E76-A8C9-5D075249956C}" type="presOf" srcId="{D2863103-0C60-418D-959A-89F9394103FD}" destId="{EA7681E5-EA58-4A4B-B136-72A6AFF0BB55}" srcOrd="0" destOrd="0" presId="urn:microsoft.com/office/officeart/2005/8/layout/vList2"/>
    <dgm:cxn modelId="{1342A943-9681-47F5-A6A5-4FF0E43B1976}" type="presOf" srcId="{E9F205B2-3617-4E62-9A69-A067158D1679}" destId="{38887396-CE2C-43C5-B96A-43EE60186463}" srcOrd="0" destOrd="0" presId="urn:microsoft.com/office/officeart/2005/8/layout/vList2"/>
    <dgm:cxn modelId="{CB144746-6335-475E-BA3F-DE3FCBBED65F}" type="presOf" srcId="{4A631F17-49A8-4A6F-BE7F-D882986FB755}" destId="{0547E384-3761-4912-A5EA-5AF8C26A76D7}" srcOrd="0" destOrd="0" presId="urn:microsoft.com/office/officeart/2005/8/layout/vList2"/>
    <dgm:cxn modelId="{F26F5847-969A-4CF7-A15B-BBA7421B4F88}" srcId="{4A631F17-49A8-4A6F-BE7F-D882986FB755}" destId="{4D0B77F3-2457-467F-A057-4F48B7F5058D}" srcOrd="2" destOrd="0" parTransId="{D8C1AE40-762E-455D-A1BB-96D1E2DB1090}" sibTransId="{044DBBFA-2D2D-4CE3-AC9F-2D4FD06E0A58}"/>
    <dgm:cxn modelId="{B9A9F247-3F04-44D1-9C45-D4176F95BCAD}" type="presOf" srcId="{6FC8370D-0162-4930-9679-F87698E21C7D}" destId="{E77D308C-13D4-4FE6-B0CA-288BF8E260A1}" srcOrd="0" destOrd="0" presId="urn:microsoft.com/office/officeart/2005/8/layout/vList2"/>
    <dgm:cxn modelId="{C925C54D-5152-497F-AEE7-218F99999FDA}" type="presOf" srcId="{4D0B77F3-2457-467F-A057-4F48B7F5058D}" destId="{FAE1CCE5-5C23-4683-97F9-1B154F04BB13}" srcOrd="0" destOrd="0" presId="urn:microsoft.com/office/officeart/2005/8/layout/vList2"/>
    <dgm:cxn modelId="{45E289B4-9EBD-4AFA-A000-827E03E1A522}" srcId="{4A631F17-49A8-4A6F-BE7F-D882986FB755}" destId="{6FC8370D-0162-4930-9679-F87698E21C7D}" srcOrd="0" destOrd="0" parTransId="{7EA835D4-82E3-4FAF-8F53-386288DA051E}" sibTransId="{E4E028EB-92C3-4D24-B7B4-EC0FAC7865FF}"/>
    <dgm:cxn modelId="{D66DA2D2-5D03-4DE6-875D-DDCB09FF9226}" srcId="{4A631F17-49A8-4A6F-BE7F-D882986FB755}" destId="{D2863103-0C60-418D-959A-89F9394103FD}" srcOrd="3" destOrd="0" parTransId="{1B47EAF2-51B7-47A9-A1B1-BB20C0223D92}" sibTransId="{60DDB8D4-B10B-40A2-AE29-B741505AD7DB}"/>
    <dgm:cxn modelId="{BE165435-1612-42AF-B8B7-7C691776909C}" type="presParOf" srcId="{0547E384-3761-4912-A5EA-5AF8C26A76D7}" destId="{E77D308C-13D4-4FE6-B0CA-288BF8E260A1}" srcOrd="0" destOrd="0" presId="urn:microsoft.com/office/officeart/2005/8/layout/vList2"/>
    <dgm:cxn modelId="{FC78F25A-707F-4D16-817D-C2F68D4847FA}" type="presParOf" srcId="{0547E384-3761-4912-A5EA-5AF8C26A76D7}" destId="{5D788A93-3E9B-4D74-B650-A05A8462DE4B}" srcOrd="1" destOrd="0" presId="urn:microsoft.com/office/officeart/2005/8/layout/vList2"/>
    <dgm:cxn modelId="{886C428E-F7DE-43AB-9341-8C97460058AC}" type="presParOf" srcId="{0547E384-3761-4912-A5EA-5AF8C26A76D7}" destId="{38887396-CE2C-43C5-B96A-43EE60186463}" srcOrd="2" destOrd="0" presId="urn:microsoft.com/office/officeart/2005/8/layout/vList2"/>
    <dgm:cxn modelId="{731C290B-7B09-4349-A01D-6D3940F85CD5}" type="presParOf" srcId="{0547E384-3761-4912-A5EA-5AF8C26A76D7}" destId="{C126A9A1-9490-420F-8F8B-A49578067EA1}" srcOrd="3" destOrd="0" presId="urn:microsoft.com/office/officeart/2005/8/layout/vList2"/>
    <dgm:cxn modelId="{FFDA7BDB-EDCF-4E37-924E-7B9700F843CE}" type="presParOf" srcId="{0547E384-3761-4912-A5EA-5AF8C26A76D7}" destId="{FAE1CCE5-5C23-4683-97F9-1B154F04BB13}" srcOrd="4" destOrd="0" presId="urn:microsoft.com/office/officeart/2005/8/layout/vList2"/>
    <dgm:cxn modelId="{8CB514FA-5923-4649-A501-6A2A6F839C2B}" type="presParOf" srcId="{0547E384-3761-4912-A5EA-5AF8C26A76D7}" destId="{24C53429-7EA3-4DAF-8B6D-AC392EFBB502}" srcOrd="5" destOrd="0" presId="urn:microsoft.com/office/officeart/2005/8/layout/vList2"/>
    <dgm:cxn modelId="{60054F17-52EC-4276-9CC2-74ED332E0F0E}" type="presParOf" srcId="{0547E384-3761-4912-A5EA-5AF8C26A76D7}" destId="{EA7681E5-EA58-4A4B-B136-72A6AFF0BB5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631F17-49A8-4A6F-BE7F-D882986FB75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C8370D-0162-4930-9679-F87698E21C7D}">
      <dgm:prSet/>
      <dgm:spPr/>
      <dgm:t>
        <a:bodyPr/>
        <a:lstStyle/>
        <a:p>
          <a:r>
            <a:rPr lang="en-US" dirty="0"/>
            <a:t>“Predictive” and inflexible to change</a:t>
          </a:r>
        </a:p>
      </dgm:t>
    </dgm:pt>
    <dgm:pt modelId="{7EA835D4-82E3-4FAF-8F53-386288DA051E}" type="parTrans" cxnId="{45E289B4-9EBD-4AFA-A000-827E03E1A522}">
      <dgm:prSet/>
      <dgm:spPr/>
      <dgm:t>
        <a:bodyPr/>
        <a:lstStyle/>
        <a:p>
          <a:endParaRPr lang="en-US"/>
        </a:p>
      </dgm:t>
    </dgm:pt>
    <dgm:pt modelId="{E4E028EB-92C3-4D24-B7B4-EC0FAC7865FF}" type="sibTrans" cxnId="{45E289B4-9EBD-4AFA-A000-827E03E1A522}">
      <dgm:prSet/>
      <dgm:spPr/>
      <dgm:t>
        <a:bodyPr/>
        <a:lstStyle/>
        <a:p>
          <a:endParaRPr lang="en-US"/>
        </a:p>
      </dgm:t>
    </dgm:pt>
    <dgm:pt modelId="{E9F205B2-3617-4E62-9A69-A067158D1679}">
      <dgm:prSet/>
      <dgm:spPr/>
      <dgm:t>
        <a:bodyPr/>
        <a:lstStyle/>
        <a:p>
          <a:r>
            <a:rPr lang="en-US" dirty="0"/>
            <a:t>Communication with stakeholders only at front end</a:t>
          </a:r>
        </a:p>
      </dgm:t>
    </dgm:pt>
    <dgm:pt modelId="{EFEED336-B872-462D-AF08-52FB36CF35DA}" type="parTrans" cxnId="{FA8ADB2D-827F-4D09-8A8D-810C0436045F}">
      <dgm:prSet/>
      <dgm:spPr/>
      <dgm:t>
        <a:bodyPr/>
        <a:lstStyle/>
        <a:p>
          <a:endParaRPr lang="en-US"/>
        </a:p>
      </dgm:t>
    </dgm:pt>
    <dgm:pt modelId="{0343F9CB-FCB0-4AE3-BF31-0E5E33C50B76}" type="sibTrans" cxnId="{FA8ADB2D-827F-4D09-8A8D-810C0436045F}">
      <dgm:prSet/>
      <dgm:spPr/>
      <dgm:t>
        <a:bodyPr/>
        <a:lstStyle/>
        <a:p>
          <a:endParaRPr lang="en-US"/>
        </a:p>
      </dgm:t>
    </dgm:pt>
    <dgm:pt modelId="{4D0B77F3-2457-467F-A057-4F48B7F5058D}">
      <dgm:prSet/>
      <dgm:spPr/>
      <dgm:t>
        <a:bodyPr/>
        <a:lstStyle/>
        <a:p>
          <a:r>
            <a:rPr lang="en-US" dirty="0"/>
            <a:t>Must iterate again or restart cycle to respond to changes</a:t>
          </a:r>
        </a:p>
      </dgm:t>
    </dgm:pt>
    <dgm:pt modelId="{D8C1AE40-762E-455D-A1BB-96D1E2DB1090}" type="parTrans" cxnId="{F26F5847-969A-4CF7-A15B-BBA7421B4F88}">
      <dgm:prSet/>
      <dgm:spPr/>
      <dgm:t>
        <a:bodyPr/>
        <a:lstStyle/>
        <a:p>
          <a:endParaRPr lang="en-US"/>
        </a:p>
      </dgm:t>
    </dgm:pt>
    <dgm:pt modelId="{044DBBFA-2D2D-4CE3-AC9F-2D4FD06E0A58}" type="sibTrans" cxnId="{F26F5847-969A-4CF7-A15B-BBA7421B4F88}">
      <dgm:prSet/>
      <dgm:spPr/>
      <dgm:t>
        <a:bodyPr/>
        <a:lstStyle/>
        <a:p>
          <a:endParaRPr lang="en-US"/>
        </a:p>
      </dgm:t>
    </dgm:pt>
    <dgm:pt modelId="{D2863103-0C60-418D-959A-89F9394103FD}">
      <dgm:prSet/>
      <dgm:spPr/>
      <dgm:t>
        <a:bodyPr/>
        <a:lstStyle/>
        <a:p>
          <a:r>
            <a:rPr lang="en-US" dirty="0"/>
            <a:t>Little collaboration during phases; documentation and process stifle change</a:t>
          </a:r>
        </a:p>
      </dgm:t>
    </dgm:pt>
    <dgm:pt modelId="{1B47EAF2-51B7-47A9-A1B1-BB20C0223D92}" type="parTrans" cxnId="{D66DA2D2-5D03-4DE6-875D-DDCB09FF9226}">
      <dgm:prSet/>
      <dgm:spPr/>
      <dgm:t>
        <a:bodyPr/>
        <a:lstStyle/>
        <a:p>
          <a:endParaRPr lang="en-US"/>
        </a:p>
      </dgm:t>
    </dgm:pt>
    <dgm:pt modelId="{60DDB8D4-B10B-40A2-AE29-B741505AD7DB}" type="sibTrans" cxnId="{D66DA2D2-5D03-4DE6-875D-DDCB09FF9226}">
      <dgm:prSet/>
      <dgm:spPr/>
      <dgm:t>
        <a:bodyPr/>
        <a:lstStyle/>
        <a:p>
          <a:endParaRPr lang="en-US"/>
        </a:p>
      </dgm:t>
    </dgm:pt>
    <dgm:pt modelId="{0547E384-3761-4912-A5EA-5AF8C26A76D7}" type="pres">
      <dgm:prSet presAssocID="{4A631F17-49A8-4A6F-BE7F-D882986FB755}" presName="linear" presStyleCnt="0">
        <dgm:presLayoutVars>
          <dgm:animLvl val="lvl"/>
          <dgm:resizeHandles val="exact"/>
        </dgm:presLayoutVars>
      </dgm:prSet>
      <dgm:spPr/>
    </dgm:pt>
    <dgm:pt modelId="{E77D308C-13D4-4FE6-B0CA-288BF8E260A1}" type="pres">
      <dgm:prSet presAssocID="{6FC8370D-0162-4930-9679-F87698E21C7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D788A93-3E9B-4D74-B650-A05A8462DE4B}" type="pres">
      <dgm:prSet presAssocID="{E4E028EB-92C3-4D24-B7B4-EC0FAC7865FF}" presName="spacer" presStyleCnt="0"/>
      <dgm:spPr/>
    </dgm:pt>
    <dgm:pt modelId="{38887396-CE2C-43C5-B96A-43EE60186463}" type="pres">
      <dgm:prSet presAssocID="{E9F205B2-3617-4E62-9A69-A067158D167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126A9A1-9490-420F-8F8B-A49578067EA1}" type="pres">
      <dgm:prSet presAssocID="{0343F9CB-FCB0-4AE3-BF31-0E5E33C50B76}" presName="spacer" presStyleCnt="0"/>
      <dgm:spPr/>
    </dgm:pt>
    <dgm:pt modelId="{FAE1CCE5-5C23-4683-97F9-1B154F04BB13}" type="pres">
      <dgm:prSet presAssocID="{4D0B77F3-2457-467F-A057-4F48B7F5058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4C53429-7EA3-4DAF-8B6D-AC392EFBB502}" type="pres">
      <dgm:prSet presAssocID="{044DBBFA-2D2D-4CE3-AC9F-2D4FD06E0A58}" presName="spacer" presStyleCnt="0"/>
      <dgm:spPr/>
    </dgm:pt>
    <dgm:pt modelId="{EA7681E5-EA58-4A4B-B136-72A6AFF0BB55}" type="pres">
      <dgm:prSet presAssocID="{D2863103-0C60-418D-959A-89F9394103F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A8ADB2D-827F-4D09-8A8D-810C0436045F}" srcId="{4A631F17-49A8-4A6F-BE7F-D882986FB755}" destId="{E9F205B2-3617-4E62-9A69-A067158D1679}" srcOrd="1" destOrd="0" parTransId="{EFEED336-B872-462D-AF08-52FB36CF35DA}" sibTransId="{0343F9CB-FCB0-4AE3-BF31-0E5E33C50B76}"/>
    <dgm:cxn modelId="{4C08AA42-6F5A-4E76-A8C9-5D075249956C}" type="presOf" srcId="{D2863103-0C60-418D-959A-89F9394103FD}" destId="{EA7681E5-EA58-4A4B-B136-72A6AFF0BB55}" srcOrd="0" destOrd="0" presId="urn:microsoft.com/office/officeart/2005/8/layout/vList2"/>
    <dgm:cxn modelId="{1342A943-9681-47F5-A6A5-4FF0E43B1976}" type="presOf" srcId="{E9F205B2-3617-4E62-9A69-A067158D1679}" destId="{38887396-CE2C-43C5-B96A-43EE60186463}" srcOrd="0" destOrd="0" presId="urn:microsoft.com/office/officeart/2005/8/layout/vList2"/>
    <dgm:cxn modelId="{CB144746-6335-475E-BA3F-DE3FCBBED65F}" type="presOf" srcId="{4A631F17-49A8-4A6F-BE7F-D882986FB755}" destId="{0547E384-3761-4912-A5EA-5AF8C26A76D7}" srcOrd="0" destOrd="0" presId="urn:microsoft.com/office/officeart/2005/8/layout/vList2"/>
    <dgm:cxn modelId="{F26F5847-969A-4CF7-A15B-BBA7421B4F88}" srcId="{4A631F17-49A8-4A6F-BE7F-D882986FB755}" destId="{4D0B77F3-2457-467F-A057-4F48B7F5058D}" srcOrd="2" destOrd="0" parTransId="{D8C1AE40-762E-455D-A1BB-96D1E2DB1090}" sibTransId="{044DBBFA-2D2D-4CE3-AC9F-2D4FD06E0A58}"/>
    <dgm:cxn modelId="{B9A9F247-3F04-44D1-9C45-D4176F95BCAD}" type="presOf" srcId="{6FC8370D-0162-4930-9679-F87698E21C7D}" destId="{E77D308C-13D4-4FE6-B0CA-288BF8E260A1}" srcOrd="0" destOrd="0" presId="urn:microsoft.com/office/officeart/2005/8/layout/vList2"/>
    <dgm:cxn modelId="{C925C54D-5152-497F-AEE7-218F99999FDA}" type="presOf" srcId="{4D0B77F3-2457-467F-A057-4F48B7F5058D}" destId="{FAE1CCE5-5C23-4683-97F9-1B154F04BB13}" srcOrd="0" destOrd="0" presId="urn:microsoft.com/office/officeart/2005/8/layout/vList2"/>
    <dgm:cxn modelId="{45E289B4-9EBD-4AFA-A000-827E03E1A522}" srcId="{4A631F17-49A8-4A6F-BE7F-D882986FB755}" destId="{6FC8370D-0162-4930-9679-F87698E21C7D}" srcOrd="0" destOrd="0" parTransId="{7EA835D4-82E3-4FAF-8F53-386288DA051E}" sibTransId="{E4E028EB-92C3-4D24-B7B4-EC0FAC7865FF}"/>
    <dgm:cxn modelId="{D66DA2D2-5D03-4DE6-875D-DDCB09FF9226}" srcId="{4A631F17-49A8-4A6F-BE7F-D882986FB755}" destId="{D2863103-0C60-418D-959A-89F9394103FD}" srcOrd="3" destOrd="0" parTransId="{1B47EAF2-51B7-47A9-A1B1-BB20C0223D92}" sibTransId="{60DDB8D4-B10B-40A2-AE29-B741505AD7DB}"/>
    <dgm:cxn modelId="{BE165435-1612-42AF-B8B7-7C691776909C}" type="presParOf" srcId="{0547E384-3761-4912-A5EA-5AF8C26A76D7}" destId="{E77D308C-13D4-4FE6-B0CA-288BF8E260A1}" srcOrd="0" destOrd="0" presId="urn:microsoft.com/office/officeart/2005/8/layout/vList2"/>
    <dgm:cxn modelId="{FC78F25A-707F-4D16-817D-C2F68D4847FA}" type="presParOf" srcId="{0547E384-3761-4912-A5EA-5AF8C26A76D7}" destId="{5D788A93-3E9B-4D74-B650-A05A8462DE4B}" srcOrd="1" destOrd="0" presId="urn:microsoft.com/office/officeart/2005/8/layout/vList2"/>
    <dgm:cxn modelId="{886C428E-F7DE-43AB-9341-8C97460058AC}" type="presParOf" srcId="{0547E384-3761-4912-A5EA-5AF8C26A76D7}" destId="{38887396-CE2C-43C5-B96A-43EE60186463}" srcOrd="2" destOrd="0" presId="urn:microsoft.com/office/officeart/2005/8/layout/vList2"/>
    <dgm:cxn modelId="{731C290B-7B09-4349-A01D-6D3940F85CD5}" type="presParOf" srcId="{0547E384-3761-4912-A5EA-5AF8C26A76D7}" destId="{C126A9A1-9490-420F-8F8B-A49578067EA1}" srcOrd="3" destOrd="0" presId="urn:microsoft.com/office/officeart/2005/8/layout/vList2"/>
    <dgm:cxn modelId="{FFDA7BDB-EDCF-4E37-924E-7B9700F843CE}" type="presParOf" srcId="{0547E384-3761-4912-A5EA-5AF8C26A76D7}" destId="{FAE1CCE5-5C23-4683-97F9-1B154F04BB13}" srcOrd="4" destOrd="0" presId="urn:microsoft.com/office/officeart/2005/8/layout/vList2"/>
    <dgm:cxn modelId="{8CB514FA-5923-4649-A501-6A2A6F839C2B}" type="presParOf" srcId="{0547E384-3761-4912-A5EA-5AF8C26A76D7}" destId="{24C53429-7EA3-4DAF-8B6D-AC392EFBB502}" srcOrd="5" destOrd="0" presId="urn:microsoft.com/office/officeart/2005/8/layout/vList2"/>
    <dgm:cxn modelId="{60054F17-52EC-4276-9CC2-74ED332E0F0E}" type="presParOf" srcId="{0547E384-3761-4912-A5EA-5AF8C26A76D7}" destId="{EA7681E5-EA58-4A4B-B136-72A6AFF0BB5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631F17-49A8-4A6F-BE7F-D882986FB75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C8370D-0162-4930-9679-F87698E21C7D}">
      <dgm:prSet/>
      <dgm:spPr/>
      <dgm:t>
        <a:bodyPr/>
        <a:lstStyle/>
        <a:p>
          <a:r>
            <a:rPr lang="en-US" dirty="0"/>
            <a:t>Great when there is high degree of uncertainty in requirements</a:t>
          </a:r>
        </a:p>
      </dgm:t>
    </dgm:pt>
    <dgm:pt modelId="{7EA835D4-82E3-4FAF-8F53-386288DA051E}" type="parTrans" cxnId="{45E289B4-9EBD-4AFA-A000-827E03E1A522}">
      <dgm:prSet/>
      <dgm:spPr/>
      <dgm:t>
        <a:bodyPr/>
        <a:lstStyle/>
        <a:p>
          <a:endParaRPr lang="en-US"/>
        </a:p>
      </dgm:t>
    </dgm:pt>
    <dgm:pt modelId="{E4E028EB-92C3-4D24-B7B4-EC0FAC7865FF}" type="sibTrans" cxnId="{45E289B4-9EBD-4AFA-A000-827E03E1A522}">
      <dgm:prSet/>
      <dgm:spPr/>
      <dgm:t>
        <a:bodyPr/>
        <a:lstStyle/>
        <a:p>
          <a:endParaRPr lang="en-US"/>
        </a:p>
      </dgm:t>
    </dgm:pt>
    <dgm:pt modelId="{E9F205B2-3617-4E62-9A69-A067158D1679}">
      <dgm:prSet/>
      <dgm:spPr/>
      <dgm:t>
        <a:bodyPr/>
        <a:lstStyle/>
        <a:p>
          <a:r>
            <a:rPr lang="en-US" dirty="0"/>
            <a:t>Best approach when high risk of change</a:t>
          </a:r>
        </a:p>
      </dgm:t>
    </dgm:pt>
    <dgm:pt modelId="{EFEED336-B872-462D-AF08-52FB36CF35DA}" type="parTrans" cxnId="{FA8ADB2D-827F-4D09-8A8D-810C0436045F}">
      <dgm:prSet/>
      <dgm:spPr/>
      <dgm:t>
        <a:bodyPr/>
        <a:lstStyle/>
        <a:p>
          <a:endParaRPr lang="en-US"/>
        </a:p>
      </dgm:t>
    </dgm:pt>
    <dgm:pt modelId="{0343F9CB-FCB0-4AE3-BF31-0E5E33C50B76}" type="sibTrans" cxnId="{FA8ADB2D-827F-4D09-8A8D-810C0436045F}">
      <dgm:prSet/>
      <dgm:spPr/>
      <dgm:t>
        <a:bodyPr/>
        <a:lstStyle/>
        <a:p>
          <a:endParaRPr lang="en-US"/>
        </a:p>
      </dgm:t>
    </dgm:pt>
    <dgm:pt modelId="{4D0B77F3-2457-467F-A057-4F48B7F5058D}">
      <dgm:prSet/>
      <dgm:spPr/>
      <dgm:t>
        <a:bodyPr/>
        <a:lstStyle/>
        <a:p>
          <a:r>
            <a:rPr lang="en-US" dirty="0"/>
            <a:t>Processes are purposely “loose” so that team can adapt</a:t>
          </a:r>
        </a:p>
      </dgm:t>
    </dgm:pt>
    <dgm:pt modelId="{D8C1AE40-762E-455D-A1BB-96D1E2DB1090}" type="parTrans" cxnId="{F26F5847-969A-4CF7-A15B-BBA7421B4F88}">
      <dgm:prSet/>
      <dgm:spPr/>
      <dgm:t>
        <a:bodyPr/>
        <a:lstStyle/>
        <a:p>
          <a:endParaRPr lang="en-US"/>
        </a:p>
      </dgm:t>
    </dgm:pt>
    <dgm:pt modelId="{044DBBFA-2D2D-4CE3-AC9F-2D4FD06E0A58}" type="sibTrans" cxnId="{F26F5847-969A-4CF7-A15B-BBA7421B4F88}">
      <dgm:prSet/>
      <dgm:spPr/>
      <dgm:t>
        <a:bodyPr/>
        <a:lstStyle/>
        <a:p>
          <a:endParaRPr lang="en-US"/>
        </a:p>
      </dgm:t>
    </dgm:pt>
    <dgm:pt modelId="{D2863103-0C60-418D-959A-89F9394103FD}">
      <dgm:prSet/>
      <dgm:spPr/>
      <dgm:t>
        <a:bodyPr/>
        <a:lstStyle/>
        <a:p>
          <a:r>
            <a:rPr lang="en-US" dirty="0"/>
            <a:t>Desirable for scaling project size and adjusting product backlog per priorities</a:t>
          </a:r>
        </a:p>
      </dgm:t>
    </dgm:pt>
    <dgm:pt modelId="{1B47EAF2-51B7-47A9-A1B1-BB20C0223D92}" type="parTrans" cxnId="{D66DA2D2-5D03-4DE6-875D-DDCB09FF9226}">
      <dgm:prSet/>
      <dgm:spPr/>
      <dgm:t>
        <a:bodyPr/>
        <a:lstStyle/>
        <a:p>
          <a:endParaRPr lang="en-US"/>
        </a:p>
      </dgm:t>
    </dgm:pt>
    <dgm:pt modelId="{60DDB8D4-B10B-40A2-AE29-B741505AD7DB}" type="sibTrans" cxnId="{D66DA2D2-5D03-4DE6-875D-DDCB09FF9226}">
      <dgm:prSet/>
      <dgm:spPr/>
      <dgm:t>
        <a:bodyPr/>
        <a:lstStyle/>
        <a:p>
          <a:endParaRPr lang="en-US"/>
        </a:p>
      </dgm:t>
    </dgm:pt>
    <dgm:pt modelId="{0547E384-3761-4912-A5EA-5AF8C26A76D7}" type="pres">
      <dgm:prSet presAssocID="{4A631F17-49A8-4A6F-BE7F-D882986FB755}" presName="linear" presStyleCnt="0">
        <dgm:presLayoutVars>
          <dgm:animLvl val="lvl"/>
          <dgm:resizeHandles val="exact"/>
        </dgm:presLayoutVars>
      </dgm:prSet>
      <dgm:spPr/>
    </dgm:pt>
    <dgm:pt modelId="{E77D308C-13D4-4FE6-B0CA-288BF8E260A1}" type="pres">
      <dgm:prSet presAssocID="{6FC8370D-0162-4930-9679-F87698E21C7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D788A93-3E9B-4D74-B650-A05A8462DE4B}" type="pres">
      <dgm:prSet presAssocID="{E4E028EB-92C3-4D24-B7B4-EC0FAC7865FF}" presName="spacer" presStyleCnt="0"/>
      <dgm:spPr/>
    </dgm:pt>
    <dgm:pt modelId="{38887396-CE2C-43C5-B96A-43EE60186463}" type="pres">
      <dgm:prSet presAssocID="{E9F205B2-3617-4E62-9A69-A067158D167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126A9A1-9490-420F-8F8B-A49578067EA1}" type="pres">
      <dgm:prSet presAssocID="{0343F9CB-FCB0-4AE3-BF31-0E5E33C50B76}" presName="spacer" presStyleCnt="0"/>
      <dgm:spPr/>
    </dgm:pt>
    <dgm:pt modelId="{FAE1CCE5-5C23-4683-97F9-1B154F04BB13}" type="pres">
      <dgm:prSet presAssocID="{4D0B77F3-2457-467F-A057-4F48B7F5058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4C53429-7EA3-4DAF-8B6D-AC392EFBB502}" type="pres">
      <dgm:prSet presAssocID="{044DBBFA-2D2D-4CE3-AC9F-2D4FD06E0A58}" presName="spacer" presStyleCnt="0"/>
      <dgm:spPr/>
    </dgm:pt>
    <dgm:pt modelId="{EA7681E5-EA58-4A4B-B136-72A6AFF0BB55}" type="pres">
      <dgm:prSet presAssocID="{D2863103-0C60-418D-959A-89F9394103F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A8ADB2D-827F-4D09-8A8D-810C0436045F}" srcId="{4A631F17-49A8-4A6F-BE7F-D882986FB755}" destId="{E9F205B2-3617-4E62-9A69-A067158D1679}" srcOrd="1" destOrd="0" parTransId="{EFEED336-B872-462D-AF08-52FB36CF35DA}" sibTransId="{0343F9CB-FCB0-4AE3-BF31-0E5E33C50B76}"/>
    <dgm:cxn modelId="{4C08AA42-6F5A-4E76-A8C9-5D075249956C}" type="presOf" srcId="{D2863103-0C60-418D-959A-89F9394103FD}" destId="{EA7681E5-EA58-4A4B-B136-72A6AFF0BB55}" srcOrd="0" destOrd="0" presId="urn:microsoft.com/office/officeart/2005/8/layout/vList2"/>
    <dgm:cxn modelId="{1342A943-9681-47F5-A6A5-4FF0E43B1976}" type="presOf" srcId="{E9F205B2-3617-4E62-9A69-A067158D1679}" destId="{38887396-CE2C-43C5-B96A-43EE60186463}" srcOrd="0" destOrd="0" presId="urn:microsoft.com/office/officeart/2005/8/layout/vList2"/>
    <dgm:cxn modelId="{CB144746-6335-475E-BA3F-DE3FCBBED65F}" type="presOf" srcId="{4A631F17-49A8-4A6F-BE7F-D882986FB755}" destId="{0547E384-3761-4912-A5EA-5AF8C26A76D7}" srcOrd="0" destOrd="0" presId="urn:microsoft.com/office/officeart/2005/8/layout/vList2"/>
    <dgm:cxn modelId="{F26F5847-969A-4CF7-A15B-BBA7421B4F88}" srcId="{4A631F17-49A8-4A6F-BE7F-D882986FB755}" destId="{4D0B77F3-2457-467F-A057-4F48B7F5058D}" srcOrd="2" destOrd="0" parTransId="{D8C1AE40-762E-455D-A1BB-96D1E2DB1090}" sibTransId="{044DBBFA-2D2D-4CE3-AC9F-2D4FD06E0A58}"/>
    <dgm:cxn modelId="{B9A9F247-3F04-44D1-9C45-D4176F95BCAD}" type="presOf" srcId="{6FC8370D-0162-4930-9679-F87698E21C7D}" destId="{E77D308C-13D4-4FE6-B0CA-288BF8E260A1}" srcOrd="0" destOrd="0" presId="urn:microsoft.com/office/officeart/2005/8/layout/vList2"/>
    <dgm:cxn modelId="{C925C54D-5152-497F-AEE7-218F99999FDA}" type="presOf" srcId="{4D0B77F3-2457-467F-A057-4F48B7F5058D}" destId="{FAE1CCE5-5C23-4683-97F9-1B154F04BB13}" srcOrd="0" destOrd="0" presId="urn:microsoft.com/office/officeart/2005/8/layout/vList2"/>
    <dgm:cxn modelId="{45E289B4-9EBD-4AFA-A000-827E03E1A522}" srcId="{4A631F17-49A8-4A6F-BE7F-D882986FB755}" destId="{6FC8370D-0162-4930-9679-F87698E21C7D}" srcOrd="0" destOrd="0" parTransId="{7EA835D4-82E3-4FAF-8F53-386288DA051E}" sibTransId="{E4E028EB-92C3-4D24-B7B4-EC0FAC7865FF}"/>
    <dgm:cxn modelId="{D66DA2D2-5D03-4DE6-875D-DDCB09FF9226}" srcId="{4A631F17-49A8-4A6F-BE7F-D882986FB755}" destId="{D2863103-0C60-418D-959A-89F9394103FD}" srcOrd="3" destOrd="0" parTransId="{1B47EAF2-51B7-47A9-A1B1-BB20C0223D92}" sibTransId="{60DDB8D4-B10B-40A2-AE29-B741505AD7DB}"/>
    <dgm:cxn modelId="{BE165435-1612-42AF-B8B7-7C691776909C}" type="presParOf" srcId="{0547E384-3761-4912-A5EA-5AF8C26A76D7}" destId="{E77D308C-13D4-4FE6-B0CA-288BF8E260A1}" srcOrd="0" destOrd="0" presId="urn:microsoft.com/office/officeart/2005/8/layout/vList2"/>
    <dgm:cxn modelId="{FC78F25A-707F-4D16-817D-C2F68D4847FA}" type="presParOf" srcId="{0547E384-3761-4912-A5EA-5AF8C26A76D7}" destId="{5D788A93-3E9B-4D74-B650-A05A8462DE4B}" srcOrd="1" destOrd="0" presId="urn:microsoft.com/office/officeart/2005/8/layout/vList2"/>
    <dgm:cxn modelId="{886C428E-F7DE-43AB-9341-8C97460058AC}" type="presParOf" srcId="{0547E384-3761-4912-A5EA-5AF8C26A76D7}" destId="{38887396-CE2C-43C5-B96A-43EE60186463}" srcOrd="2" destOrd="0" presId="urn:microsoft.com/office/officeart/2005/8/layout/vList2"/>
    <dgm:cxn modelId="{731C290B-7B09-4349-A01D-6D3940F85CD5}" type="presParOf" srcId="{0547E384-3761-4912-A5EA-5AF8C26A76D7}" destId="{C126A9A1-9490-420F-8F8B-A49578067EA1}" srcOrd="3" destOrd="0" presId="urn:microsoft.com/office/officeart/2005/8/layout/vList2"/>
    <dgm:cxn modelId="{FFDA7BDB-EDCF-4E37-924E-7B9700F843CE}" type="presParOf" srcId="{0547E384-3761-4912-A5EA-5AF8C26A76D7}" destId="{FAE1CCE5-5C23-4683-97F9-1B154F04BB13}" srcOrd="4" destOrd="0" presId="urn:microsoft.com/office/officeart/2005/8/layout/vList2"/>
    <dgm:cxn modelId="{8CB514FA-5923-4649-A501-6A2A6F839C2B}" type="presParOf" srcId="{0547E384-3761-4912-A5EA-5AF8C26A76D7}" destId="{24C53429-7EA3-4DAF-8B6D-AC392EFBB502}" srcOrd="5" destOrd="0" presId="urn:microsoft.com/office/officeart/2005/8/layout/vList2"/>
    <dgm:cxn modelId="{60054F17-52EC-4276-9CC2-74ED332E0F0E}" type="presParOf" srcId="{0547E384-3761-4912-A5EA-5AF8C26A76D7}" destId="{EA7681E5-EA58-4A4B-B136-72A6AFF0BB5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631F17-49A8-4A6F-BE7F-D882986FB75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C8370D-0162-4930-9679-F87698E21C7D}">
      <dgm:prSet/>
      <dgm:spPr/>
      <dgm:t>
        <a:bodyPr/>
        <a:lstStyle/>
        <a:p>
          <a:r>
            <a:rPr lang="en-US" dirty="0"/>
            <a:t>Great when requirements are well defined</a:t>
          </a:r>
        </a:p>
      </dgm:t>
    </dgm:pt>
    <dgm:pt modelId="{7EA835D4-82E3-4FAF-8F53-386288DA051E}" type="parTrans" cxnId="{45E289B4-9EBD-4AFA-A000-827E03E1A522}">
      <dgm:prSet/>
      <dgm:spPr/>
      <dgm:t>
        <a:bodyPr/>
        <a:lstStyle/>
        <a:p>
          <a:endParaRPr lang="en-US"/>
        </a:p>
      </dgm:t>
    </dgm:pt>
    <dgm:pt modelId="{E4E028EB-92C3-4D24-B7B4-EC0FAC7865FF}" type="sibTrans" cxnId="{45E289B4-9EBD-4AFA-A000-827E03E1A522}">
      <dgm:prSet/>
      <dgm:spPr/>
      <dgm:t>
        <a:bodyPr/>
        <a:lstStyle/>
        <a:p>
          <a:endParaRPr lang="en-US"/>
        </a:p>
      </dgm:t>
    </dgm:pt>
    <dgm:pt modelId="{E9F205B2-3617-4E62-9A69-A067158D1679}">
      <dgm:prSet/>
      <dgm:spPr/>
      <dgm:t>
        <a:bodyPr/>
        <a:lstStyle/>
        <a:p>
          <a:r>
            <a:rPr lang="en-US" dirty="0"/>
            <a:t>Suitable when there is low risk for change</a:t>
          </a:r>
        </a:p>
      </dgm:t>
    </dgm:pt>
    <dgm:pt modelId="{EFEED336-B872-462D-AF08-52FB36CF35DA}" type="parTrans" cxnId="{FA8ADB2D-827F-4D09-8A8D-810C0436045F}">
      <dgm:prSet/>
      <dgm:spPr/>
      <dgm:t>
        <a:bodyPr/>
        <a:lstStyle/>
        <a:p>
          <a:endParaRPr lang="en-US"/>
        </a:p>
      </dgm:t>
    </dgm:pt>
    <dgm:pt modelId="{0343F9CB-FCB0-4AE3-BF31-0E5E33C50B76}" type="sibTrans" cxnId="{FA8ADB2D-827F-4D09-8A8D-810C0436045F}">
      <dgm:prSet/>
      <dgm:spPr/>
      <dgm:t>
        <a:bodyPr/>
        <a:lstStyle/>
        <a:p>
          <a:endParaRPr lang="en-US"/>
        </a:p>
      </dgm:t>
    </dgm:pt>
    <dgm:pt modelId="{4D0B77F3-2457-467F-A057-4F48B7F5058D}">
      <dgm:prSet/>
      <dgm:spPr/>
      <dgm:t>
        <a:bodyPr/>
        <a:lstStyle/>
        <a:p>
          <a:r>
            <a:rPr lang="en-US" dirty="0"/>
            <a:t>Well defined processes means project is easier to manage</a:t>
          </a:r>
        </a:p>
      </dgm:t>
    </dgm:pt>
    <dgm:pt modelId="{D8C1AE40-762E-455D-A1BB-96D1E2DB1090}" type="parTrans" cxnId="{F26F5847-969A-4CF7-A15B-BBA7421B4F88}">
      <dgm:prSet/>
      <dgm:spPr/>
      <dgm:t>
        <a:bodyPr/>
        <a:lstStyle/>
        <a:p>
          <a:endParaRPr lang="en-US"/>
        </a:p>
      </dgm:t>
    </dgm:pt>
    <dgm:pt modelId="{044DBBFA-2D2D-4CE3-AC9F-2D4FD06E0A58}" type="sibTrans" cxnId="{F26F5847-969A-4CF7-A15B-BBA7421B4F88}">
      <dgm:prSet/>
      <dgm:spPr/>
      <dgm:t>
        <a:bodyPr/>
        <a:lstStyle/>
        <a:p>
          <a:endParaRPr lang="en-US"/>
        </a:p>
      </dgm:t>
    </dgm:pt>
    <dgm:pt modelId="{D2863103-0C60-418D-959A-89F9394103FD}">
      <dgm:prSet/>
      <dgm:spPr/>
      <dgm:t>
        <a:bodyPr/>
        <a:lstStyle/>
        <a:p>
          <a:r>
            <a:rPr lang="en-US" dirty="0"/>
            <a:t>Great for small projects</a:t>
          </a:r>
        </a:p>
      </dgm:t>
    </dgm:pt>
    <dgm:pt modelId="{1B47EAF2-51B7-47A9-A1B1-BB20C0223D92}" type="parTrans" cxnId="{D66DA2D2-5D03-4DE6-875D-DDCB09FF9226}">
      <dgm:prSet/>
      <dgm:spPr/>
      <dgm:t>
        <a:bodyPr/>
        <a:lstStyle/>
        <a:p>
          <a:endParaRPr lang="en-US"/>
        </a:p>
      </dgm:t>
    </dgm:pt>
    <dgm:pt modelId="{60DDB8D4-B10B-40A2-AE29-B741505AD7DB}" type="sibTrans" cxnId="{D66DA2D2-5D03-4DE6-875D-DDCB09FF9226}">
      <dgm:prSet/>
      <dgm:spPr/>
      <dgm:t>
        <a:bodyPr/>
        <a:lstStyle/>
        <a:p>
          <a:endParaRPr lang="en-US"/>
        </a:p>
      </dgm:t>
    </dgm:pt>
    <dgm:pt modelId="{0547E384-3761-4912-A5EA-5AF8C26A76D7}" type="pres">
      <dgm:prSet presAssocID="{4A631F17-49A8-4A6F-BE7F-D882986FB755}" presName="linear" presStyleCnt="0">
        <dgm:presLayoutVars>
          <dgm:animLvl val="lvl"/>
          <dgm:resizeHandles val="exact"/>
        </dgm:presLayoutVars>
      </dgm:prSet>
      <dgm:spPr/>
    </dgm:pt>
    <dgm:pt modelId="{E77D308C-13D4-4FE6-B0CA-288BF8E260A1}" type="pres">
      <dgm:prSet presAssocID="{6FC8370D-0162-4930-9679-F87698E21C7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D788A93-3E9B-4D74-B650-A05A8462DE4B}" type="pres">
      <dgm:prSet presAssocID="{E4E028EB-92C3-4D24-B7B4-EC0FAC7865FF}" presName="spacer" presStyleCnt="0"/>
      <dgm:spPr/>
    </dgm:pt>
    <dgm:pt modelId="{38887396-CE2C-43C5-B96A-43EE60186463}" type="pres">
      <dgm:prSet presAssocID="{E9F205B2-3617-4E62-9A69-A067158D167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126A9A1-9490-420F-8F8B-A49578067EA1}" type="pres">
      <dgm:prSet presAssocID="{0343F9CB-FCB0-4AE3-BF31-0E5E33C50B76}" presName="spacer" presStyleCnt="0"/>
      <dgm:spPr/>
    </dgm:pt>
    <dgm:pt modelId="{FAE1CCE5-5C23-4683-97F9-1B154F04BB13}" type="pres">
      <dgm:prSet presAssocID="{4D0B77F3-2457-467F-A057-4F48B7F5058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4C53429-7EA3-4DAF-8B6D-AC392EFBB502}" type="pres">
      <dgm:prSet presAssocID="{044DBBFA-2D2D-4CE3-AC9F-2D4FD06E0A58}" presName="spacer" presStyleCnt="0"/>
      <dgm:spPr/>
    </dgm:pt>
    <dgm:pt modelId="{EA7681E5-EA58-4A4B-B136-72A6AFF0BB55}" type="pres">
      <dgm:prSet presAssocID="{D2863103-0C60-418D-959A-89F9394103F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A8ADB2D-827F-4D09-8A8D-810C0436045F}" srcId="{4A631F17-49A8-4A6F-BE7F-D882986FB755}" destId="{E9F205B2-3617-4E62-9A69-A067158D1679}" srcOrd="1" destOrd="0" parTransId="{EFEED336-B872-462D-AF08-52FB36CF35DA}" sibTransId="{0343F9CB-FCB0-4AE3-BF31-0E5E33C50B76}"/>
    <dgm:cxn modelId="{4C08AA42-6F5A-4E76-A8C9-5D075249956C}" type="presOf" srcId="{D2863103-0C60-418D-959A-89F9394103FD}" destId="{EA7681E5-EA58-4A4B-B136-72A6AFF0BB55}" srcOrd="0" destOrd="0" presId="urn:microsoft.com/office/officeart/2005/8/layout/vList2"/>
    <dgm:cxn modelId="{1342A943-9681-47F5-A6A5-4FF0E43B1976}" type="presOf" srcId="{E9F205B2-3617-4E62-9A69-A067158D1679}" destId="{38887396-CE2C-43C5-B96A-43EE60186463}" srcOrd="0" destOrd="0" presId="urn:microsoft.com/office/officeart/2005/8/layout/vList2"/>
    <dgm:cxn modelId="{CB144746-6335-475E-BA3F-DE3FCBBED65F}" type="presOf" srcId="{4A631F17-49A8-4A6F-BE7F-D882986FB755}" destId="{0547E384-3761-4912-A5EA-5AF8C26A76D7}" srcOrd="0" destOrd="0" presId="urn:microsoft.com/office/officeart/2005/8/layout/vList2"/>
    <dgm:cxn modelId="{F26F5847-969A-4CF7-A15B-BBA7421B4F88}" srcId="{4A631F17-49A8-4A6F-BE7F-D882986FB755}" destId="{4D0B77F3-2457-467F-A057-4F48B7F5058D}" srcOrd="2" destOrd="0" parTransId="{D8C1AE40-762E-455D-A1BB-96D1E2DB1090}" sibTransId="{044DBBFA-2D2D-4CE3-AC9F-2D4FD06E0A58}"/>
    <dgm:cxn modelId="{B9A9F247-3F04-44D1-9C45-D4176F95BCAD}" type="presOf" srcId="{6FC8370D-0162-4930-9679-F87698E21C7D}" destId="{E77D308C-13D4-4FE6-B0CA-288BF8E260A1}" srcOrd="0" destOrd="0" presId="urn:microsoft.com/office/officeart/2005/8/layout/vList2"/>
    <dgm:cxn modelId="{C925C54D-5152-497F-AEE7-218F99999FDA}" type="presOf" srcId="{4D0B77F3-2457-467F-A057-4F48B7F5058D}" destId="{FAE1CCE5-5C23-4683-97F9-1B154F04BB13}" srcOrd="0" destOrd="0" presId="urn:microsoft.com/office/officeart/2005/8/layout/vList2"/>
    <dgm:cxn modelId="{45E289B4-9EBD-4AFA-A000-827E03E1A522}" srcId="{4A631F17-49A8-4A6F-BE7F-D882986FB755}" destId="{6FC8370D-0162-4930-9679-F87698E21C7D}" srcOrd="0" destOrd="0" parTransId="{7EA835D4-82E3-4FAF-8F53-386288DA051E}" sibTransId="{E4E028EB-92C3-4D24-B7B4-EC0FAC7865FF}"/>
    <dgm:cxn modelId="{D66DA2D2-5D03-4DE6-875D-DDCB09FF9226}" srcId="{4A631F17-49A8-4A6F-BE7F-D882986FB755}" destId="{D2863103-0C60-418D-959A-89F9394103FD}" srcOrd="3" destOrd="0" parTransId="{1B47EAF2-51B7-47A9-A1B1-BB20C0223D92}" sibTransId="{60DDB8D4-B10B-40A2-AE29-B741505AD7DB}"/>
    <dgm:cxn modelId="{BE165435-1612-42AF-B8B7-7C691776909C}" type="presParOf" srcId="{0547E384-3761-4912-A5EA-5AF8C26A76D7}" destId="{E77D308C-13D4-4FE6-B0CA-288BF8E260A1}" srcOrd="0" destOrd="0" presId="urn:microsoft.com/office/officeart/2005/8/layout/vList2"/>
    <dgm:cxn modelId="{FC78F25A-707F-4D16-817D-C2F68D4847FA}" type="presParOf" srcId="{0547E384-3761-4912-A5EA-5AF8C26A76D7}" destId="{5D788A93-3E9B-4D74-B650-A05A8462DE4B}" srcOrd="1" destOrd="0" presId="urn:microsoft.com/office/officeart/2005/8/layout/vList2"/>
    <dgm:cxn modelId="{886C428E-F7DE-43AB-9341-8C97460058AC}" type="presParOf" srcId="{0547E384-3761-4912-A5EA-5AF8C26A76D7}" destId="{38887396-CE2C-43C5-B96A-43EE60186463}" srcOrd="2" destOrd="0" presId="urn:microsoft.com/office/officeart/2005/8/layout/vList2"/>
    <dgm:cxn modelId="{731C290B-7B09-4349-A01D-6D3940F85CD5}" type="presParOf" srcId="{0547E384-3761-4912-A5EA-5AF8C26A76D7}" destId="{C126A9A1-9490-420F-8F8B-A49578067EA1}" srcOrd="3" destOrd="0" presId="urn:microsoft.com/office/officeart/2005/8/layout/vList2"/>
    <dgm:cxn modelId="{FFDA7BDB-EDCF-4E37-924E-7B9700F843CE}" type="presParOf" srcId="{0547E384-3761-4912-A5EA-5AF8C26A76D7}" destId="{FAE1CCE5-5C23-4683-97F9-1B154F04BB13}" srcOrd="4" destOrd="0" presId="urn:microsoft.com/office/officeart/2005/8/layout/vList2"/>
    <dgm:cxn modelId="{8CB514FA-5923-4649-A501-6A2A6F839C2B}" type="presParOf" srcId="{0547E384-3761-4912-A5EA-5AF8C26A76D7}" destId="{24C53429-7EA3-4DAF-8B6D-AC392EFBB502}" srcOrd="5" destOrd="0" presId="urn:microsoft.com/office/officeart/2005/8/layout/vList2"/>
    <dgm:cxn modelId="{60054F17-52EC-4276-9CC2-74ED332E0F0E}" type="presParOf" srcId="{0547E384-3761-4912-A5EA-5AF8C26A76D7}" destId="{EA7681E5-EA58-4A4B-B136-72A6AFF0BB5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7D308C-13D4-4FE6-B0CA-288BF8E260A1}">
      <dsp:nvSpPr>
        <dsp:cNvPr id="0" name=""/>
        <dsp:cNvSpPr/>
      </dsp:nvSpPr>
      <dsp:spPr>
        <a:xfrm>
          <a:off x="0" y="83117"/>
          <a:ext cx="5157787" cy="834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“Adaptive” to change enabled success</a:t>
          </a:r>
        </a:p>
      </dsp:txBody>
      <dsp:txXfrm>
        <a:off x="40724" y="123841"/>
        <a:ext cx="5076339" cy="752780"/>
      </dsp:txXfrm>
    </dsp:sp>
    <dsp:sp modelId="{38887396-CE2C-43C5-B96A-43EE60186463}">
      <dsp:nvSpPr>
        <dsp:cNvPr id="0" name=""/>
        <dsp:cNvSpPr/>
      </dsp:nvSpPr>
      <dsp:spPr>
        <a:xfrm>
          <a:off x="0" y="977825"/>
          <a:ext cx="5157787" cy="834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Communication with stakeholders throughout lifecycle</a:t>
          </a:r>
        </a:p>
      </dsp:txBody>
      <dsp:txXfrm>
        <a:off x="40724" y="1018549"/>
        <a:ext cx="5076339" cy="752780"/>
      </dsp:txXfrm>
    </dsp:sp>
    <dsp:sp modelId="{FAE1CCE5-5C23-4683-97F9-1B154F04BB13}">
      <dsp:nvSpPr>
        <dsp:cNvPr id="0" name=""/>
        <dsp:cNvSpPr/>
      </dsp:nvSpPr>
      <dsp:spPr>
        <a:xfrm>
          <a:off x="0" y="1872534"/>
          <a:ext cx="5157787" cy="834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Reprioritized product backlog to adapt to change</a:t>
          </a:r>
        </a:p>
      </dsp:txBody>
      <dsp:txXfrm>
        <a:off x="40724" y="1913258"/>
        <a:ext cx="5076339" cy="752780"/>
      </dsp:txXfrm>
    </dsp:sp>
    <dsp:sp modelId="{EA7681E5-EA58-4A4B-B136-72A6AFF0BB55}">
      <dsp:nvSpPr>
        <dsp:cNvPr id="0" name=""/>
        <dsp:cNvSpPr/>
      </dsp:nvSpPr>
      <dsp:spPr>
        <a:xfrm>
          <a:off x="0" y="2767242"/>
          <a:ext cx="5157787" cy="834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Collaboration and self-organized teams focused on delivering new requirement</a:t>
          </a:r>
        </a:p>
      </dsp:txBody>
      <dsp:txXfrm>
        <a:off x="40724" y="2807966"/>
        <a:ext cx="5076339" cy="7527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7D308C-13D4-4FE6-B0CA-288BF8E260A1}">
      <dsp:nvSpPr>
        <dsp:cNvPr id="0" name=""/>
        <dsp:cNvSpPr/>
      </dsp:nvSpPr>
      <dsp:spPr>
        <a:xfrm>
          <a:off x="0" y="83117"/>
          <a:ext cx="5157787" cy="834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“Predictive” and inflexible to change</a:t>
          </a:r>
        </a:p>
      </dsp:txBody>
      <dsp:txXfrm>
        <a:off x="40724" y="123841"/>
        <a:ext cx="5076339" cy="752780"/>
      </dsp:txXfrm>
    </dsp:sp>
    <dsp:sp modelId="{38887396-CE2C-43C5-B96A-43EE60186463}">
      <dsp:nvSpPr>
        <dsp:cNvPr id="0" name=""/>
        <dsp:cNvSpPr/>
      </dsp:nvSpPr>
      <dsp:spPr>
        <a:xfrm>
          <a:off x="0" y="977825"/>
          <a:ext cx="5157787" cy="834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Communication with stakeholders only at front end</a:t>
          </a:r>
        </a:p>
      </dsp:txBody>
      <dsp:txXfrm>
        <a:off x="40724" y="1018549"/>
        <a:ext cx="5076339" cy="752780"/>
      </dsp:txXfrm>
    </dsp:sp>
    <dsp:sp modelId="{FAE1CCE5-5C23-4683-97F9-1B154F04BB13}">
      <dsp:nvSpPr>
        <dsp:cNvPr id="0" name=""/>
        <dsp:cNvSpPr/>
      </dsp:nvSpPr>
      <dsp:spPr>
        <a:xfrm>
          <a:off x="0" y="1872534"/>
          <a:ext cx="5157787" cy="834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Must iterate again or restart cycle to respond to changes</a:t>
          </a:r>
        </a:p>
      </dsp:txBody>
      <dsp:txXfrm>
        <a:off x="40724" y="1913258"/>
        <a:ext cx="5076339" cy="752780"/>
      </dsp:txXfrm>
    </dsp:sp>
    <dsp:sp modelId="{EA7681E5-EA58-4A4B-B136-72A6AFF0BB55}">
      <dsp:nvSpPr>
        <dsp:cNvPr id="0" name=""/>
        <dsp:cNvSpPr/>
      </dsp:nvSpPr>
      <dsp:spPr>
        <a:xfrm>
          <a:off x="0" y="2767242"/>
          <a:ext cx="5157787" cy="834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Little collaboration during phases; documentation and process stifle change</a:t>
          </a:r>
        </a:p>
      </dsp:txBody>
      <dsp:txXfrm>
        <a:off x="40724" y="2807966"/>
        <a:ext cx="5076339" cy="7527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7D308C-13D4-4FE6-B0CA-288BF8E260A1}">
      <dsp:nvSpPr>
        <dsp:cNvPr id="0" name=""/>
        <dsp:cNvSpPr/>
      </dsp:nvSpPr>
      <dsp:spPr>
        <a:xfrm>
          <a:off x="0" y="80813"/>
          <a:ext cx="5157787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Great when there is high degree of uncertainty in requirements</a:t>
          </a:r>
        </a:p>
      </dsp:txBody>
      <dsp:txXfrm>
        <a:off x="40780" y="121593"/>
        <a:ext cx="5076227" cy="753819"/>
      </dsp:txXfrm>
    </dsp:sp>
    <dsp:sp modelId="{38887396-CE2C-43C5-B96A-43EE60186463}">
      <dsp:nvSpPr>
        <dsp:cNvPr id="0" name=""/>
        <dsp:cNvSpPr/>
      </dsp:nvSpPr>
      <dsp:spPr>
        <a:xfrm>
          <a:off x="0" y="976673"/>
          <a:ext cx="5157787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Best approach when high risk of change</a:t>
          </a:r>
        </a:p>
      </dsp:txBody>
      <dsp:txXfrm>
        <a:off x="40780" y="1017453"/>
        <a:ext cx="5076227" cy="753819"/>
      </dsp:txXfrm>
    </dsp:sp>
    <dsp:sp modelId="{FAE1CCE5-5C23-4683-97F9-1B154F04BB13}">
      <dsp:nvSpPr>
        <dsp:cNvPr id="0" name=""/>
        <dsp:cNvSpPr/>
      </dsp:nvSpPr>
      <dsp:spPr>
        <a:xfrm>
          <a:off x="0" y="1872534"/>
          <a:ext cx="5157787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Processes are purposely “loose” so that team can adapt</a:t>
          </a:r>
        </a:p>
      </dsp:txBody>
      <dsp:txXfrm>
        <a:off x="40780" y="1913314"/>
        <a:ext cx="5076227" cy="753819"/>
      </dsp:txXfrm>
    </dsp:sp>
    <dsp:sp modelId="{EA7681E5-EA58-4A4B-B136-72A6AFF0BB55}">
      <dsp:nvSpPr>
        <dsp:cNvPr id="0" name=""/>
        <dsp:cNvSpPr/>
      </dsp:nvSpPr>
      <dsp:spPr>
        <a:xfrm>
          <a:off x="0" y="2768394"/>
          <a:ext cx="5157787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Desirable for scaling project size and adjusting product backlog per priorities</a:t>
          </a:r>
        </a:p>
      </dsp:txBody>
      <dsp:txXfrm>
        <a:off x="40780" y="2809174"/>
        <a:ext cx="5076227" cy="7538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7D308C-13D4-4FE6-B0CA-288BF8E260A1}">
      <dsp:nvSpPr>
        <dsp:cNvPr id="0" name=""/>
        <dsp:cNvSpPr/>
      </dsp:nvSpPr>
      <dsp:spPr>
        <a:xfrm>
          <a:off x="0" y="83117"/>
          <a:ext cx="5157787" cy="834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Great when requirements are well defined</a:t>
          </a:r>
        </a:p>
      </dsp:txBody>
      <dsp:txXfrm>
        <a:off x="40724" y="123841"/>
        <a:ext cx="5076339" cy="752780"/>
      </dsp:txXfrm>
    </dsp:sp>
    <dsp:sp modelId="{38887396-CE2C-43C5-B96A-43EE60186463}">
      <dsp:nvSpPr>
        <dsp:cNvPr id="0" name=""/>
        <dsp:cNvSpPr/>
      </dsp:nvSpPr>
      <dsp:spPr>
        <a:xfrm>
          <a:off x="0" y="977825"/>
          <a:ext cx="5157787" cy="834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Suitable when there is low risk for change</a:t>
          </a:r>
        </a:p>
      </dsp:txBody>
      <dsp:txXfrm>
        <a:off x="40724" y="1018549"/>
        <a:ext cx="5076339" cy="752780"/>
      </dsp:txXfrm>
    </dsp:sp>
    <dsp:sp modelId="{FAE1CCE5-5C23-4683-97F9-1B154F04BB13}">
      <dsp:nvSpPr>
        <dsp:cNvPr id="0" name=""/>
        <dsp:cNvSpPr/>
      </dsp:nvSpPr>
      <dsp:spPr>
        <a:xfrm>
          <a:off x="0" y="1872534"/>
          <a:ext cx="5157787" cy="834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Well defined processes means project is easier to manage</a:t>
          </a:r>
        </a:p>
      </dsp:txBody>
      <dsp:txXfrm>
        <a:off x="40724" y="1913258"/>
        <a:ext cx="5076339" cy="752780"/>
      </dsp:txXfrm>
    </dsp:sp>
    <dsp:sp modelId="{EA7681E5-EA58-4A4B-B136-72A6AFF0BB55}">
      <dsp:nvSpPr>
        <dsp:cNvPr id="0" name=""/>
        <dsp:cNvSpPr/>
      </dsp:nvSpPr>
      <dsp:spPr>
        <a:xfrm>
          <a:off x="0" y="2767242"/>
          <a:ext cx="5157787" cy="834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Great for small projects</a:t>
          </a:r>
        </a:p>
      </dsp:txBody>
      <dsp:txXfrm>
        <a:off x="40724" y="2807966"/>
        <a:ext cx="5076339" cy="7527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E0A80-1730-4E4E-A923-FAC76D125777}" type="datetimeFigureOut">
              <a:rPr lang="en-US" smtClean="0"/>
              <a:t>8/10/2023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19953-C74E-4C8F-B6F6-31A0F467D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07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7D3F-1A56-9317-DBBE-DB45B43DB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D4063-A605-3294-EC8E-D167EE9AF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CED0F-AEB2-5E20-444F-9FE4B8E68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1FE5-5688-4BB0-A5C7-D6E1B8EAD8B5}" type="datetime1">
              <a:rPr lang="en-US" smtClean="0"/>
              <a:t>8/10/2023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F054C-5221-943B-DBAE-810CB86FA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Scrum Development - SNHU Travel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128A4-49F9-AD0F-9D7D-74773704C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44B0-BB57-4E81-B508-11ACA725A8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090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185E3-ECF7-9DDD-2EB5-47CE53B1D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CD22A-D769-CA09-1E1A-D836AC895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ED463-17ED-54B6-343A-C75DB59B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6725-B060-4BCC-8EF1-BD66DDA005CD}" type="datetime1">
              <a:rPr lang="en-US" smtClean="0"/>
              <a:t>8/10/2023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F0AF0-D199-B77A-E4CF-99193398B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Scrum Development - SNHU Travel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5CCA2-3DEE-DA6D-998D-2C816D6B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44B0-BB57-4E81-B508-11ACA725A8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597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E8BF93-B235-DA87-6904-AC9E0196C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238C0-F5D8-F1AD-38B2-4A649C60A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D98A6-9393-3924-68E1-4421F1EBB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9DF60-2F71-49EC-BE95-779AF783E861}" type="datetime1">
              <a:rPr lang="en-US" smtClean="0"/>
              <a:t>8/10/2023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BB19C-77D2-B35D-F86D-313C656AC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Scrum Development - SNHU Travel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6C0B7-BF1F-BDEC-7709-E63B7290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44B0-BB57-4E81-B508-11ACA725A8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081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FA2288D-FB00-6282-88C0-0412F6179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F75F473-CB10-584B-C27A-20731ED75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1FE5-5688-4BB0-A5C7-D6E1B8EAD8B5}" type="datetime1">
              <a:rPr lang="en-US" smtClean="0"/>
              <a:t>8/10/2023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B8372E-632B-1214-C366-577D04E3C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Scrum Development - SNHU Travel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78DA28F-72FF-057A-E7FF-BDCB8F33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44B0-BB57-4E81-B508-11ACA725A8A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85FCEDD-DD8B-C289-0523-2E5DD8B9C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078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CA42C-771C-A7EC-22E0-7745EA642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84346-0D4E-81EE-6E37-1CE3AFB63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41E01-3747-D5DA-F782-092E4FA2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AB633-259A-480B-9EB6-419E2B5AAFAB}" type="datetime1">
              <a:rPr lang="en-US" smtClean="0"/>
              <a:t>8/10/2023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EF505-4AEA-B639-3654-54FDD4524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Scrum Development - SNHU Travel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97463-E88F-3026-6234-B717B219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44B0-BB57-4E81-B508-11ACA725A8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336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C59A-4B61-3D46-8DF9-A057D84A0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19757-FD2E-506F-4EDE-6459C35BC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50893-1303-9DB1-29EF-F563FCEA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DC8B-9902-42EC-B4B6-B6521954078B}" type="datetime1">
              <a:rPr lang="en-US" smtClean="0"/>
              <a:t>8/10/2023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10A3E-A1EA-1BC0-410C-9FE77E08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Scrum Development - SNHU Travel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0815-1017-A3E8-532B-96DCB09A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44B0-BB57-4E81-B508-11ACA725A8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1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E72E-967F-A463-7FCA-2902007B6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F7D70-2272-7EEC-E71E-7CF3EC67D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FC593-3ABC-51B3-E962-19217733E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68D5E-2FDB-854E-40D0-8847183C3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54F1-539F-4E91-991D-EEFA1864BF65}" type="datetime1">
              <a:rPr lang="en-US" smtClean="0"/>
              <a:t>8/10/2023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57C08-731B-9FB8-B808-E0FD3695C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Scrum Development - SNHU Travel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6CAF0-9850-9F90-803C-5DD6B2014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44B0-BB57-4E81-B508-11ACA725A8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680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85154-0D1A-DC9A-2C8C-313DF4592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407C6-6B2F-9785-83FF-1C6BF2A7D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57A1A-F54A-B74A-DBB4-17AA8D6D1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94F393-7B4F-2C62-A8E9-263FA8175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E2E07A-56ED-F71E-25F2-2CC828900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C9A1AA-9D0B-353D-DFBF-4798A4C68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E48BA-F2E0-4735-8FAF-4DDD5B82190E}" type="datetime1">
              <a:rPr lang="en-US" smtClean="0"/>
              <a:t>8/10/2023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2A8D88-D267-053C-D9A5-F49FF12B9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Scrum Development - SNHU Travel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981B81-911E-D932-2DC2-0F5C4630F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44B0-BB57-4E81-B508-11ACA725A8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E8A42-732E-4222-5976-BA8458A9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4065A2-38D1-4694-2FFD-B80E95E67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D6A2-646D-4544-865B-EC46D11ED3B0}" type="datetime1">
              <a:rPr lang="en-US" smtClean="0"/>
              <a:t>8/10/2023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DF63D-CD75-EA90-4429-C51A07414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Scrum Development - SNHU Travel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751BD-719E-E735-9E86-AC89EA806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44B0-BB57-4E81-B508-11ACA725A8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781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2B29D5-E6C1-A89F-E7D0-204FA625C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D7AF-64A8-4C97-976A-13382A45E753}" type="datetime1">
              <a:rPr lang="en-US" smtClean="0"/>
              <a:t>8/10/2023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8B46BA-20D1-CA53-788B-E3B09E6DB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Scrum Development - SNHU Travel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AA6B4-F29A-B44C-CB1D-72090DA3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44B0-BB57-4E81-B508-11ACA725A8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59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54551-B520-97B4-D9DB-7B218BBAD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35638-3CE1-361D-3AB7-41293CC98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263F2-5B7C-FE6F-A40F-430ED686A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CC075-F7F8-7555-A005-F872F7A5A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37CF-B1E2-4E56-8CF4-0FD17D1040D5}" type="datetime1">
              <a:rPr lang="en-US" smtClean="0"/>
              <a:t>8/10/2023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542A7-418E-9565-A64E-D20A8411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Scrum Development - SNHU Travel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699CF-74B5-FCF7-631A-E1AFB1364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44B0-BB57-4E81-B508-11ACA725A8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DE9F-FCFB-321E-EF5A-E371E4231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BA76A-C90B-EDBC-EAAC-A6C4506EF0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40E39-680F-E681-8B1F-E116FC557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28022-4019-976E-3846-9DBAE892C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802E1-8EB3-42EB-860E-D56217315654}" type="datetime1">
              <a:rPr lang="en-US" smtClean="0"/>
              <a:t>8/10/2023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358DF-2FC5-1052-0B7C-7D172F2D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Scrum Development - SNHU Travel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21211-0082-D65C-7C6D-F1A088EA2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44B0-BB57-4E81-B508-11ACA725A8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90AFC4-DBAA-F259-5BDA-0A045C8C8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B3AF2-A656-1837-7A55-D43E90D95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7C2C4-16D4-7607-47F4-76566C0814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2D633-B466-40B6-8DA7-739ECD05C707}" type="datetime1">
              <a:rPr lang="en-US" smtClean="0"/>
              <a:t>8/10/2023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0F14A-219F-5A88-167B-8178153AD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Scrum Development - SNHU Travel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EFB87-3316-A8B6-1188-01B8928C3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344B0-BB57-4E81-B508-11ACA725A8A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close-up of a logo&#10;&#10;Description automatically generated">
            <a:extLst>
              <a:ext uri="{FF2B5EF4-FFF2-40B4-BE49-F238E27FC236}">
                <a16:creationId xmlns:a16="http://schemas.microsoft.com/office/drawing/2014/main" id="{D4F608B0-AA24-5382-89EC-3DB5DA5E135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006" y="584931"/>
            <a:ext cx="2819794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2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4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F00E-E7E3-06FD-0544-D0571F4A8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algn="ctr"/>
            <a:r>
              <a:rPr lang="en-US" dirty="0"/>
              <a:t>ChadaTech</a:t>
            </a:r>
            <a:br>
              <a:rPr lang="en-US" dirty="0"/>
            </a:br>
            <a:r>
              <a:rPr lang="en-US" dirty="0"/>
              <a:t>Scrum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750E0-76C8-7712-8744-A9A9963A63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Sprint Review and Retrospective</a:t>
            </a:r>
          </a:p>
          <a:p>
            <a:r>
              <a:rPr lang="en-US" dirty="0"/>
              <a:t>of the</a:t>
            </a:r>
          </a:p>
          <a:p>
            <a:r>
              <a:rPr lang="en-US" dirty="0"/>
              <a:t>SNHU Travel Web App Project</a:t>
            </a:r>
          </a:p>
        </p:txBody>
      </p:sp>
    </p:spTree>
    <p:extLst>
      <p:ext uri="{BB962C8B-B14F-4D97-AF65-F5344CB8AC3E}">
        <p14:creationId xmlns:p14="http://schemas.microsoft.com/office/powerpoint/2010/main" val="216612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28BA9-B7E0-B97E-9888-B097B4E5B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Scrum Events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98A78-F9A5-D175-FA43-949A0095C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Scrum Events</a:t>
            </a:r>
          </a:p>
          <a:p>
            <a:r>
              <a:rPr lang="en-US" sz="2200" dirty="0"/>
              <a:t>Product backlog is prioritized during </a:t>
            </a:r>
            <a:r>
              <a:rPr lang="en-US" sz="2200" dirty="0">
                <a:highlight>
                  <a:srgbClr val="FFFF00"/>
                </a:highlight>
              </a:rPr>
              <a:t>Sprint Planning</a:t>
            </a:r>
            <a:r>
              <a:rPr lang="en-US" sz="2200" dirty="0"/>
              <a:t> meeting</a:t>
            </a:r>
          </a:p>
          <a:p>
            <a:r>
              <a:rPr lang="en-US" sz="2200" dirty="0"/>
              <a:t>Team participates in </a:t>
            </a:r>
            <a:r>
              <a:rPr lang="en-US" sz="2200" dirty="0">
                <a:highlight>
                  <a:srgbClr val="FFFF00"/>
                </a:highlight>
              </a:rPr>
              <a:t>daily-scrum</a:t>
            </a:r>
            <a:r>
              <a:rPr lang="en-US" sz="2200" dirty="0"/>
              <a:t> meeting to provide status update and discuss any blockers</a:t>
            </a:r>
          </a:p>
          <a:p>
            <a:r>
              <a:rPr lang="en-US" sz="2200" dirty="0">
                <a:highlight>
                  <a:srgbClr val="FFFF00"/>
                </a:highlight>
              </a:rPr>
              <a:t>Backlog refinement </a:t>
            </a:r>
            <a:r>
              <a:rPr lang="en-US" sz="2200" dirty="0"/>
              <a:t>and various other meetings occur throughout the sprint</a:t>
            </a:r>
          </a:p>
          <a:p>
            <a:r>
              <a:rPr lang="en-US" sz="2200" dirty="0"/>
              <a:t>Inspection of working product include stakeholders and all scrum members during the </a:t>
            </a:r>
            <a:r>
              <a:rPr lang="en-US" sz="2200" dirty="0">
                <a:highlight>
                  <a:srgbClr val="FFFF00"/>
                </a:highlight>
              </a:rPr>
              <a:t>Sprint Review </a:t>
            </a:r>
            <a:r>
              <a:rPr lang="en-US" sz="2200" dirty="0"/>
              <a:t>meeting</a:t>
            </a:r>
          </a:p>
          <a:p>
            <a:r>
              <a:rPr lang="en-US" sz="2200" dirty="0"/>
              <a:t>Evaluation of team and processes are discussed among scrum team during the </a:t>
            </a:r>
            <a:r>
              <a:rPr lang="en-US" sz="2200" dirty="0">
                <a:highlight>
                  <a:srgbClr val="FFFF00"/>
                </a:highlight>
              </a:rPr>
              <a:t>Sprint Retrospective </a:t>
            </a:r>
            <a:r>
              <a:rPr lang="en-US" sz="2200" dirty="0"/>
              <a:t>meeting for adaptation in next cycle</a:t>
            </a:r>
          </a:p>
          <a:p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0CDC3-3B2A-79DF-0407-4A848851E4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12AB633-259A-480B-9EB6-419E2B5AAFAB}" type="datetime1">
              <a:rPr lang="en-US" smtClean="0"/>
              <a:pPr>
                <a:spcAft>
                  <a:spcPts val="600"/>
                </a:spcAft>
              </a:pPr>
              <a:t>8/10/2023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CA2DE-5853-FA78-27D9-0AF5922E7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Scrum Development - SNHU Travel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C87F0-AB4F-AA7D-DB12-9984BC01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0B344B0-BB57-4E81-B508-11ACA725A8AE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954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28BA9-B7E0-B97E-9888-B097B4E5B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Scrum Artifacts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98A78-F9A5-D175-FA43-949A0095C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>
                <a:highlight>
                  <a:srgbClr val="FFFF00"/>
                </a:highlight>
              </a:rPr>
              <a:t>Product backlog </a:t>
            </a:r>
            <a:r>
              <a:rPr lang="en-US" sz="2200" dirty="0"/>
              <a:t>is a list of work/features to be completed in the project</a:t>
            </a:r>
          </a:p>
          <a:p>
            <a:r>
              <a:rPr lang="en-US" sz="2200" dirty="0">
                <a:highlight>
                  <a:srgbClr val="FFFF00"/>
                </a:highlight>
              </a:rPr>
              <a:t>Sprint backlog </a:t>
            </a:r>
            <a:r>
              <a:rPr lang="en-US" sz="2200" dirty="0"/>
              <a:t>is list of features in each sprint</a:t>
            </a:r>
          </a:p>
          <a:p>
            <a:r>
              <a:rPr lang="en-US" sz="2200" dirty="0"/>
              <a:t>Backlog items consist of:</a:t>
            </a:r>
          </a:p>
          <a:p>
            <a:pPr lvl="1"/>
            <a:r>
              <a:rPr lang="en-US" sz="1800" dirty="0"/>
              <a:t>A work item or feature defined from the customer’s perspective as a “user story”</a:t>
            </a:r>
          </a:p>
          <a:p>
            <a:pPr lvl="1"/>
            <a:r>
              <a:rPr lang="en-US" sz="1800" dirty="0"/>
              <a:t>User stories are estimated using story points</a:t>
            </a:r>
          </a:p>
          <a:p>
            <a:pPr lvl="1"/>
            <a:r>
              <a:rPr lang="en-US" sz="1800" dirty="0"/>
              <a:t>Story points are “relative” to other features, instead of based on “ideal time” to implement</a:t>
            </a:r>
          </a:p>
          <a:p>
            <a:r>
              <a:rPr lang="en-US" sz="2200" dirty="0"/>
              <a:t>Product “</a:t>
            </a:r>
            <a:r>
              <a:rPr lang="en-US" sz="2200" dirty="0">
                <a:highlight>
                  <a:srgbClr val="FFFF00"/>
                </a:highlight>
              </a:rPr>
              <a:t>Increment</a:t>
            </a:r>
            <a:r>
              <a:rPr lang="en-US" sz="2200" dirty="0"/>
              <a:t>” is the tangible working software produced during in each sprint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0CDC3-3B2A-79DF-0407-4A848851E4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12AB633-259A-480B-9EB6-419E2B5AAFAB}" type="datetime1">
              <a:rPr lang="en-US" smtClean="0"/>
              <a:pPr>
                <a:spcAft>
                  <a:spcPts val="600"/>
                </a:spcAft>
              </a:pPr>
              <a:t>8/10/2023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CA2DE-5853-FA78-27D9-0AF5922E7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Scrum Development - SNHU Travel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C87F0-AB4F-AA7D-DB12-9984BC01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0B344B0-BB57-4E81-B508-11ACA725A8AE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89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6EE35-969A-E777-3E5A-04C189A79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Waterfall Model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59C40-1FB0-865B-4E91-D03BD3A05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200" dirty="0"/>
              <a:t>Typically consists of these five “common” steps</a:t>
            </a:r>
          </a:p>
          <a:p>
            <a:r>
              <a:rPr lang="en-US" sz="2200" dirty="0"/>
              <a:t>Projects flows linearly</a:t>
            </a:r>
          </a:p>
          <a:p>
            <a:r>
              <a:rPr lang="en-US" sz="2200" dirty="0"/>
              <a:t> “Predictive” methodology focusing on heavy upfront planning</a:t>
            </a:r>
          </a:p>
          <a:p>
            <a:r>
              <a:rPr lang="en-US" sz="2200" dirty="0"/>
              <a:t>Testing performed at end of development</a:t>
            </a:r>
          </a:p>
          <a:p>
            <a:endParaRPr lang="en-US" sz="1000" dirty="0"/>
          </a:p>
          <a:p>
            <a:pPr marL="0" indent="0">
              <a:buNone/>
            </a:pPr>
            <a:r>
              <a:rPr lang="en-US" sz="1000" dirty="0"/>
              <a:t>Diagram: (Ingeno, 2018)</a:t>
            </a:r>
          </a:p>
        </p:txBody>
      </p:sp>
      <p:pic>
        <p:nvPicPr>
          <p:cNvPr id="9" name="Content Placeholder 8" descr="A diagram of a process&#10;&#10;Description automatically generated">
            <a:extLst>
              <a:ext uri="{FF2B5EF4-FFF2-40B4-BE49-F238E27FC236}">
                <a16:creationId xmlns:a16="http://schemas.microsoft.com/office/drawing/2014/main" id="{479F1FDF-6488-B13F-00F1-95A9461F74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891883"/>
            <a:ext cx="6903720" cy="5074233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5C063-AF09-A478-7BFA-657B27EB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82A54F1-539F-4E91-991D-EEFA1864BF65}" type="datetime1">
              <a:rPr lang="en-US" smtClean="0"/>
              <a:pPr>
                <a:spcAft>
                  <a:spcPts val="600"/>
                </a:spcAft>
              </a:pPr>
              <a:t>8/10/2023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BDA62-341F-756B-B59E-5B991B8F5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Scrum Development - SNHU Travel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5B9A3-4F2C-D797-B4E9-7B1BB5762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0B344B0-BB57-4E81-B508-11ACA725A8AE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126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45C72-1B92-1F43-4E54-D6A3E92A1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detox/wellness requirement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96C2F-861F-EC75-286C-9BFF5D6F79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Agile/Scrum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D897A7FF-F9FB-C8E7-B9B2-82886DE4429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69569893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5B0CD0-AEF4-1A0D-DFB7-1496442B4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Waterfall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B2ED67-5585-9632-58A1-731A1F6C4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E48BA-F2E0-4735-8FAF-4DDD5B82190E}" type="datetime1">
              <a:rPr lang="en-US" smtClean="0"/>
              <a:t>8/10/2023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A8B241-9665-E9B2-0089-487AC394E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Scrum Development - SNHU Travel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183C3-82A1-8643-0764-6BE5C1C6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44B0-BB57-4E81-B508-11ACA725A8AE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C452306A-5252-531A-1086-27DCC8D8C7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0698537"/>
              </p:ext>
            </p:extLst>
          </p:nvPr>
        </p:nvGraphicFramePr>
        <p:xfrm>
          <a:off x="6194427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FA12B7-3DD1-C945-E33F-4B88DACF8283}"/>
              </a:ext>
            </a:extLst>
          </p:cNvPr>
          <p:cNvCxnSpPr>
            <a:cxnSpLocks/>
          </p:cNvCxnSpPr>
          <p:nvPr/>
        </p:nvCxnSpPr>
        <p:spPr>
          <a:xfrm>
            <a:off x="6096000" y="2596551"/>
            <a:ext cx="0" cy="352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602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45C72-1B92-1F43-4E54-D6A3E92A1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Agile or Waterfall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96C2F-861F-EC75-286C-9BFF5D6F79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Agile/Scrum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D897A7FF-F9FB-C8E7-B9B2-82886DE4429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19275202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5B0CD0-AEF4-1A0D-DFB7-1496442B4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Waterfall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B2ED67-5585-9632-58A1-731A1F6C4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E48BA-F2E0-4735-8FAF-4DDD5B82190E}" type="datetime1">
              <a:rPr lang="en-US" smtClean="0"/>
              <a:t>8/10/2023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A8B241-9665-E9B2-0089-487AC394E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Scrum Development - SNHU Travel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183C3-82A1-8643-0764-6BE5C1C6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44B0-BB57-4E81-B508-11ACA725A8AE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C452306A-5252-531A-1086-27DCC8D8C7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2705730"/>
              </p:ext>
            </p:extLst>
          </p:nvPr>
        </p:nvGraphicFramePr>
        <p:xfrm>
          <a:off x="6194427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FA12B7-3DD1-C945-E33F-4B88DACF8283}"/>
              </a:ext>
            </a:extLst>
          </p:cNvPr>
          <p:cNvCxnSpPr>
            <a:cxnSpLocks/>
          </p:cNvCxnSpPr>
          <p:nvPr/>
        </p:nvCxnSpPr>
        <p:spPr>
          <a:xfrm>
            <a:off x="6096000" y="2570672"/>
            <a:ext cx="0" cy="3554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738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3F536F-C069-F4DE-EEBF-05D44E09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CA7856-1E11-24BC-041E-14B4BA08E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6569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Agile Alliance. (2018, December 12). Agile Manifesto for Software Development. Agile Alliance; 	Agile Alliance. https://www.agilealliance.org/agile101/the-agile-manifesto/</a:t>
            </a:r>
          </a:p>
          <a:p>
            <a:r>
              <a:rPr lang="en-US" sz="2000" dirty="0"/>
              <a:t>Cobb, C. G. (2015). The project manager’s guide to mastering agile: Principles and practices for an 	adaptive approach. John Wiley.</a:t>
            </a:r>
          </a:p>
          <a:p>
            <a:r>
              <a:rPr lang="en-US" sz="2000" dirty="0"/>
              <a:t>Ingeno, J. (2018). Software Architect’s Handbook: Become a successful software architect by 	implementing effective architecture concepts. Packt Publishing Ltd.</a:t>
            </a:r>
          </a:p>
          <a:p>
            <a:r>
              <a:rPr lang="en-US" sz="2000" dirty="0"/>
              <a:t>ScrumGuides.org. (n.d.). Home | Scrum Guides. Scrumguides.org. https://scrumguides.org/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367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A0152-5224-0079-D642-EEC7F549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3DE7C-72C2-40BB-DF7C-39A4EE22A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Ena, C. (2007, July 10). Fabian Cancellara. Wikimedia Commons. https://commons.wikimedia.org/wiki/File:Stage_3_Fabian_Cancellara_is_the_early_hero_of_the_2007_Tour_de_France.jpg</a:t>
            </a:r>
          </a:p>
          <a:p>
            <a:r>
              <a:rPr lang="en-US" sz="2000" dirty="0"/>
              <a:t>Gabinho. (2017, April 14). Rugby Scrum 2017. Wikimedia.org. https://commons.wikimedia.org/wiki/File:CSA_Steaua_Bucure%C8%99ti_-_Timi%C8%99oara_Saracens_Rugby_Scrum_2017.jpg</a:t>
            </a:r>
          </a:p>
          <a:p>
            <a:r>
              <a:rPr lang="en-US" sz="2000" dirty="0"/>
              <a:t>Leask, R. (2010, June 29). Coade Stone Pillars. Commons.wikimedia.org. https://commons.wikimedia.org/w/index.php?search=Coade_Stone_Pillars_-_geograph.org.uk_-_1942778&amp;title=Special:MediaSearch&amp;go=Go&amp;type=image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Creative Commons License:</a:t>
            </a:r>
          </a:p>
          <a:p>
            <a:r>
              <a:rPr lang="en-US" sz="2000" dirty="0"/>
              <a:t>Creative Commons — Attribution-ShareAlike 2.0 Generic — CC BY-SA 2.0. (n.d.). Creativecommons.org. https://creativecommons.org/licenses/by-sa/2.0/deed.en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CA324-06C5-38C0-E71D-BE17FDAB5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AB633-259A-480B-9EB6-419E2B5AAFAB}" type="datetime1">
              <a:rPr lang="en-US" smtClean="0"/>
              <a:t>8/10/2023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85F51-D33C-9C30-158E-CEE39BA20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Scrum Development - SNHU Travel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EC19A-5434-FFF1-188A-DF7C3B0C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44B0-BB57-4E81-B508-11ACA725A8A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0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A62EE-F9F0-93F6-FDF7-FA89BA12D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Agile Development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D2383-EC8A-FA14-29E9-829D46D79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“…succeeding in an uncertain and turbulent environment” (Agile Alliance, 2018)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Developing software by realizing and adapting to change</a:t>
            </a:r>
          </a:p>
          <a:p>
            <a:r>
              <a:rPr lang="en-US" sz="2200" dirty="0"/>
              <a:t>Utilizing teams based on empirical processes, collaboration, and cross-functional skills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1100" dirty="0"/>
              <a:t>Photo: (Ena, 2007), Creative Commons</a:t>
            </a:r>
          </a:p>
          <a:p>
            <a:endParaRPr lang="en-US" sz="22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1367A-594B-8DA5-D28E-5CC1FECA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C82A54F1-539F-4E91-991D-EEFA1864BF6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8/10/2023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9" name="Content Placeholder 8" descr="A group of cyclists racing on a road&#10;&#10;Description automatically generated">
            <a:extLst>
              <a:ext uri="{FF2B5EF4-FFF2-40B4-BE49-F238E27FC236}">
                <a16:creationId xmlns:a16="http://schemas.microsoft.com/office/drawing/2014/main" id="{4845D145-6352-FB51-6E12-B81C5FB1AB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852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3223C-6A56-10AA-65CD-3DE971FC5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 dirty="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Scrum Development - SNHU Travel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9DC41-403D-30FA-D8F4-52796AF6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0B344B0-BB57-4E81-B508-11ACA725A8AE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dirty="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91271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16ECDD-0934-E401-F3E0-45A6AD2F8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Scrum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9CADA-2277-31A5-2B7D-2AC46BB73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An agile framework based on:</a:t>
            </a:r>
          </a:p>
          <a:p>
            <a:r>
              <a:rPr lang="en-US" sz="2200" dirty="0"/>
              <a:t>People and collaboration</a:t>
            </a:r>
          </a:p>
          <a:p>
            <a:r>
              <a:rPr lang="en-US" sz="2200" dirty="0"/>
              <a:t>Honesty and openness</a:t>
            </a:r>
          </a:p>
          <a:p>
            <a:r>
              <a:rPr lang="en-US" sz="2200" dirty="0"/>
              <a:t>Empowerment</a:t>
            </a:r>
          </a:p>
          <a:p>
            <a:r>
              <a:rPr lang="en-US" sz="2200" dirty="0"/>
              <a:t>Small teams producing working products each Sprint</a:t>
            </a:r>
          </a:p>
          <a:p>
            <a:pPr marL="0" indent="0">
              <a:buNone/>
            </a:pPr>
            <a:r>
              <a:rPr lang="en-US" sz="2200" dirty="0"/>
              <a:t>(Rubin, 2012)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1000" dirty="0"/>
              <a:t>Photo: (Gabinho, 2017), Creative Commons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AE77A-1526-B4AD-2E08-6F30724A4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12AB633-259A-480B-9EB6-419E2B5AAFA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8/10/2023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9" name="Content Placeholder 8" descr="A group of people playing rugby&#10;&#10;Description automatically generated">
            <a:extLst>
              <a:ext uri="{FF2B5EF4-FFF2-40B4-BE49-F238E27FC236}">
                <a16:creationId xmlns:a16="http://schemas.microsoft.com/office/drawing/2014/main" id="{9CD21173-7961-A763-CAA4-30D177D46D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5" r="18395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AA561-F868-D680-67DD-F094A98AD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 dirty="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Scrum Development - SNHU Travel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95AD3-5761-D2A0-4FF7-F96092BA9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0B344B0-BB57-4E81-B508-11ACA725A8AE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</a:t>
            </a:fld>
            <a:endParaRPr lang="en-US" dirty="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7828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9B051-AAD0-54AE-D57C-01C16D48C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Scrum (cont.)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DC04D-CA70-1BFA-1A6B-22C4EDD92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400" dirty="0"/>
              <a:t>Supported by three pillars</a:t>
            </a:r>
          </a:p>
          <a:p>
            <a:pPr lvl="1"/>
            <a:r>
              <a:rPr lang="en-US" sz="1400" dirty="0"/>
              <a:t>Transparency</a:t>
            </a:r>
          </a:p>
          <a:p>
            <a:pPr lvl="2"/>
            <a:r>
              <a:rPr lang="en-US" sz="1400" dirty="0"/>
              <a:t>Work, decision making, and processes are “visible” and open to everybody</a:t>
            </a:r>
          </a:p>
          <a:p>
            <a:pPr lvl="1"/>
            <a:r>
              <a:rPr lang="en-US" sz="1400" dirty="0"/>
              <a:t>Inspection</a:t>
            </a:r>
          </a:p>
          <a:p>
            <a:pPr lvl="2"/>
            <a:r>
              <a:rPr lang="en-US" sz="1400" dirty="0"/>
              <a:t>Products and process are frequently inspected for quality and improvement</a:t>
            </a:r>
          </a:p>
          <a:p>
            <a:pPr lvl="1"/>
            <a:r>
              <a:rPr lang="en-US" sz="1400" dirty="0"/>
              <a:t>Adaptation</a:t>
            </a:r>
          </a:p>
          <a:p>
            <a:pPr lvl="2"/>
            <a:r>
              <a:rPr lang="en-US" sz="1400" dirty="0"/>
              <a:t>Adjusting to priorities and change in requirements, and continually improving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000" dirty="0"/>
              <a:t>Photo: (Leask, 2010), Creative Commons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E333D-820C-078E-3CFE-9721F3D07F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12AB633-259A-480B-9EB6-419E2B5AAFA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8/10/2023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12" name="Content Placeholder 11" descr="A group of pillars in a garden&#10;&#10;Description automatically generated">
            <a:extLst>
              <a:ext uri="{FF2B5EF4-FFF2-40B4-BE49-F238E27FC236}">
                <a16:creationId xmlns:a16="http://schemas.microsoft.com/office/drawing/2014/main" id="{EE922A1A-1C84-460C-4F3A-E012E5BAAB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5" r="-1" b="1710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A416E-EC5F-2E5C-0E7C-ECE0985DC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 dirty="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Scrum Development - SNHU Travel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E9422-0297-CF7B-C584-A5F694016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0B344B0-BB57-4E81-B508-11ACA725A8AE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4</a:t>
            </a:fld>
            <a:endParaRPr lang="en-US" dirty="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70741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5BB7-BD42-65CF-2576-F6480BD71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91804-6D36-D8A0-6BD3-C5BA879076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Client</a:t>
            </a:r>
          </a:p>
          <a:p>
            <a:pPr lvl="1"/>
            <a:r>
              <a:rPr lang="en-US" dirty="0"/>
              <a:t>Defines how end-product should meet business needs and goals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Customers</a:t>
            </a:r>
          </a:p>
          <a:p>
            <a:pPr lvl="1"/>
            <a:r>
              <a:rPr lang="en-US" dirty="0"/>
              <a:t>Involved throughout feedback loop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000" dirty="0"/>
              <a:t>Photos: SNHU Travel Case Study</a:t>
            </a:r>
          </a:p>
        </p:txBody>
      </p:sp>
      <p:pic>
        <p:nvPicPr>
          <p:cNvPr id="13" name="Content Placeholder 12" descr="A person wearing a brown top and black pants&#10;&#10;Description automatically generated">
            <a:extLst>
              <a:ext uri="{FF2B5EF4-FFF2-40B4-BE49-F238E27FC236}">
                <a16:creationId xmlns:a16="http://schemas.microsoft.com/office/drawing/2014/main" id="{ED0F0873-8FB9-C245-1978-DAB193BC7A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19800" y="1199163"/>
            <a:ext cx="1314443" cy="2592775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3E288-ED71-B7E2-ED0B-4B5AF27F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54F1-539F-4E91-991D-EEFA1864BF65}" type="datetime1">
              <a:rPr lang="en-US" smtClean="0"/>
              <a:t>8/10/2023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544CE-1129-4CC1-875C-860D54C5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Scrum Development - SNHU Travel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5EB8E-E646-CE77-D34F-996BD18A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44B0-BB57-4E81-B508-11ACA725A8AE}" type="slidenum">
              <a:rPr lang="en-US" smtClean="0"/>
              <a:t>5</a:t>
            </a:fld>
            <a:endParaRPr lang="en-US" dirty="0"/>
          </a:p>
        </p:txBody>
      </p:sp>
      <p:pic>
        <p:nvPicPr>
          <p:cNvPr id="15" name="Picture 14" descr="A group of people standing together&#10;&#10;Description automatically generated">
            <a:extLst>
              <a:ext uri="{FF2B5EF4-FFF2-40B4-BE49-F238E27FC236}">
                <a16:creationId xmlns:a16="http://schemas.microsoft.com/office/drawing/2014/main" id="{20E16BC8-3E44-9632-8874-DB38CE503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265" y="3300413"/>
            <a:ext cx="3263712" cy="259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89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01684-D8AB-4545-2D97-62AE66A39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3648C-3F6D-07AA-D367-904FF2817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78737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Product Owner</a:t>
            </a:r>
          </a:p>
          <a:p>
            <a:r>
              <a:rPr lang="en-US" dirty="0"/>
              <a:t>Central point of contact with overall vision of project, and determines priorities and quality standards</a:t>
            </a:r>
          </a:p>
          <a:p>
            <a:pPr marL="0" indent="0">
              <a:buNone/>
            </a:pPr>
            <a:r>
              <a:rPr lang="en-US" b="1" dirty="0"/>
              <a:t>Scrum Master</a:t>
            </a:r>
          </a:p>
          <a:p>
            <a:r>
              <a:rPr lang="en-US" dirty="0"/>
              <a:t>Servant leader who coaches the team through scrum process, removing blockers, and enabling self-organization</a:t>
            </a:r>
          </a:p>
          <a:p>
            <a:endParaRPr lang="en-US" sz="1100" dirty="0"/>
          </a:p>
          <a:p>
            <a:pPr marL="0" indent="0">
              <a:buNone/>
            </a:pPr>
            <a:r>
              <a:rPr lang="en-US" sz="1100" dirty="0"/>
              <a:t>Photos: SNHU Travel Case Study</a:t>
            </a:r>
          </a:p>
        </p:txBody>
      </p:sp>
      <p:pic>
        <p:nvPicPr>
          <p:cNvPr id="9" name="Content Placeholder 8" descr="A person in a black suit&#10;&#10;Description automatically generated">
            <a:extLst>
              <a:ext uri="{FF2B5EF4-FFF2-40B4-BE49-F238E27FC236}">
                <a16:creationId xmlns:a16="http://schemas.microsoft.com/office/drawing/2014/main" id="{1A0E24E1-2926-FFDE-3EFA-8E0C889C17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11" y="1431924"/>
            <a:ext cx="1857389" cy="3422499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4E96D-F380-1BF2-8FA0-368868784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54F1-539F-4E91-991D-EEFA1864BF65}" type="datetime1">
              <a:rPr lang="en-US" smtClean="0"/>
              <a:t>8/10/2023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5A932-6287-DD73-C2E1-3E15C4E39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Scrum Development - SNHU Travel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C05BD-CCBF-3987-D6A4-9C415988A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44B0-BB57-4E81-B508-11ACA725A8AE}" type="slidenum">
              <a:rPr lang="en-US" smtClean="0"/>
              <a:t>6</a:t>
            </a:fld>
            <a:endParaRPr lang="en-US" dirty="0"/>
          </a:p>
        </p:txBody>
      </p:sp>
      <p:pic>
        <p:nvPicPr>
          <p:cNvPr id="11" name="Picture 10" descr="A person in a suit writing on a folder&#10;&#10;Description automatically generated">
            <a:extLst>
              <a:ext uri="{FF2B5EF4-FFF2-40B4-BE49-F238E27FC236}">
                <a16:creationId xmlns:a16="http://schemas.microsoft.com/office/drawing/2014/main" id="{3A7344FE-CA80-64E4-B99D-9E4787D226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291" y="2433611"/>
            <a:ext cx="1857389" cy="374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69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CF4C-956B-2DF7-4275-C85647B7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06DB8-4F6E-B577-B82F-3974F61832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970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Developer(s)</a:t>
            </a:r>
          </a:p>
          <a:p>
            <a:r>
              <a:rPr lang="en-US" dirty="0"/>
              <a:t>Determine “how” to produce high quality product, turning customer needs to working software</a:t>
            </a:r>
          </a:p>
          <a:p>
            <a:pPr marL="0" indent="0">
              <a:buNone/>
            </a:pPr>
            <a:r>
              <a:rPr lang="en-US" b="1" dirty="0"/>
              <a:t>Tester(s)</a:t>
            </a:r>
          </a:p>
          <a:p>
            <a:r>
              <a:rPr lang="en-US" dirty="0"/>
              <a:t>Integrated with “whole-team” providing continuous testing, automated testing, and acceptance testing</a:t>
            </a:r>
          </a:p>
          <a:p>
            <a:pPr marL="0" indent="0">
              <a:buNone/>
            </a:pPr>
            <a:r>
              <a:rPr lang="en-US" sz="1000" dirty="0"/>
              <a:t>Photos: SNHU Travel Case Study</a:t>
            </a:r>
          </a:p>
        </p:txBody>
      </p:sp>
      <p:pic>
        <p:nvPicPr>
          <p:cNvPr id="17" name="Content Placeholder 16" descr="A person in a black shirt&#10;&#10;Description automatically generated">
            <a:extLst>
              <a:ext uri="{FF2B5EF4-FFF2-40B4-BE49-F238E27FC236}">
                <a16:creationId xmlns:a16="http://schemas.microsoft.com/office/drawing/2014/main" id="{84D45857-D3B8-00B2-46A5-5C2B76FE84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321" y="1690688"/>
            <a:ext cx="1652593" cy="2977786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3496D-5340-489F-DC3E-0D149446B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54F1-539F-4E91-991D-EEFA1864BF65}" type="datetime1">
              <a:rPr lang="en-US" smtClean="0"/>
              <a:t>8/10/2023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0A3D8-144F-B45B-72A1-8590212CE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Scrum Development - SNHU Travel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7658E-72B2-DEF8-0ACF-283F1350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44B0-BB57-4E81-B508-11ACA725A8AE}" type="slidenum">
              <a:rPr lang="en-US" smtClean="0"/>
              <a:t>7</a:t>
            </a:fld>
            <a:endParaRPr lang="en-US" dirty="0"/>
          </a:p>
        </p:txBody>
      </p:sp>
      <p:pic>
        <p:nvPicPr>
          <p:cNvPr id="13" name="Picture 12" descr="A person in a black shirt&#10;&#10;Description automatically generated">
            <a:extLst>
              <a:ext uri="{FF2B5EF4-FFF2-40B4-BE49-F238E27FC236}">
                <a16:creationId xmlns:a16="http://schemas.microsoft.com/office/drawing/2014/main" id="{0EC84905-493B-3C87-E447-2FA0DF447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307" y="3127631"/>
            <a:ext cx="1766893" cy="296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435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AD2BD3-8465-F8FF-59E6-6EB50BF4D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Agile Phases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BC9AA-1D70-944F-4501-ED6190CA6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1900" dirty="0"/>
              <a:t>Iterative methodology</a:t>
            </a:r>
          </a:p>
          <a:p>
            <a:r>
              <a:rPr lang="en-US" sz="1900" dirty="0"/>
              <a:t>Working product is delivered at the end of each iteration/sprint</a:t>
            </a:r>
          </a:p>
          <a:p>
            <a:r>
              <a:rPr lang="en-US" sz="1900" dirty="0"/>
              <a:t>“Adaptative” to changing requirements and business priorities</a:t>
            </a:r>
          </a:p>
          <a:p>
            <a:r>
              <a:rPr lang="en-US" sz="1900" dirty="0"/>
              <a:t>Phases are accomplished in five events, and three artifacts</a:t>
            </a:r>
          </a:p>
          <a:p>
            <a:endParaRPr lang="en-US" sz="1000" dirty="0"/>
          </a:p>
          <a:p>
            <a:pPr marL="0" indent="0">
              <a:buNone/>
            </a:pPr>
            <a:r>
              <a:rPr lang="en-US" sz="1000" dirty="0"/>
              <a:t>Diagram: (Ingeno, 2018)</a:t>
            </a:r>
          </a:p>
        </p:txBody>
      </p:sp>
      <p:pic>
        <p:nvPicPr>
          <p:cNvPr id="9" name="Content Placeholder 8" descr="A diagram of a process&#10;&#10;Description automatically generated">
            <a:extLst>
              <a:ext uri="{FF2B5EF4-FFF2-40B4-BE49-F238E27FC236}">
                <a16:creationId xmlns:a16="http://schemas.microsoft.com/office/drawing/2014/main" id="{CB9B6F35-C374-5A92-92D6-00C0785184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4" r="1" b="1"/>
          <a:stretch/>
        </p:blipFill>
        <p:spPr>
          <a:xfrm>
            <a:off x="5308796" y="640080"/>
            <a:ext cx="5594720" cy="557784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D22BD-0189-47E9-BC41-F8241AD9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C82A54F1-539F-4E91-991D-EEFA1864BF65}" type="datetime1">
              <a:rPr lang="en-US" smtClean="0"/>
              <a:pPr>
                <a:spcAft>
                  <a:spcPts val="600"/>
                </a:spcAft>
                <a:defRPr/>
              </a:pPr>
              <a:t>8/10/2023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F0D95-0F62-161D-A12F-838D4A2D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Scrum Development - SNHU Travel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A4FAF-B2D4-7CC9-ABDC-62A004F1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0B344B0-BB57-4E81-B508-11ACA725A8AE}" type="slidenum">
              <a:rPr lang="en-US"/>
              <a:pPr>
                <a:spcAft>
                  <a:spcPts val="600"/>
                </a:spcAft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18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463498-C6D8-88CC-8130-0AD2F9589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Agile Phases (cont.)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7F9CD-087C-2ECC-91A9-AF9CC2D7F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Requirements are loosely defined, purposely void of details and specifications during up front planning</a:t>
            </a:r>
          </a:p>
          <a:p>
            <a:pPr lvl="1"/>
            <a:r>
              <a:rPr lang="en-US" sz="2200" dirty="0"/>
              <a:t>Each “feature” is captured as a product backlog item</a:t>
            </a:r>
          </a:p>
          <a:p>
            <a:pPr lvl="1"/>
            <a:r>
              <a:rPr lang="en-US" sz="2200" dirty="0"/>
              <a:t>Items in the backlog are discussed and later refined in upcoming iterations</a:t>
            </a:r>
          </a:p>
          <a:p>
            <a:pPr lvl="1"/>
            <a:endParaRPr lang="en-US" sz="2200" dirty="0"/>
          </a:p>
          <a:p>
            <a:r>
              <a:rPr lang="en-US" sz="2200" dirty="0"/>
              <a:t>Development team is self-organized, and they determine “how” to design and implement features during each sprint</a:t>
            </a:r>
          </a:p>
          <a:p>
            <a:endParaRPr lang="en-US" sz="2200" dirty="0"/>
          </a:p>
          <a:p>
            <a:r>
              <a:rPr lang="en-US" sz="2200" dirty="0"/>
              <a:t>Testing occurs continuously throughout development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F5911-C27A-CBA3-C2D7-3AD2CFE7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12AB633-259A-480B-9EB6-419E2B5AAFAB}" type="datetime1">
              <a:rPr lang="en-US" smtClean="0"/>
              <a:pPr>
                <a:spcAft>
                  <a:spcPts val="600"/>
                </a:spcAft>
              </a:pPr>
              <a:t>8/10/2023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A7C6B-E9F2-A4FA-2682-C86B88086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Scrum Development - SNHU Travel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B9198-B472-25DB-6D86-8FF42B25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0B344B0-BB57-4E81-B508-11ACA725A8AE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768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1866</TotalTime>
  <Words>1142</Words>
  <Application>Microsoft Office PowerPoint</Application>
  <PresentationFormat>Widescreen</PresentationFormat>
  <Paragraphs>166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ChadaTech Scrum Development</vt:lpstr>
      <vt:lpstr>Agile Development</vt:lpstr>
      <vt:lpstr>Scrum</vt:lpstr>
      <vt:lpstr>Scrum (cont.)</vt:lpstr>
      <vt:lpstr>Roles</vt:lpstr>
      <vt:lpstr>Roles (cont.)</vt:lpstr>
      <vt:lpstr>Roles (cont.)</vt:lpstr>
      <vt:lpstr>Agile Phases</vt:lpstr>
      <vt:lpstr>Agile Phases (cont.)</vt:lpstr>
      <vt:lpstr>Scrum Events</vt:lpstr>
      <vt:lpstr>Scrum Artifacts</vt:lpstr>
      <vt:lpstr>Waterfall Model</vt:lpstr>
      <vt:lpstr>The detox/wellness requirement</vt:lpstr>
      <vt:lpstr>Choose Agile or Waterfall</vt:lpstr>
      <vt:lpstr>References</vt:lpstr>
      <vt:lpstr>Photo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Trimmer</dc:creator>
  <cp:lastModifiedBy>Christopher Trimmer</cp:lastModifiedBy>
  <cp:revision>27</cp:revision>
  <dcterms:created xsi:type="dcterms:W3CDTF">2023-07-09T12:23:29Z</dcterms:created>
  <dcterms:modified xsi:type="dcterms:W3CDTF">2023-08-10T22:00:03Z</dcterms:modified>
</cp:coreProperties>
</file>