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Bundle Protoco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32" sz="11600"/>
            </a:pPr>
            <a:r>
              <a:t>Bundle Protocol</a:t>
            </a:r>
          </a:p>
        </p:txBody>
      </p:sp>
      <p:sp>
        <p:nvSpPr>
          <p:cNvPr id="153" name="v2020-04-08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v2020-04-08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undle Architecture in Three Lay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Bundle Architecture in Three Layers</a:t>
            </a:r>
          </a:p>
        </p:txBody>
      </p:sp>
      <p:sp>
        <p:nvSpPr>
          <p:cNvPr id="156" name="entity   app    feeds    protocol"/>
          <p:cNvSpPr txBox="1"/>
          <p:nvPr>
            <p:ph type="body" sz="quarter" idx="1"/>
          </p:nvPr>
        </p:nvSpPr>
        <p:spPr>
          <a:xfrm>
            <a:off x="1185225" y="4248504"/>
            <a:ext cx="3469282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entity</a:t>
            </a:r>
            <a:br/>
            <a:br/>
            <a:br/>
            <a:r>
              <a:t>app</a:t>
            </a:r>
            <a:br/>
            <a:br/>
            <a:br/>
            <a:br/>
            <a:r>
              <a:t>feeds</a:t>
            </a:r>
            <a:br/>
            <a:br/>
            <a:br/>
            <a:br/>
            <a:r>
              <a:t>protocol</a:t>
            </a:r>
          </a:p>
        </p:txBody>
      </p:sp>
      <p:sp>
        <p:nvSpPr>
          <p:cNvPr id="157" name="client_C"/>
          <p:cNvSpPr txBox="1"/>
          <p:nvPr/>
        </p:nvSpPr>
        <p:spPr>
          <a:xfrm>
            <a:off x="5332382" y="4269729"/>
            <a:ext cx="2315567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client_C</a:t>
            </a:r>
          </a:p>
        </p:txBody>
      </p:sp>
      <p:sp>
        <p:nvSpPr>
          <p:cNvPr id="158" name="ISP_A"/>
          <p:cNvSpPr txBox="1"/>
          <p:nvPr/>
        </p:nvSpPr>
        <p:spPr>
          <a:xfrm>
            <a:off x="10265546" y="4269729"/>
            <a:ext cx="177363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ISP_A</a:t>
            </a:r>
          </a:p>
        </p:txBody>
      </p:sp>
      <p:sp>
        <p:nvSpPr>
          <p:cNvPr id="159" name="ISP_B"/>
          <p:cNvSpPr txBox="1"/>
          <p:nvPr/>
        </p:nvSpPr>
        <p:spPr>
          <a:xfrm>
            <a:off x="14972169" y="4269729"/>
            <a:ext cx="178460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ISP_B</a:t>
            </a:r>
          </a:p>
        </p:txBody>
      </p:sp>
      <p:sp>
        <p:nvSpPr>
          <p:cNvPr id="160" name="server_S"/>
          <p:cNvSpPr txBox="1"/>
          <p:nvPr/>
        </p:nvSpPr>
        <p:spPr>
          <a:xfrm>
            <a:off x="19689766" y="4269729"/>
            <a:ext cx="246126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server_S</a:t>
            </a:r>
          </a:p>
        </p:txBody>
      </p:sp>
      <p:sp>
        <p:nvSpPr>
          <p:cNvPr id="161" name="Line"/>
          <p:cNvSpPr/>
          <p:nvPr/>
        </p:nvSpPr>
        <p:spPr>
          <a:xfrm>
            <a:off x="11885731" y="11888755"/>
            <a:ext cx="3469283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4" name="tunnel"/>
          <p:cNvGrpSpPr/>
          <p:nvPr/>
        </p:nvGrpSpPr>
        <p:grpSpPr>
          <a:xfrm>
            <a:off x="11437619" y="6223023"/>
            <a:ext cx="1508762" cy="717550"/>
            <a:chOff x="0" y="0"/>
            <a:chExt cx="1508760" cy="717548"/>
          </a:xfrm>
        </p:grpSpPr>
        <p:sp>
          <p:nvSpPr>
            <p:cNvPr id="163" name="tunnel"/>
            <p:cNvSpPr txBox="1"/>
            <p:nvPr/>
          </p:nvSpPr>
          <p:spPr>
            <a:xfrm>
              <a:off x="38099" y="38100"/>
              <a:ext cx="1432562" cy="641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Phosphate Inline"/>
                  <a:ea typeface="Phosphate Inline"/>
                  <a:cs typeface="Phosphate Inline"/>
                  <a:sym typeface="Phosphate Inline"/>
                </a:defRPr>
              </a:lvl1pPr>
            </a:lstStyle>
            <a:p>
              <a:pPr/>
              <a:r>
                <a:t>tunnel</a:t>
              </a:r>
            </a:p>
          </p:txBody>
        </p:sp>
        <p:pic>
          <p:nvPicPr>
            <p:cNvPr id="162" name="tunnel tunnel" descr="tunnel tunne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1508762" cy="717549"/>
            </a:xfrm>
            <a:prstGeom prst="rect">
              <a:avLst/>
            </a:prstGeom>
            <a:effectLst/>
          </p:spPr>
        </p:pic>
      </p:grpSp>
      <p:sp>
        <p:nvSpPr>
          <p:cNvPr id="165" name="shorten, ack, encap"/>
          <p:cNvSpPr txBox="1"/>
          <p:nvPr/>
        </p:nvSpPr>
        <p:spPr>
          <a:xfrm>
            <a:off x="11238824" y="11945689"/>
            <a:ext cx="476309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shorten, ack, encap</a:t>
            </a:r>
          </a:p>
        </p:txBody>
      </p:sp>
      <p:sp>
        <p:nvSpPr>
          <p:cNvPr id="166" name="Line"/>
          <p:cNvSpPr/>
          <p:nvPr/>
        </p:nvSpPr>
        <p:spPr>
          <a:xfrm>
            <a:off x="17019728" y="11888755"/>
            <a:ext cx="3469282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6751735" y="11888755"/>
            <a:ext cx="3469282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>
            <a:off x="5394580" y="13232190"/>
            <a:ext cx="17346774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5" name="Group"/>
          <p:cNvGrpSpPr/>
          <p:nvPr/>
        </p:nvGrpSpPr>
        <p:grpSpPr>
          <a:xfrm>
            <a:off x="11406682" y="8822894"/>
            <a:ext cx="1570636" cy="808432"/>
            <a:chOff x="0" y="0"/>
            <a:chExt cx="1570634" cy="808431"/>
          </a:xfrm>
        </p:grpSpPr>
        <p:sp>
          <p:nvSpPr>
            <p:cNvPr id="169" name="ISP_AB"/>
            <p:cNvSpPr/>
            <p:nvPr/>
          </p:nvSpPr>
          <p:spPr>
            <a:xfrm>
              <a:off x="0" y="275476"/>
              <a:ext cx="1100763" cy="2829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ISP_AB</a:t>
              </a:r>
            </a:p>
          </p:txBody>
        </p:sp>
        <p:sp>
          <p:nvSpPr>
            <p:cNvPr id="170" name="ISP_BA"/>
            <p:cNvSpPr/>
            <p:nvPr/>
          </p:nvSpPr>
          <p:spPr>
            <a:xfrm>
              <a:off x="469872" y="525519"/>
              <a:ext cx="1100763" cy="28291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ISP_BA</a:t>
              </a:r>
            </a:p>
          </p:txBody>
        </p:sp>
        <p:sp>
          <p:nvSpPr>
            <p:cNvPr id="171" name="Line"/>
            <p:cNvSpPr/>
            <p:nvPr/>
          </p:nvSpPr>
          <p:spPr>
            <a:xfrm>
              <a:off x="930972" y="37449"/>
              <a:ext cx="1" cy="1896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1306371" y="35717"/>
              <a:ext cx="1" cy="454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3" name="rd"/>
            <p:cNvSpPr txBox="1"/>
            <p:nvPr/>
          </p:nvSpPr>
          <p:spPr>
            <a:xfrm>
              <a:off x="1004877" y="0"/>
              <a:ext cx="297829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rd</a:t>
              </a:r>
            </a:p>
          </p:txBody>
        </p:sp>
        <p:sp>
          <p:nvSpPr>
            <p:cNvPr id="174" name="wr"/>
            <p:cNvSpPr txBox="1"/>
            <p:nvPr/>
          </p:nvSpPr>
          <p:spPr>
            <a:xfrm>
              <a:off x="640810" y="0"/>
              <a:ext cx="297830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wr</a:t>
              </a:r>
            </a:p>
          </p:txBody>
        </p:sp>
      </p:grpSp>
      <p:grpSp>
        <p:nvGrpSpPr>
          <p:cNvPr id="178" name="CONTRACT"/>
          <p:cNvGrpSpPr/>
          <p:nvPr/>
        </p:nvGrpSpPr>
        <p:grpSpPr>
          <a:xfrm>
            <a:off x="9281924" y="6223023"/>
            <a:ext cx="2058163" cy="717550"/>
            <a:chOff x="0" y="0"/>
            <a:chExt cx="2058161" cy="717548"/>
          </a:xfrm>
        </p:grpSpPr>
        <p:sp>
          <p:nvSpPr>
            <p:cNvPr id="177" name="CONTRACT"/>
            <p:cNvSpPr txBox="1"/>
            <p:nvPr/>
          </p:nvSpPr>
          <p:spPr>
            <a:xfrm>
              <a:off x="38100" y="38100"/>
              <a:ext cx="1981962" cy="641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Phosphate Inline"/>
                  <a:ea typeface="Phosphate Inline"/>
                  <a:cs typeface="Phosphate Inline"/>
                  <a:sym typeface="Phosphate Inline"/>
                </a:defRPr>
              </a:lvl1pPr>
            </a:lstStyle>
            <a:p>
              <a:pPr/>
              <a:r>
                <a:t>CONTRACT</a:t>
              </a:r>
            </a:p>
          </p:txBody>
        </p:sp>
        <p:pic>
          <p:nvPicPr>
            <p:cNvPr id="176" name="CONTRACT CONTRACT" descr="CONTRACT CONTRACT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058162" cy="717549"/>
            </a:xfrm>
            <a:prstGeom prst="rect">
              <a:avLst/>
            </a:prstGeom>
            <a:effectLst/>
          </p:spPr>
        </p:pic>
      </p:grpSp>
      <p:grpSp>
        <p:nvGrpSpPr>
          <p:cNvPr id="181" name="CONTRACT"/>
          <p:cNvGrpSpPr/>
          <p:nvPr/>
        </p:nvGrpSpPr>
        <p:grpSpPr>
          <a:xfrm>
            <a:off x="6116614" y="6214139"/>
            <a:ext cx="2058163" cy="717550"/>
            <a:chOff x="0" y="0"/>
            <a:chExt cx="2058161" cy="717548"/>
          </a:xfrm>
        </p:grpSpPr>
        <p:sp>
          <p:nvSpPr>
            <p:cNvPr id="180" name="CONTRACT"/>
            <p:cNvSpPr txBox="1"/>
            <p:nvPr/>
          </p:nvSpPr>
          <p:spPr>
            <a:xfrm>
              <a:off x="38100" y="38100"/>
              <a:ext cx="1981962" cy="641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Phosphate Inline"/>
                  <a:ea typeface="Phosphate Inline"/>
                  <a:cs typeface="Phosphate Inline"/>
                  <a:sym typeface="Phosphate Inline"/>
                </a:defRPr>
              </a:lvl1pPr>
            </a:lstStyle>
            <a:p>
              <a:pPr/>
              <a:r>
                <a:t>CONTRACT</a:t>
              </a:r>
            </a:p>
          </p:txBody>
        </p:sp>
        <p:pic>
          <p:nvPicPr>
            <p:cNvPr id="179" name="CONTRACT CONTRACT" descr="CONTRACT CONTRACT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058162" cy="717549"/>
            </a:xfrm>
            <a:prstGeom prst="rect">
              <a:avLst/>
            </a:prstGeom>
            <a:effectLst/>
          </p:spPr>
        </p:pic>
      </p:grpSp>
      <p:grpSp>
        <p:nvGrpSpPr>
          <p:cNvPr id="184" name="REQUEST"/>
          <p:cNvGrpSpPr/>
          <p:nvPr/>
        </p:nvGrpSpPr>
        <p:grpSpPr>
          <a:xfrm>
            <a:off x="4312964" y="6214139"/>
            <a:ext cx="1684402" cy="717550"/>
            <a:chOff x="0" y="0"/>
            <a:chExt cx="1684401" cy="717548"/>
          </a:xfrm>
        </p:grpSpPr>
        <p:sp>
          <p:nvSpPr>
            <p:cNvPr id="183" name="REQUEST"/>
            <p:cNvSpPr txBox="1"/>
            <p:nvPr/>
          </p:nvSpPr>
          <p:spPr>
            <a:xfrm>
              <a:off x="38100" y="38100"/>
              <a:ext cx="1608201" cy="641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Phosphate Inline"/>
                  <a:ea typeface="Phosphate Inline"/>
                  <a:cs typeface="Phosphate Inline"/>
                  <a:sym typeface="Phosphate Inline"/>
                </a:defRPr>
              </a:lvl1pPr>
            </a:lstStyle>
            <a:p>
              <a:pPr/>
              <a:r>
                <a:t>REQUEST</a:t>
              </a:r>
            </a:p>
          </p:txBody>
        </p:sp>
        <p:pic>
          <p:nvPicPr>
            <p:cNvPr id="182" name="REQUEST REQUEST" descr="REQUEST REQUEST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1684403" cy="717549"/>
            </a:xfrm>
            <a:prstGeom prst="rect">
              <a:avLst/>
            </a:prstGeom>
            <a:effectLst/>
          </p:spPr>
        </p:pic>
      </p:grpSp>
      <p:grpSp>
        <p:nvGrpSpPr>
          <p:cNvPr id="187" name="tunnel"/>
          <p:cNvGrpSpPr/>
          <p:nvPr/>
        </p:nvGrpSpPr>
        <p:grpSpPr>
          <a:xfrm>
            <a:off x="14383489" y="6223023"/>
            <a:ext cx="1508761" cy="717550"/>
            <a:chOff x="0" y="0"/>
            <a:chExt cx="1508760" cy="717548"/>
          </a:xfrm>
        </p:grpSpPr>
        <p:sp>
          <p:nvSpPr>
            <p:cNvPr id="186" name="tunnel"/>
            <p:cNvSpPr txBox="1"/>
            <p:nvPr/>
          </p:nvSpPr>
          <p:spPr>
            <a:xfrm>
              <a:off x="38099" y="38100"/>
              <a:ext cx="1432562" cy="641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Phosphate Inline"/>
                  <a:ea typeface="Phosphate Inline"/>
                  <a:cs typeface="Phosphate Inline"/>
                  <a:sym typeface="Phosphate Inline"/>
                </a:defRPr>
              </a:lvl1pPr>
            </a:lstStyle>
            <a:p>
              <a:pPr/>
              <a:r>
                <a:t>tunnel</a:t>
              </a:r>
            </a:p>
          </p:txBody>
        </p:sp>
        <p:pic>
          <p:nvPicPr>
            <p:cNvPr id="185" name="tunnel tunnel" descr="tunnel tunne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1508762" cy="717549"/>
            </a:xfrm>
            <a:prstGeom prst="rect">
              <a:avLst/>
            </a:prstGeom>
            <a:effectLst/>
          </p:spPr>
        </p:pic>
      </p:grpSp>
      <p:grpSp>
        <p:nvGrpSpPr>
          <p:cNvPr id="190" name="CONTRACT"/>
          <p:cNvGrpSpPr/>
          <p:nvPr/>
        </p:nvGrpSpPr>
        <p:grpSpPr>
          <a:xfrm>
            <a:off x="15967503" y="6223023"/>
            <a:ext cx="2058163" cy="717550"/>
            <a:chOff x="0" y="0"/>
            <a:chExt cx="2058161" cy="717548"/>
          </a:xfrm>
        </p:grpSpPr>
        <p:sp>
          <p:nvSpPr>
            <p:cNvPr id="189" name="CONTRACT"/>
            <p:cNvSpPr txBox="1"/>
            <p:nvPr/>
          </p:nvSpPr>
          <p:spPr>
            <a:xfrm>
              <a:off x="38100" y="38100"/>
              <a:ext cx="1981962" cy="641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Phosphate Inline"/>
                  <a:ea typeface="Phosphate Inline"/>
                  <a:cs typeface="Phosphate Inline"/>
                  <a:sym typeface="Phosphate Inline"/>
                </a:defRPr>
              </a:lvl1pPr>
            </a:lstStyle>
            <a:p>
              <a:pPr/>
              <a:r>
                <a:t>CONTRACT</a:t>
              </a:r>
            </a:p>
          </p:txBody>
        </p:sp>
        <p:pic>
          <p:nvPicPr>
            <p:cNvPr id="188" name="CONTRACT CONTRACT" descr="CONTRACT CONTRACT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058162" cy="717549"/>
            </a:xfrm>
            <a:prstGeom prst="rect">
              <a:avLst/>
            </a:prstGeom>
            <a:effectLst/>
          </p:spPr>
        </p:pic>
      </p:grpSp>
      <p:grpSp>
        <p:nvGrpSpPr>
          <p:cNvPr id="193" name="CONTRACT"/>
          <p:cNvGrpSpPr/>
          <p:nvPr/>
        </p:nvGrpSpPr>
        <p:grpSpPr>
          <a:xfrm>
            <a:off x="19320235" y="6223023"/>
            <a:ext cx="2058163" cy="717550"/>
            <a:chOff x="0" y="0"/>
            <a:chExt cx="2058161" cy="717548"/>
          </a:xfrm>
        </p:grpSpPr>
        <p:sp>
          <p:nvSpPr>
            <p:cNvPr id="192" name="CONTRACT"/>
            <p:cNvSpPr txBox="1"/>
            <p:nvPr/>
          </p:nvSpPr>
          <p:spPr>
            <a:xfrm>
              <a:off x="38100" y="38100"/>
              <a:ext cx="1981962" cy="641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Phosphate Inline"/>
                  <a:ea typeface="Phosphate Inline"/>
                  <a:cs typeface="Phosphate Inline"/>
                  <a:sym typeface="Phosphate Inline"/>
                </a:defRPr>
              </a:lvl1pPr>
            </a:lstStyle>
            <a:p>
              <a:pPr/>
              <a:r>
                <a:t>CONTRACT</a:t>
              </a:r>
            </a:p>
          </p:txBody>
        </p:sp>
        <p:pic>
          <p:nvPicPr>
            <p:cNvPr id="191" name="CONTRACT CONTRACT" descr="CONTRACT CONTRACT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058162" cy="717549"/>
            </a:xfrm>
            <a:prstGeom prst="rect">
              <a:avLst/>
            </a:prstGeom>
            <a:effectLst/>
          </p:spPr>
        </p:pic>
      </p:grpSp>
      <p:grpSp>
        <p:nvGrpSpPr>
          <p:cNvPr id="196" name="reply"/>
          <p:cNvGrpSpPr/>
          <p:nvPr/>
        </p:nvGrpSpPr>
        <p:grpSpPr>
          <a:xfrm>
            <a:off x="21559606" y="6223023"/>
            <a:ext cx="1228726" cy="717550"/>
            <a:chOff x="0" y="0"/>
            <a:chExt cx="1228725" cy="717548"/>
          </a:xfrm>
        </p:grpSpPr>
        <p:sp>
          <p:nvSpPr>
            <p:cNvPr id="195" name="reply"/>
            <p:cNvSpPr txBox="1"/>
            <p:nvPr/>
          </p:nvSpPr>
          <p:spPr>
            <a:xfrm>
              <a:off x="38100" y="38100"/>
              <a:ext cx="1152525" cy="641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Phosphate Inline"/>
                  <a:ea typeface="Phosphate Inline"/>
                  <a:cs typeface="Phosphate Inline"/>
                  <a:sym typeface="Phosphate Inline"/>
                </a:defRPr>
              </a:lvl1pPr>
            </a:lstStyle>
            <a:p>
              <a:pPr/>
              <a:r>
                <a:t>reply</a:t>
              </a:r>
            </a:p>
          </p:txBody>
        </p:sp>
        <p:pic>
          <p:nvPicPr>
            <p:cNvPr id="194" name="reply reply" descr="reply reply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28725" cy="717549"/>
            </a:xfrm>
            <a:prstGeom prst="rect">
              <a:avLst/>
            </a:prstGeom>
            <a:effectLst/>
          </p:spPr>
        </p:pic>
      </p:grpSp>
      <p:grpSp>
        <p:nvGrpSpPr>
          <p:cNvPr id="203" name="Group"/>
          <p:cNvGrpSpPr/>
          <p:nvPr/>
        </p:nvGrpSpPr>
        <p:grpSpPr>
          <a:xfrm>
            <a:off x="14352551" y="8822894"/>
            <a:ext cx="1570636" cy="808432"/>
            <a:chOff x="0" y="0"/>
            <a:chExt cx="1570634" cy="808431"/>
          </a:xfrm>
        </p:grpSpPr>
        <p:sp>
          <p:nvSpPr>
            <p:cNvPr id="197" name="ISP_AB"/>
            <p:cNvSpPr/>
            <p:nvPr/>
          </p:nvSpPr>
          <p:spPr>
            <a:xfrm>
              <a:off x="0" y="275476"/>
              <a:ext cx="1100763" cy="28291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ISP_AB</a:t>
              </a:r>
            </a:p>
          </p:txBody>
        </p:sp>
        <p:sp>
          <p:nvSpPr>
            <p:cNvPr id="198" name="ISP_BA"/>
            <p:cNvSpPr/>
            <p:nvPr/>
          </p:nvSpPr>
          <p:spPr>
            <a:xfrm>
              <a:off x="469872" y="525519"/>
              <a:ext cx="1100763" cy="282913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ISP_BA</a:t>
              </a:r>
            </a:p>
          </p:txBody>
        </p:sp>
        <p:sp>
          <p:nvSpPr>
            <p:cNvPr id="199" name="Line"/>
            <p:cNvSpPr/>
            <p:nvPr/>
          </p:nvSpPr>
          <p:spPr>
            <a:xfrm>
              <a:off x="930972" y="37449"/>
              <a:ext cx="1" cy="1896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0" name="Line"/>
            <p:cNvSpPr/>
            <p:nvPr/>
          </p:nvSpPr>
          <p:spPr>
            <a:xfrm flipV="1">
              <a:off x="1306371" y="35717"/>
              <a:ext cx="1" cy="454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1" name="wr"/>
            <p:cNvSpPr txBox="1"/>
            <p:nvPr/>
          </p:nvSpPr>
          <p:spPr>
            <a:xfrm>
              <a:off x="1004877" y="0"/>
              <a:ext cx="297829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wr</a:t>
              </a:r>
            </a:p>
          </p:txBody>
        </p:sp>
        <p:sp>
          <p:nvSpPr>
            <p:cNvPr id="202" name="rd"/>
            <p:cNvSpPr txBox="1"/>
            <p:nvPr/>
          </p:nvSpPr>
          <p:spPr>
            <a:xfrm>
              <a:off x="640810" y="0"/>
              <a:ext cx="297830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rd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6553021" y="8175352"/>
            <a:ext cx="1570635" cy="808432"/>
            <a:chOff x="0" y="0"/>
            <a:chExt cx="1570634" cy="808431"/>
          </a:xfrm>
        </p:grpSpPr>
        <p:sp>
          <p:nvSpPr>
            <p:cNvPr id="204" name="ISP_AB"/>
            <p:cNvSpPr/>
            <p:nvPr/>
          </p:nvSpPr>
          <p:spPr>
            <a:xfrm>
              <a:off x="0" y="275476"/>
              <a:ext cx="1100763" cy="2829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ISP_AB</a:t>
              </a:r>
            </a:p>
          </p:txBody>
        </p:sp>
        <p:sp>
          <p:nvSpPr>
            <p:cNvPr id="205" name="ISP_BA"/>
            <p:cNvSpPr/>
            <p:nvPr/>
          </p:nvSpPr>
          <p:spPr>
            <a:xfrm>
              <a:off x="469872" y="525519"/>
              <a:ext cx="1100763" cy="28291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ISP_BA</a:t>
              </a:r>
            </a:p>
          </p:txBody>
        </p:sp>
        <p:sp>
          <p:nvSpPr>
            <p:cNvPr id="206" name="Line"/>
            <p:cNvSpPr/>
            <p:nvPr/>
          </p:nvSpPr>
          <p:spPr>
            <a:xfrm>
              <a:off x="930972" y="37449"/>
              <a:ext cx="1" cy="1896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1306371" y="35717"/>
              <a:ext cx="1" cy="454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8" name="rd"/>
            <p:cNvSpPr txBox="1"/>
            <p:nvPr/>
          </p:nvSpPr>
          <p:spPr>
            <a:xfrm>
              <a:off x="1004877" y="0"/>
              <a:ext cx="297829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rd</a:t>
              </a:r>
            </a:p>
          </p:txBody>
        </p:sp>
        <p:sp>
          <p:nvSpPr>
            <p:cNvPr id="209" name="wr"/>
            <p:cNvSpPr txBox="1"/>
            <p:nvPr/>
          </p:nvSpPr>
          <p:spPr>
            <a:xfrm>
              <a:off x="640810" y="0"/>
              <a:ext cx="297830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wr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16553021" y="10151139"/>
            <a:ext cx="1570635" cy="532956"/>
            <a:chOff x="0" y="0"/>
            <a:chExt cx="1570634" cy="532954"/>
          </a:xfrm>
        </p:grpSpPr>
        <p:sp>
          <p:nvSpPr>
            <p:cNvPr id="211" name="E2E_SC"/>
            <p:cNvSpPr/>
            <p:nvPr/>
          </p:nvSpPr>
          <p:spPr>
            <a:xfrm>
              <a:off x="0" y="0"/>
              <a:ext cx="1100763" cy="282912"/>
            </a:xfrm>
            <a:prstGeom prst="rect">
              <a:avLst/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E2E_SC</a:t>
              </a:r>
            </a:p>
          </p:txBody>
        </p:sp>
        <p:sp>
          <p:nvSpPr>
            <p:cNvPr id="212" name="E2ECS"/>
            <p:cNvSpPr/>
            <p:nvPr/>
          </p:nvSpPr>
          <p:spPr>
            <a:xfrm>
              <a:off x="469872" y="250043"/>
              <a:ext cx="1100763" cy="282912"/>
            </a:xfrm>
            <a:prstGeom prst="rect">
              <a:avLst/>
            </a:prstGeom>
            <a:solidFill>
              <a:schemeClr val="accent4">
                <a:hueOff val="-1247790"/>
                <a:lumOff val="-123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E2ECS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9563998" y="8175352"/>
            <a:ext cx="1570636" cy="808432"/>
            <a:chOff x="0" y="0"/>
            <a:chExt cx="1570634" cy="808431"/>
          </a:xfrm>
        </p:grpSpPr>
        <p:sp>
          <p:nvSpPr>
            <p:cNvPr id="214" name="ISP_AB"/>
            <p:cNvSpPr/>
            <p:nvPr/>
          </p:nvSpPr>
          <p:spPr>
            <a:xfrm>
              <a:off x="0" y="275476"/>
              <a:ext cx="1100763" cy="2829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ISP_AB</a:t>
              </a:r>
            </a:p>
          </p:txBody>
        </p:sp>
        <p:sp>
          <p:nvSpPr>
            <p:cNvPr id="215" name="ISP_BA"/>
            <p:cNvSpPr/>
            <p:nvPr/>
          </p:nvSpPr>
          <p:spPr>
            <a:xfrm>
              <a:off x="469872" y="525519"/>
              <a:ext cx="1100763" cy="28291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ISP_BA</a:t>
              </a:r>
            </a:p>
          </p:txBody>
        </p:sp>
        <p:sp>
          <p:nvSpPr>
            <p:cNvPr id="216" name="Line"/>
            <p:cNvSpPr/>
            <p:nvPr/>
          </p:nvSpPr>
          <p:spPr>
            <a:xfrm>
              <a:off x="930972" y="37449"/>
              <a:ext cx="1" cy="1896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1306371" y="35717"/>
              <a:ext cx="1" cy="454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8" name="rd"/>
            <p:cNvSpPr txBox="1"/>
            <p:nvPr/>
          </p:nvSpPr>
          <p:spPr>
            <a:xfrm>
              <a:off x="1004877" y="0"/>
              <a:ext cx="297829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rd</a:t>
              </a:r>
            </a:p>
          </p:txBody>
        </p:sp>
        <p:sp>
          <p:nvSpPr>
            <p:cNvPr id="219" name="wr"/>
            <p:cNvSpPr txBox="1"/>
            <p:nvPr/>
          </p:nvSpPr>
          <p:spPr>
            <a:xfrm>
              <a:off x="640810" y="0"/>
              <a:ext cx="297830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wr</a:t>
              </a: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21388651" y="9875663"/>
            <a:ext cx="1570636" cy="808432"/>
            <a:chOff x="0" y="0"/>
            <a:chExt cx="1570634" cy="808431"/>
          </a:xfrm>
        </p:grpSpPr>
        <p:sp>
          <p:nvSpPr>
            <p:cNvPr id="221" name="E2E_SC"/>
            <p:cNvSpPr/>
            <p:nvPr/>
          </p:nvSpPr>
          <p:spPr>
            <a:xfrm>
              <a:off x="0" y="275476"/>
              <a:ext cx="1100763" cy="282912"/>
            </a:xfrm>
            <a:prstGeom prst="rect">
              <a:avLst/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E2E_SC</a:t>
              </a:r>
            </a:p>
          </p:txBody>
        </p:sp>
        <p:sp>
          <p:nvSpPr>
            <p:cNvPr id="222" name="E2E_CS"/>
            <p:cNvSpPr/>
            <p:nvPr/>
          </p:nvSpPr>
          <p:spPr>
            <a:xfrm>
              <a:off x="469872" y="525519"/>
              <a:ext cx="1100763" cy="282913"/>
            </a:xfrm>
            <a:prstGeom prst="rect">
              <a:avLst/>
            </a:prstGeom>
            <a:solidFill>
              <a:schemeClr val="accent4">
                <a:hueOff val="-1247790"/>
                <a:lumOff val="-123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E2E_CS</a:t>
              </a:r>
            </a:p>
          </p:txBody>
        </p:sp>
        <p:sp>
          <p:nvSpPr>
            <p:cNvPr id="223" name="Line"/>
            <p:cNvSpPr/>
            <p:nvPr/>
          </p:nvSpPr>
          <p:spPr>
            <a:xfrm>
              <a:off x="930972" y="37449"/>
              <a:ext cx="1" cy="1896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4" name="Line"/>
            <p:cNvSpPr/>
            <p:nvPr/>
          </p:nvSpPr>
          <p:spPr>
            <a:xfrm flipV="1">
              <a:off x="1306371" y="35717"/>
              <a:ext cx="1" cy="454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5" name="rd"/>
            <p:cNvSpPr txBox="1"/>
            <p:nvPr/>
          </p:nvSpPr>
          <p:spPr>
            <a:xfrm>
              <a:off x="1004877" y="0"/>
              <a:ext cx="297829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rd</a:t>
              </a:r>
            </a:p>
          </p:txBody>
        </p:sp>
        <p:sp>
          <p:nvSpPr>
            <p:cNvPr id="226" name="wr"/>
            <p:cNvSpPr txBox="1"/>
            <p:nvPr/>
          </p:nvSpPr>
          <p:spPr>
            <a:xfrm>
              <a:off x="640810" y="0"/>
              <a:ext cx="297830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wr</a:t>
              </a:r>
            </a:p>
          </p:txBody>
        </p:sp>
      </p:grpSp>
      <p:grpSp>
        <p:nvGrpSpPr>
          <p:cNvPr id="234" name="Group"/>
          <p:cNvGrpSpPr/>
          <p:nvPr/>
        </p:nvGrpSpPr>
        <p:grpSpPr>
          <a:xfrm>
            <a:off x="9281924" y="8036538"/>
            <a:ext cx="1570635" cy="808432"/>
            <a:chOff x="0" y="0"/>
            <a:chExt cx="1570634" cy="808431"/>
          </a:xfrm>
        </p:grpSpPr>
        <p:sp>
          <p:nvSpPr>
            <p:cNvPr id="228" name="EDGE_AC"/>
            <p:cNvSpPr/>
            <p:nvPr/>
          </p:nvSpPr>
          <p:spPr>
            <a:xfrm>
              <a:off x="0" y="275476"/>
              <a:ext cx="1100763" cy="2829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EDGE_AC</a:t>
              </a:r>
            </a:p>
          </p:txBody>
        </p:sp>
        <p:sp>
          <p:nvSpPr>
            <p:cNvPr id="229" name="EDGE_CA"/>
            <p:cNvSpPr/>
            <p:nvPr/>
          </p:nvSpPr>
          <p:spPr>
            <a:xfrm>
              <a:off x="469872" y="525519"/>
              <a:ext cx="1100763" cy="28291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EDGE_CA</a:t>
              </a:r>
            </a:p>
          </p:txBody>
        </p:sp>
        <p:sp>
          <p:nvSpPr>
            <p:cNvPr id="230" name="Line"/>
            <p:cNvSpPr/>
            <p:nvPr/>
          </p:nvSpPr>
          <p:spPr>
            <a:xfrm>
              <a:off x="930972" y="37449"/>
              <a:ext cx="1" cy="1896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1" name="Line"/>
            <p:cNvSpPr/>
            <p:nvPr/>
          </p:nvSpPr>
          <p:spPr>
            <a:xfrm flipV="1">
              <a:off x="1306371" y="35717"/>
              <a:ext cx="1" cy="454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2" name="rd"/>
            <p:cNvSpPr txBox="1"/>
            <p:nvPr/>
          </p:nvSpPr>
          <p:spPr>
            <a:xfrm>
              <a:off x="1004877" y="0"/>
              <a:ext cx="297829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rd</a:t>
              </a:r>
            </a:p>
          </p:txBody>
        </p:sp>
        <p:sp>
          <p:nvSpPr>
            <p:cNvPr id="233" name="wr"/>
            <p:cNvSpPr txBox="1"/>
            <p:nvPr/>
          </p:nvSpPr>
          <p:spPr>
            <a:xfrm>
              <a:off x="640810" y="0"/>
              <a:ext cx="297830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wr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9281924" y="10012326"/>
            <a:ext cx="1570635" cy="532956"/>
            <a:chOff x="0" y="0"/>
            <a:chExt cx="1570634" cy="532954"/>
          </a:xfrm>
        </p:grpSpPr>
        <p:sp>
          <p:nvSpPr>
            <p:cNvPr id="235" name="E2E_CS"/>
            <p:cNvSpPr/>
            <p:nvPr/>
          </p:nvSpPr>
          <p:spPr>
            <a:xfrm>
              <a:off x="0" y="0"/>
              <a:ext cx="1100763" cy="282912"/>
            </a:xfrm>
            <a:prstGeom prst="rect">
              <a:avLst/>
            </a:prstGeom>
            <a:solidFill>
              <a:schemeClr val="accent4">
                <a:hueOff val="-1247790"/>
                <a:lumOff val="-123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E2E_CS</a:t>
              </a:r>
            </a:p>
          </p:txBody>
        </p:sp>
        <p:sp>
          <p:nvSpPr>
            <p:cNvPr id="236" name="E2E_SC"/>
            <p:cNvSpPr/>
            <p:nvPr/>
          </p:nvSpPr>
          <p:spPr>
            <a:xfrm>
              <a:off x="469872" y="250043"/>
              <a:ext cx="1100763" cy="282912"/>
            </a:xfrm>
            <a:prstGeom prst="rect">
              <a:avLst/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E2E_SC</a:t>
              </a:r>
            </a:p>
          </p:txBody>
        </p:sp>
      </p:grpSp>
      <p:sp>
        <p:nvSpPr>
          <p:cNvPr id="238" name="EDGE_CA"/>
          <p:cNvSpPr/>
          <p:nvPr/>
        </p:nvSpPr>
        <p:spPr>
          <a:xfrm>
            <a:off x="6323362" y="8312014"/>
            <a:ext cx="1100763" cy="2829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EDGE_CA</a:t>
            </a:r>
          </a:p>
        </p:txBody>
      </p:sp>
      <p:sp>
        <p:nvSpPr>
          <p:cNvPr id="239" name="EDGE_AC"/>
          <p:cNvSpPr/>
          <p:nvPr/>
        </p:nvSpPr>
        <p:spPr>
          <a:xfrm>
            <a:off x="6793234" y="8562058"/>
            <a:ext cx="1100763" cy="2829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EDGE_AC</a:t>
            </a:r>
          </a:p>
        </p:txBody>
      </p:sp>
      <p:sp>
        <p:nvSpPr>
          <p:cNvPr id="240" name="Line"/>
          <p:cNvSpPr/>
          <p:nvPr/>
        </p:nvSpPr>
        <p:spPr>
          <a:xfrm>
            <a:off x="7254334" y="8073987"/>
            <a:ext cx="1" cy="189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V="1">
            <a:off x="7629733" y="8072255"/>
            <a:ext cx="1" cy="4547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rd"/>
          <p:cNvSpPr txBox="1"/>
          <p:nvPr/>
        </p:nvSpPr>
        <p:spPr>
          <a:xfrm>
            <a:off x="7328239" y="8036538"/>
            <a:ext cx="297830" cy="26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rd</a:t>
            </a:r>
          </a:p>
        </p:txBody>
      </p:sp>
      <p:sp>
        <p:nvSpPr>
          <p:cNvPr id="243" name="wr"/>
          <p:cNvSpPr txBox="1"/>
          <p:nvPr/>
        </p:nvSpPr>
        <p:spPr>
          <a:xfrm>
            <a:off x="6964172" y="8036538"/>
            <a:ext cx="297830" cy="26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wr</a:t>
            </a:r>
          </a:p>
        </p:txBody>
      </p:sp>
      <p:pic>
        <p:nvPicPr>
          <p:cNvPr id="244" name="Oval Oval" descr="Oval Oval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67146" y="9787997"/>
            <a:ext cx="19955481" cy="1181943"/>
          </a:xfrm>
          <a:prstGeom prst="rect">
            <a:avLst/>
          </a:prstGeom>
        </p:spPr>
      </p:pic>
      <p:pic>
        <p:nvPicPr>
          <p:cNvPr id="246" name="Oval Oval" descr="Oval Oval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73980" y="7862498"/>
            <a:ext cx="6040449" cy="1181944"/>
          </a:xfrm>
          <a:prstGeom prst="rect">
            <a:avLst/>
          </a:prstGeom>
        </p:spPr>
      </p:pic>
      <p:grpSp>
        <p:nvGrpSpPr>
          <p:cNvPr id="254" name="Group"/>
          <p:cNvGrpSpPr/>
          <p:nvPr/>
        </p:nvGrpSpPr>
        <p:grpSpPr>
          <a:xfrm>
            <a:off x="4211296" y="9736849"/>
            <a:ext cx="1570636" cy="808433"/>
            <a:chOff x="0" y="0"/>
            <a:chExt cx="1570634" cy="808431"/>
          </a:xfrm>
        </p:grpSpPr>
        <p:sp>
          <p:nvSpPr>
            <p:cNvPr id="248" name="E2E_CS"/>
            <p:cNvSpPr/>
            <p:nvPr/>
          </p:nvSpPr>
          <p:spPr>
            <a:xfrm>
              <a:off x="0" y="275476"/>
              <a:ext cx="1100763" cy="282912"/>
            </a:xfrm>
            <a:prstGeom prst="rect">
              <a:avLst/>
            </a:prstGeom>
            <a:solidFill>
              <a:schemeClr val="accent4">
                <a:hueOff val="-1247790"/>
                <a:lumOff val="-123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E2E_CS</a:t>
              </a:r>
            </a:p>
          </p:txBody>
        </p:sp>
        <p:sp>
          <p:nvSpPr>
            <p:cNvPr id="249" name="E2E_SC"/>
            <p:cNvSpPr/>
            <p:nvPr/>
          </p:nvSpPr>
          <p:spPr>
            <a:xfrm>
              <a:off x="469872" y="525519"/>
              <a:ext cx="1100763" cy="282913"/>
            </a:xfrm>
            <a:prstGeom prst="rect">
              <a:avLst/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E2E_SC</a:t>
              </a:r>
            </a:p>
          </p:txBody>
        </p:sp>
        <p:sp>
          <p:nvSpPr>
            <p:cNvPr id="250" name="Line"/>
            <p:cNvSpPr/>
            <p:nvPr/>
          </p:nvSpPr>
          <p:spPr>
            <a:xfrm>
              <a:off x="930972" y="37449"/>
              <a:ext cx="1" cy="1896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1306371" y="35717"/>
              <a:ext cx="1" cy="454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2" name="rd"/>
            <p:cNvSpPr txBox="1"/>
            <p:nvPr/>
          </p:nvSpPr>
          <p:spPr>
            <a:xfrm>
              <a:off x="1004877" y="0"/>
              <a:ext cx="297829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rd</a:t>
              </a:r>
            </a:p>
          </p:txBody>
        </p:sp>
        <p:sp>
          <p:nvSpPr>
            <p:cNvPr id="253" name="wr"/>
            <p:cNvSpPr txBox="1"/>
            <p:nvPr/>
          </p:nvSpPr>
          <p:spPr>
            <a:xfrm>
              <a:off x="640810" y="0"/>
              <a:ext cx="297830" cy="264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wr</a:t>
              </a:r>
            </a:p>
          </p:txBody>
        </p:sp>
      </p:grpSp>
      <p:pic>
        <p:nvPicPr>
          <p:cNvPr id="255" name="Oval Oval" descr="Oval Oval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950329" y="8085434"/>
            <a:ext cx="6040448" cy="1181944"/>
          </a:xfrm>
          <a:prstGeom prst="rect">
            <a:avLst/>
          </a:prstGeom>
        </p:spPr>
      </p:pic>
      <p:pic>
        <p:nvPicPr>
          <p:cNvPr id="257" name="Oval Oval" descr="Oval Oval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624662" y="8736062"/>
            <a:ext cx="6040448" cy="1181943"/>
          </a:xfrm>
          <a:prstGeom prst="rect">
            <a:avLst/>
          </a:prstGeom>
        </p:spPr>
      </p:pic>
      <p:sp>
        <p:nvSpPr>
          <p:cNvPr id="259" name="followMe, forgetMe"/>
          <p:cNvSpPr txBox="1"/>
          <p:nvPr/>
        </p:nvSpPr>
        <p:spPr>
          <a:xfrm>
            <a:off x="5248186" y="11945689"/>
            <a:ext cx="45184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followMe, forgetMe</a:t>
            </a:r>
          </a:p>
        </p:txBody>
      </p:sp>
      <p:sp>
        <p:nvSpPr>
          <p:cNvPr id="260" name="followMe, forgetMe"/>
          <p:cNvSpPr txBox="1"/>
          <p:nvPr/>
        </p:nvSpPr>
        <p:spPr>
          <a:xfrm>
            <a:off x="17019728" y="12084503"/>
            <a:ext cx="45184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followMe, forgetMe</a:t>
            </a:r>
          </a:p>
        </p:txBody>
      </p:sp>
      <p:sp>
        <p:nvSpPr>
          <p:cNvPr id="261" name="anything/connection_specific or pub/sub channel"/>
          <p:cNvSpPr txBox="1"/>
          <p:nvPr/>
        </p:nvSpPr>
        <p:spPr>
          <a:xfrm>
            <a:off x="11119276" y="12807570"/>
            <a:ext cx="5466533" cy="801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anything/connection_specific</a:t>
            </a:r>
            <a:br/>
            <a:r>
              <a:t>or pub/sub channel</a:t>
            </a:r>
          </a:p>
        </p:txBody>
      </p:sp>
      <p:sp>
        <p:nvSpPr>
          <p:cNvPr id="262" name="api"/>
          <p:cNvSpPr txBox="1"/>
          <p:nvPr/>
        </p:nvSpPr>
        <p:spPr>
          <a:xfrm>
            <a:off x="6589171" y="6835228"/>
            <a:ext cx="758089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263" name="api"/>
          <p:cNvSpPr txBox="1"/>
          <p:nvPr/>
        </p:nvSpPr>
        <p:spPr>
          <a:xfrm>
            <a:off x="4776120" y="6835228"/>
            <a:ext cx="758089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264" name="api"/>
          <p:cNvSpPr txBox="1"/>
          <p:nvPr/>
        </p:nvSpPr>
        <p:spPr>
          <a:xfrm>
            <a:off x="9931961" y="6843250"/>
            <a:ext cx="758089" cy="659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265" name="api"/>
          <p:cNvSpPr txBox="1"/>
          <p:nvPr/>
        </p:nvSpPr>
        <p:spPr>
          <a:xfrm>
            <a:off x="11812955" y="6828968"/>
            <a:ext cx="758090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