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76" r:id="rId2"/>
    <p:sldId id="259" r:id="rId3"/>
    <p:sldId id="258" r:id="rId4"/>
    <p:sldId id="256" r:id="rId5"/>
    <p:sldId id="264" r:id="rId6"/>
    <p:sldId id="272" r:id="rId7"/>
    <p:sldId id="257" r:id="rId8"/>
    <p:sldId id="262" r:id="rId9"/>
    <p:sldId id="273" r:id="rId10"/>
    <p:sldId id="275" r:id="rId11"/>
    <p:sldId id="265" r:id="rId12"/>
    <p:sldId id="269" r:id="rId13"/>
    <p:sldId id="270" r:id="rId14"/>
    <p:sldId id="266" r:id="rId15"/>
    <p:sldId id="271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900611-90DA-FA4A-B7FD-B87A908B5032}">
          <p14:sldIdLst>
            <p14:sldId id="276"/>
            <p14:sldId id="259"/>
            <p14:sldId id="258"/>
            <p14:sldId id="256"/>
            <p14:sldId id="264"/>
            <p14:sldId id="272"/>
            <p14:sldId id="257"/>
            <p14:sldId id="262"/>
            <p14:sldId id="273"/>
            <p14:sldId id="275"/>
            <p14:sldId id="265"/>
            <p14:sldId id="269"/>
            <p14:sldId id="270"/>
            <p14:sldId id="266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F046A67-85C5-5646-93FB-D1E13387005A}" type="datetimeFigureOut">
              <a:rPr kumimoji="1" lang="zh-CN" altLang="en-US" smtClean="0"/>
              <a:t>14-8-1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1164863-1D0B-EE46-A3CA-178B72AC2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4277" y="575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样式疑问？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21141" y="4653023"/>
            <a:ext cx="450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JS  :  </a:t>
            </a:r>
            <a:r>
              <a:rPr kumimoji="1" lang="en-US" altLang="zh-CN" dirty="0" err="1" smtClean="0"/>
              <a:t>Document.getElementById</a:t>
            </a:r>
            <a:r>
              <a:rPr kumimoji="1" lang="en-US" altLang="zh-CN" dirty="0" smtClean="0"/>
              <a:t>().</a:t>
            </a:r>
            <a:r>
              <a:rPr kumimoji="1" lang="en-US" altLang="zh-CN" dirty="0" err="1" smtClean="0"/>
              <a:t>style.xx</a:t>
            </a:r>
            <a:r>
              <a:rPr kumimoji="1" lang="en-US" altLang="zh-CN" dirty="0" smtClean="0"/>
              <a:t>=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79887" y="1279829"/>
            <a:ext cx="478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行内样式：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&lt;div style=‘font-size:12px’&gt;</a:t>
            </a:r>
            <a:r>
              <a:rPr kumimoji="1" lang="zh-CN" altLang="en-US" dirty="0" smtClean="0"/>
              <a:t>行内样式</a:t>
            </a:r>
            <a:r>
              <a:rPr kumimoji="1" lang="en-US" altLang="zh-CN" dirty="0" smtClean="0"/>
              <a:t>&lt;/div&gt;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79887" y="2092064"/>
            <a:ext cx="2827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内部样式：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&lt;style </a:t>
            </a:r>
            <a:r>
              <a:rPr kumimoji="1" lang="en-US" altLang="zh-CN" dirty="0" err="1" smtClean="0"/>
              <a:t>stype</a:t>
            </a:r>
            <a:r>
              <a:rPr kumimoji="1" lang="en-US" altLang="zh-CN" dirty="0" smtClean="0"/>
              <a:t>=“text/</a:t>
            </a:r>
            <a:r>
              <a:rPr kumimoji="1" lang="en-US" altLang="zh-CN" dirty="0" err="1" smtClean="0"/>
              <a:t>css</a:t>
            </a:r>
            <a:r>
              <a:rPr kumimoji="1" lang="en-US" altLang="zh-CN" dirty="0" smtClean="0"/>
              <a:t>”&gt;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	.a{font-size:12px;}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&lt;/style&gt;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4550" y="3525593"/>
            <a:ext cx="588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外部样式：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&lt;link </a:t>
            </a:r>
            <a:r>
              <a:rPr kumimoji="1" lang="en-US" altLang="zh-CN" dirty="0" err="1" smtClean="0"/>
              <a:t>href</a:t>
            </a:r>
            <a:r>
              <a:rPr kumimoji="1" lang="en-US" altLang="zh-CN" dirty="0" smtClean="0"/>
              <a:t>=‘</a:t>
            </a:r>
            <a:r>
              <a:rPr kumimoji="1" lang="en-US" altLang="zh-CN" dirty="0" err="1" smtClean="0"/>
              <a:t>abc.css</a:t>
            </a:r>
            <a:r>
              <a:rPr kumimoji="1" lang="en-US" altLang="zh-CN" dirty="0" smtClean="0"/>
              <a:t>’ type=“text/</a:t>
            </a:r>
            <a:r>
              <a:rPr kumimoji="1" lang="en-US" altLang="zh-CN" dirty="0" err="1" smtClean="0"/>
              <a:t>css</a:t>
            </a:r>
            <a:r>
              <a:rPr kumimoji="1" lang="en-US" altLang="zh-CN" dirty="0" smtClean="0"/>
              <a:t>” </a:t>
            </a:r>
            <a:r>
              <a:rPr kumimoji="1" lang="en-US" altLang="zh-CN" dirty="0" err="1" smtClean="0"/>
              <a:t>rel</a:t>
            </a:r>
            <a:r>
              <a:rPr kumimoji="1" lang="en-US" altLang="zh-CN" dirty="0" smtClean="0"/>
              <a:t>=“</a:t>
            </a:r>
            <a:r>
              <a:rPr kumimoji="1" lang="en-US" altLang="zh-CN" dirty="0" err="1" smtClean="0"/>
              <a:t>stylesheet</a:t>
            </a:r>
            <a:r>
              <a:rPr kumimoji="1" lang="en-US" altLang="zh-CN" dirty="0" smtClean="0"/>
              <a:t>” 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4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85375" y="307556"/>
            <a:ext cx="7947206" cy="58733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44B5B"/>
                </a:solidFill>
              </a:rPr>
              <a:t/>
            </a:r>
            <a:endParaRPr kumimoji="1" lang="zh-CN" altLang="en-US" dirty="0">
              <a:solidFill>
                <a:srgbClr val="F44B5B"/>
              </a:solidFill>
            </a:endParaRPr>
          </a:p>
        </p:txBody>
      </p:sp>
      <p:grpSp>
        <p:nvGrpSpPr>
          <p:cNvPr id="5" name="组合 8"/>
          <p:cNvGrpSpPr/>
          <p:nvPr/>
        </p:nvGrpSpPr>
        <p:grpSpPr>
          <a:xfrm>
            <a:off x="2679700" y="1841500"/>
            <a:ext cx="3556000" cy="2209800"/>
            <a:chOff x="2679700" y="1841500"/>
            <a:chExt cx="3556000" cy="2209800"/>
          </a:xfrm>
        </p:grpSpPr>
        <p:sp>
          <p:nvSpPr>
            <p:cNvPr id="6" name="矩形 5"/>
            <p:cNvSpPr/>
            <p:nvPr/>
          </p:nvSpPr>
          <p:spPr>
            <a:xfrm>
              <a:off x="2679700" y="1841500"/>
              <a:ext cx="3556000" cy="22098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901950" y="36322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border</a:t>
              </a:r>
            </a:p>
          </p:txBody>
        </p:sp>
      </p:grpSp>
      <p:grpSp>
        <p:nvGrpSpPr>
          <p:cNvPr id="8" name="组合 6"/>
          <p:cNvGrpSpPr/>
          <p:nvPr/>
        </p:nvGrpSpPr>
        <p:grpSpPr>
          <a:xfrm>
            <a:off x="3054350" y="2185432"/>
            <a:ext cx="2679700" cy="1346200"/>
            <a:chOff x="3054350" y="2185432"/>
            <a:chExt cx="2679700" cy="1346200"/>
          </a:xfrm>
        </p:grpSpPr>
        <p:sp>
          <p:nvSpPr>
            <p:cNvPr id="9" name="矩形 8"/>
            <p:cNvSpPr/>
            <p:nvPr/>
          </p:nvSpPr>
          <p:spPr>
            <a:xfrm>
              <a:off x="3054350" y="2185432"/>
              <a:ext cx="2679700" cy="134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43250" y="221083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50000"/>
                    </a:schemeClr>
                  </a:solidFill>
                </a:rPr>
                <a:t>padding</a:t>
              </a:r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36950" y="2605564"/>
            <a:ext cx="1600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内容文本</a:t>
            </a:r>
            <a:endParaRPr lang="zh-CN" altLang="en-US" dirty="0"/>
          </a:p>
        </p:txBody>
      </p:sp>
      <p:cxnSp>
        <p:nvCxnSpPr>
          <p:cNvPr id="14" name="直线箭头连接符 13"/>
          <p:cNvCxnSpPr>
            <a:stCxn id="12" idx="0"/>
          </p:cNvCxnSpPr>
          <p:nvPr/>
        </p:nvCxnSpPr>
        <p:spPr>
          <a:xfrm>
            <a:off x="4558978" y="307556"/>
            <a:ext cx="0" cy="15339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11744" y="644875"/>
            <a:ext cx="1092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44B5B"/>
                </a:solidFill>
              </a:rPr>
              <a:t>offsetTop</a:t>
            </a:r>
            <a:endParaRPr kumimoji="1" lang="en-US" altLang="zh-CN" dirty="0" smtClean="0">
              <a:solidFill>
                <a:srgbClr val="F44B5B"/>
              </a:solidFill>
            </a:endParaRPr>
          </a:p>
          <a:p>
            <a:endParaRPr kumimoji="1" lang="zh-CN" altLang="en-US" dirty="0">
              <a:solidFill>
                <a:srgbClr val="F44B5B"/>
              </a:solidFill>
            </a:endParaRPr>
          </a:p>
        </p:txBody>
      </p:sp>
      <p:cxnSp>
        <p:nvCxnSpPr>
          <p:cNvPr id="18" name="直线箭头连接符 17"/>
          <p:cNvCxnSpPr>
            <a:stCxn id="6" idx="1"/>
          </p:cNvCxnSpPr>
          <p:nvPr/>
        </p:nvCxnSpPr>
        <p:spPr>
          <a:xfrm flipH="1">
            <a:off x="585375" y="2946400"/>
            <a:ext cx="2094325" cy="10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4169" y="2310174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44B5B"/>
                </a:solidFill>
              </a:rPr>
              <a:t>offsetLeft</a:t>
            </a:r>
            <a:endParaRPr kumimoji="1" lang="en-US" altLang="zh-CN" dirty="0" smtClean="0">
              <a:solidFill>
                <a:srgbClr val="F44B5B"/>
              </a:solidFill>
            </a:endParaRPr>
          </a:p>
          <a:p>
            <a:endParaRPr kumimoji="1" lang="zh-CN" altLang="en-US" dirty="0">
              <a:solidFill>
                <a:srgbClr val="F44B5B"/>
              </a:solidFill>
            </a:endParaRPr>
          </a:p>
        </p:txBody>
      </p:sp>
      <p:sp>
        <p:nvSpPr>
          <p:cNvPr id="20" name="线形标注 2 19"/>
          <p:cNvSpPr/>
          <p:nvPr/>
        </p:nvSpPr>
        <p:spPr>
          <a:xfrm>
            <a:off x="4524252" y="4454600"/>
            <a:ext cx="3135228" cy="6250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325"/>
              <a:gd name="adj6" fmla="val -226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44B5B"/>
                </a:solidFill>
              </a:rPr>
              <a:t>offsetWidth</a:t>
            </a:r>
            <a:r>
              <a:rPr kumimoji="1" lang="en-US" altLang="zh-CN" dirty="0" smtClean="0">
                <a:solidFill>
                  <a:srgbClr val="F44B5B"/>
                </a:solidFill>
              </a:rPr>
              <a:t> &amp; </a:t>
            </a:r>
            <a:r>
              <a:rPr kumimoji="1" lang="en-US" altLang="zh-CN" dirty="0" err="1" smtClean="0">
                <a:solidFill>
                  <a:srgbClr val="F44B5B"/>
                </a:solidFill>
              </a:rPr>
              <a:t>offsetHeight</a:t>
            </a:r>
            <a:endParaRPr kumimoji="1" lang="zh-CN" altLang="en-US" dirty="0">
              <a:solidFill>
                <a:srgbClr val="F44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4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6685" y="315228"/>
            <a:ext cx="259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四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Offset &amp; Dimensions</a:t>
            </a:r>
            <a:endParaRPr kumimoji="1" lang="zh-CN" altLang="en-US" dirty="0"/>
          </a:p>
        </p:txBody>
      </p:sp>
      <p:pic>
        <p:nvPicPr>
          <p:cNvPr id="3" name="图片 2" descr="18171420-e7382a52b8cb45c09540ff0fa0db04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68" y="1534160"/>
            <a:ext cx="3485699" cy="2240280"/>
          </a:xfrm>
          <a:prstGeom prst="rect">
            <a:avLst/>
          </a:prstGeom>
        </p:spPr>
      </p:pic>
      <p:pic>
        <p:nvPicPr>
          <p:cNvPr id="4" name="图片 3" descr="2420210754986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8" y="1656080"/>
            <a:ext cx="3328622" cy="2029460"/>
          </a:xfrm>
          <a:prstGeom prst="rect">
            <a:avLst/>
          </a:prstGeom>
        </p:spPr>
      </p:pic>
      <p:pic>
        <p:nvPicPr>
          <p:cNvPr id="5" name="图片 4" descr="2420210322316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8" y="4399280"/>
            <a:ext cx="3494665" cy="2120900"/>
          </a:xfrm>
          <a:prstGeom prst="rect">
            <a:avLst/>
          </a:prstGeom>
        </p:spPr>
      </p:pic>
      <p:pic>
        <p:nvPicPr>
          <p:cNvPr id="6" name="图片 5" descr="24202105916812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39" y="4399280"/>
            <a:ext cx="3761761" cy="2120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7378" y="11648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滚动大小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227378" y="39588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偏移量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382239" y="40299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内容区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349198" y="10835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可视区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807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760" y="246856"/>
            <a:ext cx="57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由于浏览器不同，对应着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个属性所表示的含义也不同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543"/>
            <a:ext cx="9144000" cy="558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6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960" y="394454"/>
            <a:ext cx="240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width &amp; height </a:t>
            </a:r>
            <a:r>
              <a:rPr kumimoji="1" lang="zh-CN" altLang="en-US" dirty="0" smtClean="0"/>
              <a:t>为例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4960" y="1093708"/>
            <a:ext cx="1044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1.</a:t>
            </a:r>
            <a:r>
              <a:rPr kumimoji="1" lang="zh-CN" altLang="en-US" sz="1400" dirty="0" smtClean="0"/>
              <a:t>正常方式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314960" y="2608143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2.</a:t>
            </a:r>
            <a:r>
              <a:rPr kumimoji="1" lang="zh-CN" altLang="en-US" sz="1400" dirty="0" smtClean="0"/>
              <a:t>针对</a:t>
            </a:r>
            <a:r>
              <a:rPr kumimoji="1" lang="en-US" altLang="zh-CN" sz="1400" dirty="0" smtClean="0"/>
              <a:t>box</a:t>
            </a:r>
            <a:r>
              <a:rPr kumimoji="1" lang="zh-CN" altLang="en-US" sz="1400" dirty="0" smtClean="0"/>
              <a:t>－</a:t>
            </a:r>
            <a:r>
              <a:rPr kumimoji="1" lang="en-US" altLang="zh-CN" sz="1400" dirty="0" smtClean="0"/>
              <a:t>size </a:t>
            </a:r>
            <a:r>
              <a:rPr kumimoji="1" lang="zh-CN" altLang="en-US" sz="1400" dirty="0" smtClean="0"/>
              <a:t>属性的兼容处理</a:t>
            </a:r>
            <a:endParaRPr kumimoji="1"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358031" y="3928943"/>
            <a:ext cx="1762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3.</a:t>
            </a:r>
            <a:r>
              <a:rPr kumimoji="1" lang="zh-CN" altLang="en-US" sz="1400" dirty="0" smtClean="0"/>
              <a:t>对某些隐藏的元素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971206" y="1546741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function </a:t>
            </a: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getWidthOrHeight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elem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name, extra</a:t>
            </a:r>
            <a:r>
              <a:rPr lang="en-US" altLang="zh-C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){}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1206" y="3088640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function </a:t>
            </a: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augmentWidthOrHeight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elem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name, extra, </a:t>
            </a: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isBorderBox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 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6541" y="4445873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jQuery.each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(["height", "width"], function(</a:t>
            </a: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name) </a:t>
            </a:r>
            <a:r>
              <a:rPr lang="en-US" altLang="zh-CN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{}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277" y="5635217"/>
            <a:ext cx="442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隐藏元素－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正常方式－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特殊属性处理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89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987"/>
            <a:ext cx="4722709" cy="13865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518" y="753035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对于某些</a:t>
            </a:r>
            <a:r>
              <a:rPr lang="en-US" altLang="zh-CN" dirty="0" smtClean="0"/>
              <a:t>width </a:t>
            </a:r>
            <a:r>
              <a:rPr lang="zh-CN" altLang="en-US" dirty="0" smtClean="0"/>
              <a:t>并不是简单的 </a:t>
            </a:r>
            <a:r>
              <a:rPr lang="en-US" altLang="zh-CN" dirty="0" err="1" smtClean="0"/>
              <a:t>elem.style.width</a:t>
            </a:r>
            <a:r>
              <a:rPr lang="zh-CN" altLang="en-US" dirty="0" smtClean="0"/>
              <a:t>获取。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7351" y="1452282"/>
            <a:ext cx="584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jQuery</a:t>
            </a:r>
            <a:r>
              <a:rPr lang="zh-CN" altLang="en-US" sz="1400" dirty="0" smtClean="0"/>
              <a:t>定义一个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，对某些属性进行</a:t>
            </a:r>
            <a:r>
              <a:rPr lang="en-US" altLang="zh-CN" sz="1400" dirty="0" smtClean="0"/>
              <a:t>get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set</a:t>
            </a:r>
            <a:r>
              <a:rPr lang="zh-CN" altLang="en-US" sz="1400" dirty="0" smtClean="0"/>
              <a:t>操作。以便处理兼容问题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371339"/>
            <a:ext cx="5480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jQuery.swap</a:t>
            </a:r>
            <a:r>
              <a:rPr lang="en-US" altLang="zh-CN" sz="1400" dirty="0" smtClean="0"/>
              <a:t> :</a:t>
            </a:r>
            <a:r>
              <a:rPr lang="zh-CN" altLang="en-US" sz="1400" dirty="0" smtClean="0"/>
              <a:t>对于隐藏元素的</a:t>
            </a:r>
            <a:r>
              <a:rPr lang="en-US" altLang="zh-CN" sz="1400" dirty="0" smtClean="0"/>
              <a:t>width height</a:t>
            </a:r>
            <a:r>
              <a:rPr lang="zh-CN" altLang="en-US" sz="1400" dirty="0" smtClean="0"/>
              <a:t>，为了能够准确获取。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64" y="3868057"/>
            <a:ext cx="5540188" cy="29899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789" y="4222376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因为浏览器对于隐藏元素是不计算样式</a:t>
            </a:r>
            <a:r>
              <a:rPr kumimoji="1" lang="zh-CN" altLang="en-US" sz="1400" dirty="0" smtClean="0"/>
              <a:t>的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，</a:t>
            </a:r>
            <a:r>
              <a:rPr kumimoji="1" lang="zh-CN" altLang="en-US" sz="1400" dirty="0"/>
              <a:t>但动画却需要。所以会由</a:t>
            </a:r>
            <a:r>
              <a:rPr kumimoji="1" lang="en-US" altLang="zh-CN" sz="1400" dirty="0"/>
              <a:t>jQuery</a:t>
            </a:r>
            <a:r>
              <a:rPr kumimoji="1" lang="zh-CN" altLang="en-US" sz="1400" dirty="0"/>
              <a:t>.</a:t>
            </a:r>
            <a:r>
              <a:rPr kumimoji="1" lang="en-US" altLang="zh-CN" sz="1400" dirty="0" smtClean="0"/>
              <a:t>swap</a:t>
            </a:r>
          </a:p>
          <a:p>
            <a:r>
              <a:rPr kumimoji="1" lang="zh-CN" altLang="en-US" sz="1400" dirty="0" smtClean="0"/>
              <a:t>来</a:t>
            </a:r>
            <a:r>
              <a:rPr kumimoji="1" lang="zh-CN" altLang="en-US" sz="1400" dirty="0"/>
              <a:t>处理</a:t>
            </a:r>
            <a:r>
              <a:rPr kumimoji="1"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（暗沟沟的显示出来，</a:t>
            </a:r>
            <a:endParaRPr kumimoji="1" lang="en-US" altLang="zh-C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得到精确数据后再隐藏</a:t>
            </a:r>
            <a:r>
              <a:rPr kumimoji="1" lang="zh-CN" altLang="en-US" sz="1400" dirty="0"/>
              <a:t>）。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314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500"/>
            <a:ext cx="8496300" cy="1495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3622021"/>
            <a:ext cx="9039225" cy="2733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1706" y="3138699"/>
            <a:ext cx="5006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</a:t>
            </a:r>
            <a:r>
              <a:rPr lang="en-US" altLang="zh-CN" sz="1600" dirty="0" err="1" smtClean="0"/>
              <a:t>offsetWidth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offsetHeight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时，进一步的判定。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2387" y="207625"/>
            <a:ext cx="58400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再用</a:t>
            </a:r>
            <a:r>
              <a:rPr kumimoji="1" lang="en-US" altLang="zh-CN" sz="1400" dirty="0" smtClean="0"/>
              <a:t> </a:t>
            </a:r>
            <a:r>
              <a:rPr kumimoji="1" lang="en-US" altLang="zh-CN" sz="1400" dirty="0" err="1" smtClean="0"/>
              <a:t>getWidthOrHeight</a:t>
            </a:r>
            <a:r>
              <a:rPr kumimoji="1" lang="en-US" altLang="zh-CN" sz="1400" dirty="0" smtClean="0"/>
              <a:t> </a:t>
            </a:r>
            <a:r>
              <a:rPr kumimoji="1" lang="zh-CN" altLang="en-US" sz="1400" dirty="0" smtClean="0"/>
              <a:t>获取宽高。</a:t>
            </a:r>
            <a:r>
              <a:rPr kumimoji="1" lang="en-US" altLang="zh-CN" sz="1400" dirty="0" smtClean="0"/>
              <a:t> </a:t>
            </a:r>
            <a:r>
              <a:rPr kumimoji="1" lang="zh-CN" altLang="en-US" sz="1400" dirty="0" smtClean="0"/>
              <a:t>再因为</a:t>
            </a:r>
            <a:r>
              <a:rPr kumimoji="1" lang="en-US" altLang="zh-CN" sz="1400" dirty="0" smtClean="0"/>
              <a:t>box</a:t>
            </a:r>
            <a:r>
              <a:rPr kumimoji="1" lang="zh-CN" altLang="en-US" sz="1400" dirty="0" smtClean="0"/>
              <a:t>-</a:t>
            </a:r>
            <a:r>
              <a:rPr kumimoji="1" lang="en-US" altLang="zh-CN" sz="1400" dirty="0" smtClean="0"/>
              <a:t>size</a:t>
            </a:r>
            <a:r>
              <a:rPr kumimoji="1" lang="zh-CN" altLang="en-US" sz="1400" dirty="0" smtClean="0"/>
              <a:t>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所以还需要</a:t>
            </a:r>
            <a:r>
              <a:rPr kumimoji="1" lang="en-US" altLang="zh-CN" sz="1400" dirty="0" smtClean="0"/>
              <a:t> </a:t>
            </a:r>
            <a:r>
              <a:rPr kumimoji="1" lang="en-US" altLang="zh-CN" sz="1400" dirty="0" err="1" smtClean="0"/>
              <a:t>augmentWidthOrHeight</a:t>
            </a:r>
            <a:r>
              <a:rPr kumimoji="1" lang="zh-CN" altLang="en-US" sz="1400" dirty="0" smtClean="0"/>
              <a:t>处理。</a:t>
            </a:r>
            <a:endParaRPr kumimoji="1" lang="en-US" altLang="zh-CN" sz="1400" dirty="0" smtClean="0"/>
          </a:p>
          <a:p>
            <a:r>
              <a:rPr kumimoji="1"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实际尺寸＝</a:t>
            </a:r>
            <a:r>
              <a:rPr kumimoji="1" lang="en-US" altLang="zh-CN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offsetWidth</a:t>
            </a:r>
            <a:r>
              <a:rPr kumimoji="1" lang="zh-CN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／</a:t>
            </a:r>
            <a:r>
              <a:rPr kumimoji="1" lang="en-US" altLang="zh-CN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offsetHeight</a:t>
            </a:r>
            <a:r>
              <a:rPr kumimoji="1"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kumimoji="1"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kumimoji="1"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kumimoji="1" lang="en-US" altLang="zh-CN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augmentWidthOrHeight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5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2560" y="2570480"/>
            <a:ext cx="3018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/>
              <a:t>Thanks~!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3447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4826" y="68456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jQueryAPI</a:t>
            </a:r>
            <a:r>
              <a:rPr kumimoji="1" lang="zh-CN" altLang="en-US" dirty="0" smtClean="0"/>
              <a:t>为出发点，进行代码分析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69615" y="1518730"/>
            <a:ext cx="721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TW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ame ) </a:t>
            </a:r>
            <a:r>
              <a:rPr lang="zh-CN" altLang="en-US" sz="1400" dirty="0" smtClean="0"/>
              <a:t>－</a:t>
            </a:r>
            <a:r>
              <a:rPr lang="zh-CN" altLang="zh-CN" sz="1400" dirty="0" smtClean="0"/>
              <a:t>&gt;</a:t>
            </a:r>
            <a:r>
              <a:rPr lang="zh-CN" altLang="en-US" sz="1400" dirty="0" smtClean="0"/>
              <a:t> 获取</a:t>
            </a:r>
            <a:r>
              <a:rPr lang="en-US" altLang="zh-CN" sz="1400" dirty="0" smtClean="0"/>
              <a:t>object</a:t>
            </a:r>
            <a:r>
              <a:rPr lang="zh-CN" altLang="en-US" sz="1400" dirty="0" smtClean="0"/>
              <a:t>集合中的</a:t>
            </a:r>
            <a:r>
              <a:rPr lang="zh-TW" altLang="en-US" sz="1400" dirty="0" smtClean="0"/>
              <a:t>第一个元素的</a:t>
            </a:r>
            <a:r>
              <a:rPr lang="en-US" altLang="zh-CN" sz="1400" dirty="0" smtClean="0"/>
              <a:t>name</a:t>
            </a:r>
            <a:r>
              <a:rPr lang="zh-TW" altLang="en-US" sz="1400" dirty="0" smtClean="0"/>
              <a:t>样式属性值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869615" y="2391396"/>
            <a:ext cx="557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kumimoji="1" lang="en-US" altLang="zh-TW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kumimoji="1"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kumimoji="1"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kumimoji="1"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value ) </a:t>
            </a:r>
            <a:r>
              <a:rPr kumimoji="1" lang="zh-CN" altLang="en-US" sz="1400" dirty="0" smtClean="0"/>
              <a:t>－</a:t>
            </a:r>
            <a:r>
              <a:rPr kumimoji="1" lang="zh-CN" altLang="zh-CN" sz="1400" dirty="0" smtClean="0"/>
              <a:t>&gt;</a:t>
            </a:r>
            <a:r>
              <a:rPr kumimoji="1" lang="zh-CN" altLang="en-US" sz="1400" dirty="0" smtClean="0"/>
              <a:t> 设置</a:t>
            </a:r>
            <a:r>
              <a:rPr kumimoji="1" lang="en-US" altLang="zh-CN" sz="1400" dirty="0" smtClean="0"/>
              <a:t>object</a:t>
            </a:r>
            <a:r>
              <a:rPr kumimoji="1" lang="zh-CN" altLang="en-US" sz="1400" dirty="0" smtClean="0"/>
              <a:t>集合的</a:t>
            </a:r>
            <a:r>
              <a:rPr kumimoji="1" lang="en-US" altLang="zh-CN" sz="1400" dirty="0" smtClean="0"/>
              <a:t> name </a:t>
            </a:r>
            <a:r>
              <a:rPr kumimoji="1" lang="zh-CN" altLang="en-US" sz="1400" dirty="0" smtClean="0"/>
              <a:t>样式值为</a:t>
            </a:r>
            <a:r>
              <a:rPr kumimoji="1" lang="en-US" altLang="zh-CN" sz="1400" dirty="0" smtClean="0"/>
              <a:t> value</a:t>
            </a:r>
            <a:endParaRPr kumimoji="1"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1869615" y="3125340"/>
            <a:ext cx="5929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kumimoji="1" lang="en-US" altLang="zh-TW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kumimoji="1"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kumimoji="1"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kumimoji="1"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function(index, value) ) </a:t>
            </a:r>
            <a:r>
              <a:rPr kumimoji="1" lang="zh-CN" altLang="en-US" sz="1400" dirty="0" smtClean="0"/>
              <a:t>将</a:t>
            </a:r>
            <a:r>
              <a:rPr kumimoji="1" lang="en-US" altLang="zh-CN" sz="1400" dirty="0" smtClean="0"/>
              <a:t>function</a:t>
            </a:r>
            <a:r>
              <a:rPr kumimoji="1" lang="zh-CN" altLang="en-US" sz="1400" dirty="0" smtClean="0"/>
              <a:t>的返回值作为</a:t>
            </a:r>
            <a:r>
              <a:rPr kumimoji="1" lang="en-US" altLang="zh-CN" sz="1400" dirty="0" smtClean="0"/>
              <a:t>value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1869615" y="389941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kumimoji="1" lang="en-US" altLang="zh-TW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kumimoji="1" lang="en-US" altLang="zh-TW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 map ) </a:t>
            </a:r>
            <a:r>
              <a:rPr kumimoji="1" lang="zh-CN" altLang="en-US" sz="1400" dirty="0" smtClean="0"/>
              <a:t>同时设置多个样式</a:t>
            </a:r>
            <a:endParaRPr kumimoji="1" lang="zh-CN" altLang="en-US" sz="1400" dirty="0"/>
          </a:p>
        </p:txBody>
      </p:sp>
      <p:sp>
        <p:nvSpPr>
          <p:cNvPr id="11" name="左大括号 10"/>
          <p:cNvSpPr/>
          <p:nvPr/>
        </p:nvSpPr>
        <p:spPr>
          <a:xfrm>
            <a:off x="1520182" y="1637387"/>
            <a:ext cx="349433" cy="2569801"/>
          </a:xfrm>
          <a:prstGeom prst="leftBrace">
            <a:avLst>
              <a:gd name="adj1" fmla="val 8333"/>
              <a:gd name="adj2" fmla="val 480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587" y="2669409"/>
            <a:ext cx="119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jQuery.css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4" name="右中括号 13"/>
          <p:cNvSpPr/>
          <p:nvPr/>
        </p:nvSpPr>
        <p:spPr>
          <a:xfrm>
            <a:off x="7500734" y="2500132"/>
            <a:ext cx="257962" cy="1707056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58696" y="31310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设置</a:t>
            </a:r>
            <a:endParaRPr kumimoji="1" lang="zh-CN" altLang="en-US" dirty="0"/>
          </a:p>
        </p:txBody>
      </p:sp>
      <p:sp>
        <p:nvSpPr>
          <p:cNvPr id="16" name="右中括号 15"/>
          <p:cNvSpPr/>
          <p:nvPr/>
        </p:nvSpPr>
        <p:spPr>
          <a:xfrm>
            <a:off x="7426998" y="1448489"/>
            <a:ext cx="128981" cy="55558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00734" y="1529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读取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000" y="538480"/>
            <a:ext cx="314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jQuery.css</a:t>
            </a:r>
            <a:r>
              <a:rPr kumimoji="1" lang="zh-CN" altLang="en-US" dirty="0" smtClean="0"/>
              <a:t>的源码组成部分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7" y="1267570"/>
            <a:ext cx="6928860" cy="52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60400" y="335280"/>
            <a:ext cx="318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三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jQuery.css</a:t>
            </a:r>
            <a:r>
              <a:rPr kumimoji="1" lang="zh-CN" altLang="en-US" dirty="0" smtClean="0"/>
              <a:t>的源码结构缩放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460"/>
            <a:ext cx="9144000" cy="570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7727" y="555585"/>
            <a:ext cx="115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流程：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2919" y="1050407"/>
            <a:ext cx="212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1.</a:t>
            </a:r>
            <a:r>
              <a:rPr kumimoji="1" lang="zh-CN" altLang="en-US" sz="1400" dirty="0" smtClean="0"/>
              <a:t>样式名规范化［驼峰］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572919" y="1455257"/>
            <a:ext cx="355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2.</a:t>
            </a:r>
            <a:r>
              <a:rPr kumimoji="1" lang="zh-CN" altLang="en-US" sz="1400" dirty="0" smtClean="0"/>
              <a:t>根据浏览器进行对应样式名称的前缀确认</a:t>
            </a:r>
            <a:endParaRPr kumimoji="1"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572919" y="1860106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3.Hooks</a:t>
            </a:r>
            <a:r>
              <a:rPr kumimoji="1" lang="zh-CN" altLang="en-US" sz="1400" dirty="0" smtClean="0"/>
              <a:t>判断及处理特殊样式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287727" y="269471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Style</a:t>
            </a:r>
            <a:r>
              <a:rPr kumimoji="1" lang="zh-CN" altLang="en-US" dirty="0" smtClean="0"/>
              <a:t>流程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0494" y="3208060"/>
            <a:ext cx="859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1.</a:t>
            </a:r>
            <a:r>
              <a:rPr kumimoji="1" lang="zh-CN" altLang="en-US" sz="1400" dirty="0" smtClean="0"/>
              <a:t>判断</a:t>
            </a:r>
            <a:r>
              <a:rPr kumimoji="1" lang="en-US" altLang="zh-CN" sz="1400" dirty="0" err="1" smtClean="0"/>
              <a:t>elem</a:t>
            </a:r>
            <a:r>
              <a:rPr kumimoji="1" lang="zh-CN" altLang="en-US" sz="1400" dirty="0" smtClean="0"/>
              <a:t>是否存在，并</a:t>
            </a:r>
            <a:r>
              <a:rPr kumimoji="1" lang="en-US" altLang="zh-CN" sz="1400" dirty="0" smtClean="0"/>
              <a:t>text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comment</a:t>
            </a:r>
            <a:r>
              <a:rPr kumimoji="1" lang="zh-CN" altLang="en-US" sz="1400" dirty="0" smtClean="0"/>
              <a:t>以及</a:t>
            </a:r>
            <a:r>
              <a:rPr kumimoji="1" lang="en-US" altLang="zh-CN" sz="1400" dirty="0" err="1" smtClean="0"/>
              <a:t>elem</a:t>
            </a:r>
            <a:r>
              <a:rPr kumimoji="1" lang="zh-CN" altLang="en-US" sz="1400" dirty="0" smtClean="0"/>
              <a:t>没有</a:t>
            </a:r>
            <a:r>
              <a:rPr kumimoji="1" lang="en-US" altLang="zh-CN" sz="1400" dirty="0" smtClean="0"/>
              <a:t>style</a:t>
            </a:r>
            <a:r>
              <a:rPr kumimoji="1" lang="zh-CN" altLang="en-US" sz="1400" dirty="0" smtClean="0"/>
              <a:t>进行过滤</a:t>
            </a:r>
            <a:r>
              <a:rPr kumimoji="1"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（因为读取</a:t>
            </a:r>
            <a:r>
              <a:rPr kumimoji="1"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DOM</a:t>
            </a:r>
            <a:r>
              <a:rPr kumimoji="1"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上的</a:t>
            </a:r>
            <a:r>
              <a:rPr kumimoji="1" lang="en-US" altLang="zh-CN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</a:t>
            </a:r>
            <a:r>
              <a:rPr kumimoji="1" lang="zh-CN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，所以没有）</a:t>
            </a:r>
            <a:endParaRPr kumimoji="1" lang="zh-CN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0494" y="3544277"/>
            <a:ext cx="212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2.</a:t>
            </a:r>
            <a:r>
              <a:rPr kumimoji="1" lang="zh-CN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样式名规范化［驼峰］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0494" y="3852054"/>
            <a:ext cx="1224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3.</a:t>
            </a:r>
            <a:r>
              <a:rPr kumimoji="1" lang="zh-CN" altLang="en-US" sz="1400" dirty="0" smtClean="0"/>
              <a:t>获取样式集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0494" y="4185846"/>
            <a:ext cx="355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4.</a:t>
            </a:r>
            <a:r>
              <a:rPr kumimoji="1" lang="zh-CN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根据浏览器进行对应样式名称的前缀确认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2919" y="4473781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5.Hooks</a:t>
            </a:r>
            <a:r>
              <a:rPr kumimoji="1" lang="zh-CN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判断及处理特殊样式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2919" y="4841085"/>
            <a:ext cx="1762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6.</a:t>
            </a:r>
            <a:r>
              <a:rPr kumimoji="1" lang="zh-CN" altLang="en-US" sz="1400" dirty="0" smtClean="0"/>
              <a:t>判断设置还是读取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145790" y="5222055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6.1 </a:t>
            </a:r>
            <a:r>
              <a:rPr kumimoji="1" lang="zh-CN" altLang="en-US" sz="1400" dirty="0" smtClean="0"/>
              <a:t>设置：相关参数规范化后进行</a:t>
            </a:r>
            <a:r>
              <a:rPr kumimoji="1" lang="en-US" altLang="zh-CN" sz="1400" dirty="0" err="1" smtClean="0"/>
              <a:t>hooks.set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145790" y="5558138"/>
            <a:ext cx="472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6.2</a:t>
            </a:r>
            <a:r>
              <a:rPr kumimoji="1" lang="en-US" altLang="zh-CN" sz="1400" dirty="0"/>
              <a:t> </a:t>
            </a:r>
            <a:r>
              <a:rPr kumimoji="1" lang="zh-CN" altLang="en-US" sz="1400" dirty="0" smtClean="0"/>
              <a:t>读取：根据是否有</a:t>
            </a:r>
            <a:r>
              <a:rPr kumimoji="1" lang="en-US" altLang="zh-CN" sz="1400" dirty="0" err="1" smtClean="0"/>
              <a:t>hoos.get</a:t>
            </a:r>
            <a:r>
              <a:rPr kumimoji="1" lang="zh-CN" altLang="en-US" sz="1400" dirty="0" smtClean="0"/>
              <a:t>决定返回值是否为</a:t>
            </a:r>
            <a:r>
              <a:rPr kumimoji="1" lang="en-US" altLang="zh-CN" sz="1400" dirty="0" err="1" smtClean="0"/>
              <a:t>elem.style</a:t>
            </a:r>
            <a:endParaRPr kumimoji="1"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4108742" y="106671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jQuery.camelCase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(name)</a:t>
            </a:r>
            <a:endParaRPr lang="zh-CN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1167" y="1461018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jQuery.cssProps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origName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44502" y="1839419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jQuery.cssHooks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[name] || </a:t>
            </a:r>
            <a:r>
              <a:rPr lang="en-US" altLang="zh-C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jQuery.cssHooks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origName</a:t>
            </a:r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zh-CN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16409" y="383941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elem.style</a:t>
            </a:r>
            <a:endParaRPr lang="zh-CN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48184" y="563258"/>
            <a:ext cx="24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［</a:t>
            </a:r>
            <a:r>
              <a:rPr kumimoji="1"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DOM</a:t>
            </a:r>
            <a:r>
              <a:rPr kumimoji="1"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节点的</a:t>
            </a:r>
            <a:r>
              <a:rPr kumimoji="1"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style</a:t>
            </a:r>
            <a:r>
              <a:rPr kumimoji="1"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］</a:t>
            </a:r>
            <a:endParaRPr kumimoji="1"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4334" y="2694719"/>
            <a:ext cx="24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［渲染之后的</a:t>
            </a:r>
            <a:r>
              <a:rPr kumimoji="1" lang="en-US" altLang="zh-C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style</a:t>
            </a:r>
            <a:r>
              <a:rPr kumimoji="1" lang="zh-CN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］</a:t>
            </a:r>
            <a:endParaRPr kumimoji="1"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 flipH="1" flipV="1">
            <a:off x="1386630" y="714323"/>
            <a:ext cx="388140" cy="33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 flipV="1">
            <a:off x="1489222" y="2841033"/>
            <a:ext cx="388140" cy="33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0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3412" y="83371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cssHooks</a:t>
            </a:r>
            <a:r>
              <a:rPr lang="zh-CN" altLang="en-US" dirty="0" smtClean="0"/>
              <a:t>：对特殊属性进行</a:t>
            </a:r>
            <a:r>
              <a:rPr lang="en-US" altLang="zh-CN" dirty="0" smtClean="0"/>
              <a:t>get/set</a:t>
            </a:r>
          </a:p>
          <a:p>
            <a:r>
              <a:rPr lang="en-US" altLang="zh-CN" dirty="0" err="1" smtClean="0"/>
              <a:t>cssProps</a:t>
            </a:r>
            <a:r>
              <a:rPr lang="zh-CN" altLang="en-US" dirty="0" smtClean="0"/>
              <a:t>：验证浏览器对应的属性名并规范化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399"/>
            <a:ext cx="9210197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2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467360"/>
            <a:ext cx="308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 jQuery</a:t>
            </a:r>
            <a:r>
              <a:rPr kumimoji="1" lang="zh-CN" altLang="en-US" dirty="0" smtClean="0"/>
              <a:t>.</a:t>
            </a:r>
            <a:r>
              <a:rPr kumimoji="1" lang="en-US" altLang="zh-CN" dirty="0" err="1" smtClean="0"/>
              <a:t>fn.css</a:t>
            </a:r>
            <a:r>
              <a:rPr kumimoji="1" lang="zh-CN" altLang="en-US" dirty="0" smtClean="0"/>
              <a:t> 主要实现功能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85718" y="934720"/>
            <a:ext cx="275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对浏览器进行兼容处理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85718" y="2643764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的样式属性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DOM</a:t>
            </a:r>
            <a:r>
              <a:rPr kumimoji="1" lang="zh-CN" altLang="en-US" dirty="0" smtClean="0"/>
              <a:t>样式属性进行处理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03680" y="5301734"/>
            <a:ext cx="429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对元素的样式属性进行快速便捷的操作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05262" y="314932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jQuery.camelCase</a:t>
            </a:r>
            <a:r>
              <a:rPr kumimoji="1" lang="en-US" altLang="zh-CN" sz="1600" dirty="0" smtClean="0"/>
              <a:t>( name )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905262" y="1482966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vendorPropName</a:t>
            </a:r>
            <a:r>
              <a:rPr kumimoji="1" lang="en-US" altLang="zh-CN" sz="1600" dirty="0" smtClean="0"/>
              <a:t>( style, name )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2123224" y="5790495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jQuery.cssHooks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23224" y="62198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jQuery..swap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905262" y="1759965"/>
            <a:ext cx="5827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jQuery.support.opacity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smtClean="0">
                <a:solidFill>
                  <a:srgbClr val="6EB8EA"/>
                </a:solidFill>
              </a:rPr>
              <a:t>[ </a:t>
            </a:r>
            <a:r>
              <a:rPr kumimoji="1" lang="zh-CN" altLang="en-US" sz="1600" dirty="0" smtClean="0">
                <a:solidFill>
                  <a:srgbClr val="6EB8EA"/>
                </a:solidFill>
              </a:rPr>
              <a:t>对</a:t>
            </a:r>
            <a:r>
              <a:rPr kumimoji="1" lang="en-US" altLang="zh-CN" sz="1600" dirty="0" smtClean="0">
                <a:solidFill>
                  <a:srgbClr val="6EB8EA"/>
                </a:solidFill>
              </a:rPr>
              <a:t>IE</a:t>
            </a:r>
            <a:r>
              <a:rPr kumimoji="1" lang="zh-CN" altLang="en-US" sz="1600" dirty="0" smtClean="0">
                <a:solidFill>
                  <a:srgbClr val="6EB8EA"/>
                </a:solidFill>
              </a:rPr>
              <a:t> 的</a:t>
            </a:r>
            <a:r>
              <a:rPr kumimoji="1" lang="en-US" altLang="zh-CN" sz="1600" dirty="0" smtClean="0">
                <a:solidFill>
                  <a:srgbClr val="6EB8EA"/>
                </a:solidFill>
              </a:rPr>
              <a:t>filters</a:t>
            </a:r>
            <a:r>
              <a:rPr kumimoji="1" lang="zh-CN" altLang="en-US" sz="1600" dirty="0" smtClean="0">
                <a:solidFill>
                  <a:srgbClr val="6EB8EA"/>
                </a:solidFill>
              </a:rPr>
              <a:t>兼容性进行处理</a:t>
            </a:r>
            <a:r>
              <a:rPr kumimoji="1" lang="en-US" altLang="zh-CN" sz="1600" dirty="0" smtClean="0">
                <a:solidFill>
                  <a:srgbClr val="6EB8EA"/>
                </a:solidFill>
              </a:rPr>
              <a:t> ]</a:t>
            </a:r>
            <a:endParaRPr kumimoji="1" lang="zh-CN" altLang="en-US" sz="1600" dirty="0">
              <a:solidFill>
                <a:srgbClr val="6EB8E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5262" y="2039344"/>
            <a:ext cx="5827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augmentWidthOrHeight</a:t>
            </a:r>
            <a:r>
              <a:rPr kumimoji="1" lang="en-US" altLang="zh-CN" sz="1600" dirty="0" smtClean="0"/>
              <a:t>( </a:t>
            </a:r>
            <a:r>
              <a:rPr kumimoji="1" lang="en-US" altLang="zh-CN" sz="1600" dirty="0" err="1" smtClean="0"/>
              <a:t>elem</a:t>
            </a:r>
            <a:r>
              <a:rPr kumimoji="1" lang="en-US" altLang="zh-CN" sz="1600" dirty="0" smtClean="0"/>
              <a:t>, name, extra, </a:t>
            </a:r>
            <a:r>
              <a:rPr kumimoji="1" lang="en-US" altLang="zh-CN" sz="1600" dirty="0" err="1" smtClean="0"/>
              <a:t>isBorderBox</a:t>
            </a:r>
            <a:r>
              <a:rPr kumimoji="1" lang="en-US" altLang="zh-CN" sz="1600" dirty="0" smtClean="0"/>
              <a:t> ) </a:t>
            </a:r>
            <a:endParaRPr kumimoji="1" lang="zh-CN" altLang="en-US" sz="1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39" y="3136106"/>
            <a:ext cx="3359855" cy="3531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08" y="3558692"/>
            <a:ext cx="2050191" cy="3686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938596" y="3601959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jQuery</a:t>
            </a:r>
            <a:r>
              <a:rPr kumimoji="1" lang="zh-CN" altLang="zh-CN" sz="1600" dirty="0" smtClean="0"/>
              <a:t>.</a:t>
            </a:r>
            <a:r>
              <a:rPr kumimoji="1" lang="en-US" altLang="zh-CN" sz="1600" dirty="0" err="1" smtClean="0"/>
              <a:t>cssProps</a:t>
            </a:r>
            <a:endParaRPr kumimoji="1"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63" y="4140727"/>
            <a:ext cx="4366817" cy="894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4879" y="4447699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对动画中需要计算的隐藏元素样式处理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344391" y="580687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特殊样式的处理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403802" y="62711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特殊情况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387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90471"/>
              </p:ext>
            </p:extLst>
          </p:nvPr>
        </p:nvGraphicFramePr>
        <p:xfrm>
          <a:off x="714070" y="553939"/>
          <a:ext cx="6974888" cy="3017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43015"/>
                <a:gridCol w="4631873"/>
              </a:tblGrid>
              <a:tr h="2643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core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explanation</a:t>
                      </a:r>
                      <a:endParaRPr lang="zh-CN" altLang="en-US" sz="1200" dirty="0"/>
                    </a:p>
                  </a:txBody>
                  <a:tcPr/>
                </a:tc>
              </a:tr>
              <a:tr h="264386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jQuery.fn.css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外部接口，用于对</a:t>
                      </a:r>
                      <a:r>
                        <a:rPr lang="en-US" altLang="zh-CN" sz="1200" dirty="0" err="1" smtClean="0"/>
                        <a:t>css</a:t>
                      </a:r>
                      <a:r>
                        <a:rPr lang="zh-CN" altLang="en-US" sz="1200" dirty="0" smtClean="0"/>
                        <a:t>读取／设置</a:t>
                      </a:r>
                      <a:endParaRPr lang="zh-CN" altLang="en-US" sz="1200" dirty="0"/>
                    </a:p>
                  </a:txBody>
                  <a:tcPr/>
                </a:tc>
              </a:tr>
              <a:tr h="264386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jQuery.css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读取节点样式，渲染后</a:t>
                      </a:r>
                      <a:endParaRPr lang="zh-CN" altLang="en-US" sz="1200" dirty="0"/>
                    </a:p>
                  </a:txBody>
                  <a:tcPr/>
                </a:tc>
              </a:tr>
              <a:tr h="264386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jQuery.style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读取节点内联样式，设置节点样式</a:t>
                      </a:r>
                      <a:endParaRPr lang="zh-CN" altLang="en-US" sz="1200" dirty="0"/>
                    </a:p>
                  </a:txBody>
                  <a:tcPr/>
                </a:tc>
              </a:tr>
              <a:tr h="264386">
                <a:tc>
                  <a:txBody>
                    <a:bodyPr/>
                    <a:lstStyle/>
                    <a:p>
                      <a:r>
                        <a:rPr lang="zh-CN" altLang="zh-CN" sz="1200" dirty="0" smtClean="0"/>
                        <a:t>c</a:t>
                      </a:r>
                      <a:r>
                        <a:rPr lang="en-US" altLang="zh-CN" sz="1200" dirty="0" err="1" smtClean="0"/>
                        <a:t>urCss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浏览器的内置样式获取方法，根据浏览器的不同，方法也不同</a:t>
                      </a:r>
                      <a:endParaRPr lang="zh-CN" altLang="en-US" sz="1200" dirty="0"/>
                    </a:p>
                  </a:txBody>
                  <a:tcPr/>
                </a:tc>
              </a:tr>
              <a:tr h="264386">
                <a:tc>
                  <a:txBody>
                    <a:bodyPr/>
                    <a:lstStyle/>
                    <a:p>
                      <a:r>
                        <a:rPr lang="zh-CN" altLang="zh-CN" sz="1200" dirty="0" smtClean="0"/>
                        <a:t>j</a:t>
                      </a:r>
                      <a:r>
                        <a:rPr lang="en-US" altLang="zh-CN" sz="1200" dirty="0" err="1" smtClean="0"/>
                        <a:t>Query.cssHooks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对特殊样式进行处理</a:t>
                      </a:r>
                      <a:endParaRPr lang="zh-CN" altLang="en-US" sz="1200" dirty="0"/>
                    </a:p>
                  </a:txBody>
                  <a:tcPr/>
                </a:tc>
              </a:tr>
              <a:tr h="26438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jQuery</a:t>
                      </a:r>
                      <a:r>
                        <a:rPr lang="zh-CN" altLang="zh-CN" sz="1200" dirty="0" smtClean="0"/>
                        <a:t>.</a:t>
                      </a:r>
                      <a:r>
                        <a:rPr lang="en-US" altLang="zh-CN" sz="1200" dirty="0" smtClean="0"/>
                        <a:t>support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验证不同浏览器特性，如</a:t>
                      </a:r>
                      <a:r>
                        <a:rPr lang="en-US" altLang="zh-CN" sz="1200" dirty="0" err="1" smtClean="0"/>
                        <a:t>ie</a:t>
                      </a:r>
                      <a:r>
                        <a:rPr lang="zh-CN" altLang="en-US" sz="1200" dirty="0" smtClean="0"/>
                        <a:t>的</a:t>
                      </a:r>
                      <a:r>
                        <a:rPr lang="en-US" altLang="zh-CN" sz="1200" dirty="0" err="1" smtClean="0"/>
                        <a:t>jQuery.support.opacity</a:t>
                      </a:r>
                      <a:endParaRPr lang="zh-CN" altLang="en-US" sz="1200" dirty="0"/>
                    </a:p>
                  </a:txBody>
                  <a:tcPr/>
                </a:tc>
              </a:tr>
              <a:tr h="264386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jQuery.swap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用来处理</a:t>
                      </a:r>
                      <a:r>
                        <a:rPr lang="en-US" altLang="zh-CN" sz="1200" dirty="0" smtClean="0"/>
                        <a:t>animate</a:t>
                      </a:r>
                      <a:r>
                        <a:rPr lang="zh-CN" altLang="en-US" sz="1200" dirty="0" smtClean="0"/>
                        <a:t>时，处理相关隐藏样式</a:t>
                      </a:r>
                      <a:endParaRPr lang="zh-CN" altLang="en-US" sz="1200" dirty="0"/>
                    </a:p>
                  </a:txBody>
                  <a:tcPr/>
                </a:tc>
              </a:tr>
              <a:tr h="264386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jQuery.cssProps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标准化</a:t>
                      </a:r>
                      <a:r>
                        <a:rPr lang="en-US" altLang="zh-CN" sz="1200" dirty="0" smtClean="0"/>
                        <a:t> float</a:t>
                      </a:r>
                      <a:r>
                        <a:rPr lang="zh-CN" altLang="en-US" sz="1200" dirty="0" smtClean="0"/>
                        <a:t>样式</a:t>
                      </a:r>
                      <a:endParaRPr lang="zh-CN" altLang="en-US" sz="1200" dirty="0"/>
                    </a:p>
                  </a:txBody>
                  <a:tcPr/>
                </a:tc>
              </a:tr>
              <a:tr h="264386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jQuery.cssNumber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标准化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numbet</a:t>
                      </a:r>
                      <a:endParaRPr lang="zh-CN" altLang="en-US" sz="1200" dirty="0"/>
                    </a:p>
                  </a:txBody>
                  <a:tcPr/>
                </a:tc>
              </a:tr>
              <a:tr h="26438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jQuery</a:t>
                      </a:r>
                      <a:r>
                        <a:rPr lang="zh-CN" altLang="en-US" sz="1200" dirty="0" smtClean="0"/>
                        <a:t>.</a:t>
                      </a:r>
                      <a:r>
                        <a:rPr lang="en-US" altLang="zh-CN" sz="1200" dirty="0" smtClean="0"/>
                        <a:t>access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jQuery</a:t>
                      </a:r>
                      <a:r>
                        <a:rPr lang="zh-CN" altLang="en-US" sz="1200" dirty="0" smtClean="0"/>
                        <a:t>内部工具，若传入的时</a:t>
                      </a:r>
                      <a:r>
                        <a:rPr lang="en-US" altLang="zh-CN" sz="1200" dirty="0" smtClean="0"/>
                        <a:t>object</a:t>
                      </a:r>
                      <a:r>
                        <a:rPr lang="zh-CN" altLang="en-US" sz="1200" dirty="0" smtClean="0"/>
                        <a:t>，则进行遍历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6550" y="128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主要函数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2004" y="3646326"/>
            <a:ext cx="7877755" cy="323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access: function( </a:t>
            </a:r>
            <a:r>
              <a:rPr lang="en-US" altLang="zh-CN" sz="1200" dirty="0" err="1"/>
              <a:t>elems</a:t>
            </a:r>
            <a:r>
              <a:rPr lang="en-US" altLang="zh-CN" sz="1200" dirty="0"/>
              <a:t>, key, value, exec, </a:t>
            </a:r>
            <a:r>
              <a:rPr lang="en-US" altLang="zh-CN" sz="1200" dirty="0" err="1"/>
              <a:t>fn</a:t>
            </a:r>
            <a:r>
              <a:rPr lang="en-US" altLang="zh-CN" sz="1200" dirty="0"/>
              <a:t>, pass )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       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length = </a:t>
            </a:r>
            <a:r>
              <a:rPr lang="en-US" altLang="zh-CN" sz="1200" dirty="0" err="1"/>
              <a:t>elems.length</a:t>
            </a:r>
            <a:r>
              <a:rPr lang="en-US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    if ( </a:t>
            </a:r>
            <a:r>
              <a:rPr lang="en-US" altLang="zh-CN" sz="1200" dirty="0" err="1"/>
              <a:t>typeof</a:t>
            </a:r>
            <a:r>
              <a:rPr lang="en-US" altLang="zh-CN" sz="1200" dirty="0"/>
              <a:t> key === "object" ) {</a:t>
            </a:r>
          </a:p>
          <a:p>
            <a:pPr marL="228600" indent="-228600">
              <a:buFont typeface="+mj-lt"/>
              <a:buAutoNum type="arabicPeriod"/>
            </a:pPr>
            <a:r>
              <a:rPr lang="is-IS" altLang="zh-CN" sz="1200" dirty="0"/>
              <a:t>        for ( var k in key ) {</a:t>
            </a:r>
          </a:p>
          <a:p>
            <a:pPr marL="228600" indent="-228600">
              <a:buFont typeface="+mj-lt"/>
              <a:buAutoNum type="arabicPeriod"/>
            </a:pPr>
            <a:r>
              <a:rPr lang="fi-FI" altLang="zh-CN" sz="1200" dirty="0"/>
              <a:t>            </a:t>
            </a:r>
            <a:r>
              <a:rPr lang="fi-FI" altLang="zh-CN" sz="1200" dirty="0" err="1"/>
              <a:t>jQuery.access</a:t>
            </a:r>
            <a:r>
              <a:rPr lang="fi-FI" altLang="zh-CN" sz="1200" dirty="0"/>
              <a:t>( </a:t>
            </a:r>
            <a:r>
              <a:rPr lang="fi-FI" altLang="zh-CN" sz="1200" dirty="0" err="1"/>
              <a:t>elems</a:t>
            </a:r>
            <a:r>
              <a:rPr lang="fi-FI" altLang="zh-CN" sz="1200" dirty="0"/>
              <a:t>, k, </a:t>
            </a:r>
            <a:r>
              <a:rPr lang="fi-FI" altLang="zh-CN" sz="1200" dirty="0" err="1"/>
              <a:t>key[k</a:t>
            </a:r>
            <a:r>
              <a:rPr lang="fi-FI" altLang="zh-CN" sz="1200" dirty="0"/>
              <a:t>], </a:t>
            </a:r>
            <a:r>
              <a:rPr lang="fi-FI" altLang="zh-CN" sz="1200" dirty="0" err="1"/>
              <a:t>exec</a:t>
            </a:r>
            <a:r>
              <a:rPr lang="fi-FI" altLang="zh-CN" sz="1200" dirty="0"/>
              <a:t>, </a:t>
            </a:r>
            <a:r>
              <a:rPr lang="fi-FI" altLang="zh-CN" sz="1200" dirty="0" err="1"/>
              <a:t>fn</a:t>
            </a:r>
            <a:r>
              <a:rPr lang="fi-FI" altLang="zh-CN" sz="1200" dirty="0"/>
              <a:t>, </a:t>
            </a:r>
            <a:r>
              <a:rPr lang="fi-FI" altLang="zh-CN" sz="1200" dirty="0" err="1"/>
              <a:t>value</a:t>
            </a:r>
            <a:r>
              <a:rPr lang="fi-FI" altLang="zh-CN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fi-FI" altLang="zh-CN" sz="1200" dirty="0"/>
              <a:t>        }</a:t>
            </a:r>
          </a:p>
          <a:p>
            <a:pPr marL="228600" indent="-228600">
              <a:buFont typeface="+mj-lt"/>
              <a:buAutoNum type="arabicPeriod"/>
            </a:pPr>
            <a:r>
              <a:rPr lang="fi-FI" altLang="zh-CN" sz="1200" dirty="0"/>
              <a:t>        </a:t>
            </a:r>
            <a:r>
              <a:rPr lang="fi-FI" altLang="zh-CN" sz="1200" dirty="0" err="1"/>
              <a:t>return</a:t>
            </a:r>
            <a:r>
              <a:rPr lang="fi-FI" altLang="zh-CN" sz="1200" dirty="0"/>
              <a:t> </a:t>
            </a:r>
            <a:r>
              <a:rPr lang="fi-FI" altLang="zh-CN" sz="1200" dirty="0" err="1"/>
              <a:t>elems</a:t>
            </a:r>
            <a:r>
              <a:rPr lang="fi-FI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fi-FI" altLang="zh-CN" sz="1200" dirty="0"/>
              <a:t>    }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    if ( value !== undefined ) 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/>
              <a:t>        exec = !pass &amp;&amp; exec &amp;&amp; </a:t>
            </a:r>
            <a:r>
              <a:rPr lang="en-US" altLang="zh-CN" sz="1200" dirty="0" err="1"/>
              <a:t>jQuery.isFunction</a:t>
            </a:r>
            <a:r>
              <a:rPr lang="en-US" altLang="zh-CN" sz="1200" dirty="0"/>
              <a:t>(value);</a:t>
            </a:r>
          </a:p>
          <a:p>
            <a:pPr marL="228600" indent="-228600">
              <a:buFont typeface="+mj-lt"/>
              <a:buAutoNum type="arabicPeriod"/>
            </a:pPr>
            <a:r>
              <a:rPr lang="da-DK" altLang="zh-CN" sz="1200" dirty="0"/>
              <a:t>                for ( var i = 0; i &lt; </a:t>
            </a:r>
            <a:r>
              <a:rPr lang="da-DK" altLang="zh-CN" sz="1200" dirty="0" err="1"/>
              <a:t>length</a:t>
            </a:r>
            <a:r>
              <a:rPr lang="da-DK" altLang="zh-CN" sz="1200" dirty="0"/>
              <a:t>; i++ ) {</a:t>
            </a:r>
          </a:p>
          <a:p>
            <a:pPr marL="228600" indent="-228600">
              <a:buFont typeface="+mj-lt"/>
              <a:buAutoNum type="arabicPeriod"/>
            </a:pPr>
            <a:r>
              <a:rPr lang="fi-FI" altLang="zh-CN" sz="1200" dirty="0"/>
              <a:t>            </a:t>
            </a:r>
            <a:r>
              <a:rPr lang="fi-FI" altLang="zh-CN" sz="1200" dirty="0" err="1"/>
              <a:t>fn</a:t>
            </a:r>
            <a:r>
              <a:rPr lang="fi-FI" altLang="zh-CN" sz="1200" dirty="0"/>
              <a:t>( </a:t>
            </a:r>
            <a:r>
              <a:rPr lang="fi-FI" altLang="zh-CN" sz="1200" dirty="0" err="1"/>
              <a:t>elems[i</a:t>
            </a:r>
            <a:r>
              <a:rPr lang="fi-FI" altLang="zh-CN" sz="1200" dirty="0"/>
              <a:t>], </a:t>
            </a:r>
            <a:r>
              <a:rPr lang="fi-FI" altLang="zh-CN" sz="1200" dirty="0" err="1"/>
              <a:t>key</a:t>
            </a:r>
            <a:r>
              <a:rPr lang="fi-FI" altLang="zh-CN" sz="1200" dirty="0"/>
              <a:t>, </a:t>
            </a:r>
            <a:r>
              <a:rPr lang="fi-FI" altLang="zh-CN" sz="1200" dirty="0" err="1"/>
              <a:t>exec</a:t>
            </a:r>
            <a:r>
              <a:rPr lang="fi-FI" altLang="zh-CN" sz="1200" dirty="0"/>
              <a:t> ? </a:t>
            </a:r>
            <a:r>
              <a:rPr lang="fi-FI" altLang="zh-CN" sz="1200" dirty="0" err="1"/>
              <a:t>value.call</a:t>
            </a:r>
            <a:r>
              <a:rPr lang="fi-FI" altLang="zh-CN" sz="1200" dirty="0"/>
              <a:t>( </a:t>
            </a:r>
            <a:r>
              <a:rPr lang="fi-FI" altLang="zh-CN" sz="1200" dirty="0" err="1"/>
              <a:t>elems[i</a:t>
            </a:r>
            <a:r>
              <a:rPr lang="fi-FI" altLang="zh-CN" sz="1200" dirty="0"/>
              <a:t>], i, </a:t>
            </a:r>
            <a:r>
              <a:rPr lang="fi-FI" altLang="zh-CN" sz="1200" dirty="0" err="1"/>
              <a:t>fn</a:t>
            </a:r>
            <a:r>
              <a:rPr lang="fi-FI" altLang="zh-CN" sz="1200" dirty="0"/>
              <a:t>( </a:t>
            </a:r>
            <a:r>
              <a:rPr lang="fi-FI" altLang="zh-CN" sz="1200" dirty="0" err="1"/>
              <a:t>elems[i</a:t>
            </a:r>
            <a:r>
              <a:rPr lang="fi-FI" altLang="zh-CN" sz="1200" dirty="0"/>
              <a:t>], </a:t>
            </a:r>
            <a:r>
              <a:rPr lang="fi-FI" altLang="zh-CN" sz="1200" dirty="0" err="1"/>
              <a:t>key</a:t>
            </a:r>
            <a:r>
              <a:rPr lang="fi-FI" altLang="zh-CN" sz="1200" dirty="0"/>
              <a:t> ) ) : </a:t>
            </a:r>
            <a:r>
              <a:rPr lang="fi-FI" altLang="zh-CN" sz="1200" dirty="0" err="1"/>
              <a:t>value</a:t>
            </a:r>
            <a:r>
              <a:rPr lang="fi-FI" altLang="zh-CN" sz="1200" dirty="0"/>
              <a:t>, </a:t>
            </a:r>
            <a:r>
              <a:rPr lang="fi-FI" altLang="zh-CN" sz="1200" dirty="0" err="1"/>
              <a:t>pass</a:t>
            </a:r>
            <a:r>
              <a:rPr lang="fi-FI" altLang="zh-CN" sz="1200" dirty="0"/>
              <a:t> );</a:t>
            </a:r>
          </a:p>
          <a:p>
            <a:pPr marL="228600" indent="-228600">
              <a:buFont typeface="+mj-lt"/>
              <a:buAutoNum type="arabicPeriod"/>
            </a:pPr>
            <a:r>
              <a:rPr lang="fi-FI" altLang="zh-CN" sz="1200" dirty="0"/>
              <a:t>        }</a:t>
            </a:r>
          </a:p>
          <a:p>
            <a:pPr marL="228600" indent="-228600">
              <a:buFont typeface="+mj-lt"/>
              <a:buAutoNum type="arabicPeriod"/>
            </a:pPr>
            <a:r>
              <a:rPr lang="fi-FI" altLang="zh-CN" sz="1200" dirty="0"/>
              <a:t>            </a:t>
            </a:r>
            <a:r>
              <a:rPr lang="fi-FI" altLang="zh-CN" sz="1200" dirty="0" err="1"/>
              <a:t>return</a:t>
            </a:r>
            <a:r>
              <a:rPr lang="fi-FI" altLang="zh-CN" sz="1200" dirty="0"/>
              <a:t> </a:t>
            </a:r>
            <a:r>
              <a:rPr lang="fi-FI" altLang="zh-CN" sz="1200" dirty="0" err="1"/>
              <a:t>elems</a:t>
            </a:r>
            <a:r>
              <a:rPr lang="fi-FI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fi-FI" altLang="zh-CN" sz="1200" dirty="0"/>
              <a:t>    }</a:t>
            </a:r>
          </a:p>
          <a:p>
            <a:pPr marL="228600" indent="-228600">
              <a:buFont typeface="+mj-lt"/>
              <a:buAutoNum type="arabicPeriod"/>
            </a:pPr>
            <a:r>
              <a:rPr lang="fi-FI" altLang="zh-CN" sz="1200" dirty="0"/>
              <a:t>       </a:t>
            </a:r>
            <a:r>
              <a:rPr lang="fi-FI" altLang="zh-CN" sz="1200" dirty="0" err="1"/>
              <a:t>return</a:t>
            </a:r>
            <a:r>
              <a:rPr lang="fi-FI" altLang="zh-CN" sz="1200" dirty="0"/>
              <a:t> </a:t>
            </a:r>
            <a:r>
              <a:rPr lang="fi-FI" altLang="zh-CN" sz="1200" dirty="0" err="1"/>
              <a:t>length</a:t>
            </a:r>
            <a:r>
              <a:rPr lang="fi-FI" altLang="zh-CN" sz="1200" dirty="0"/>
              <a:t> ? </a:t>
            </a:r>
            <a:r>
              <a:rPr lang="fi-FI" altLang="zh-CN" sz="1200" dirty="0" err="1"/>
              <a:t>fn</a:t>
            </a:r>
            <a:r>
              <a:rPr lang="fi-FI" altLang="zh-CN" sz="1200" dirty="0"/>
              <a:t>( elems[0], </a:t>
            </a:r>
            <a:r>
              <a:rPr lang="fi-FI" altLang="zh-CN" sz="1200" dirty="0" err="1"/>
              <a:t>key</a:t>
            </a:r>
            <a:r>
              <a:rPr lang="fi-FI" altLang="zh-CN" sz="1200" dirty="0"/>
              <a:t> ) : </a:t>
            </a:r>
            <a:r>
              <a:rPr lang="fi-FI" altLang="zh-CN" sz="1200" dirty="0" err="1"/>
              <a:t>undefined</a:t>
            </a:r>
            <a:r>
              <a:rPr lang="fi-FI" altLang="zh-CN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fi-FI" altLang="zh-CN" sz="1200" dirty="0"/>
              <a:t>}</a:t>
            </a:r>
          </a:p>
        </p:txBody>
      </p:sp>
      <p:cxnSp>
        <p:nvCxnSpPr>
          <p:cNvPr id="17" name="肘形连接符 16"/>
          <p:cNvCxnSpPr>
            <a:endCxn id="6" idx="1"/>
          </p:cNvCxnSpPr>
          <p:nvPr/>
        </p:nvCxnSpPr>
        <p:spPr>
          <a:xfrm rot="5400000">
            <a:off x="70011" y="4320154"/>
            <a:ext cx="1883993" cy="5"/>
          </a:xfrm>
          <a:prstGeom prst="bentConnector4">
            <a:avLst>
              <a:gd name="adj1" fmla="val 7117"/>
              <a:gd name="adj2" fmla="val 4572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0" y="4444678"/>
            <a:ext cx="714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Core.js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981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006169" y="1333500"/>
            <a:ext cx="5156200" cy="3263900"/>
            <a:chOff x="2006169" y="1333500"/>
            <a:chExt cx="5156200" cy="3263900"/>
          </a:xfrm>
        </p:grpSpPr>
        <p:sp>
          <p:nvSpPr>
            <p:cNvPr id="10" name="矩形 9"/>
            <p:cNvSpPr/>
            <p:nvPr/>
          </p:nvSpPr>
          <p:spPr>
            <a:xfrm>
              <a:off x="2006169" y="1333500"/>
              <a:ext cx="5156200" cy="3263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01950" y="415770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margin</a:t>
              </a:r>
              <a:endPara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679700" y="1841500"/>
            <a:ext cx="3556000" cy="2209800"/>
            <a:chOff x="2679700" y="1841500"/>
            <a:chExt cx="3556000" cy="2209800"/>
          </a:xfrm>
        </p:grpSpPr>
        <p:sp>
          <p:nvSpPr>
            <p:cNvPr id="6" name="矩形 5"/>
            <p:cNvSpPr/>
            <p:nvPr/>
          </p:nvSpPr>
          <p:spPr>
            <a:xfrm>
              <a:off x="2679700" y="1841500"/>
              <a:ext cx="3556000" cy="22098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01950" y="36322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border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54350" y="2185432"/>
            <a:ext cx="2679700" cy="1346200"/>
            <a:chOff x="3054350" y="2185432"/>
            <a:chExt cx="2679700" cy="1346200"/>
          </a:xfrm>
        </p:grpSpPr>
        <p:sp>
          <p:nvSpPr>
            <p:cNvPr id="3" name="矩形 2"/>
            <p:cNvSpPr/>
            <p:nvPr/>
          </p:nvSpPr>
          <p:spPr>
            <a:xfrm>
              <a:off x="3054350" y="2185432"/>
              <a:ext cx="2679700" cy="1346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143250" y="221083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3">
                      <a:lumMod val="50000"/>
                    </a:schemeClr>
                  </a:solidFill>
                </a:rPr>
                <a:t>padding</a:t>
              </a:r>
              <a:endParaRPr lang="zh-CN" alt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536950" y="2605564"/>
            <a:ext cx="1600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内容文本</a:t>
            </a:r>
            <a:endParaRPr lang="zh-CN" altLang="en-US" dirty="0"/>
          </a:p>
        </p:txBody>
      </p:sp>
      <p:sp>
        <p:nvSpPr>
          <p:cNvPr id="14" name="线形标注 2(带强调线) 13"/>
          <p:cNvSpPr/>
          <p:nvPr/>
        </p:nvSpPr>
        <p:spPr>
          <a:xfrm>
            <a:off x="7010400" y="604798"/>
            <a:ext cx="1873250" cy="46303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9232"/>
              <a:gd name="adj6" fmla="val -995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Width &amp; </a:t>
            </a:r>
            <a:r>
              <a:rPr lang="en-US" altLang="zh-CN" sz="1600" dirty="0" err="1" smtClean="0"/>
              <a:t>heght</a:t>
            </a:r>
            <a:endParaRPr lang="zh-CN" altLang="en-US" sz="1600" dirty="0"/>
          </a:p>
        </p:txBody>
      </p:sp>
      <p:sp>
        <p:nvSpPr>
          <p:cNvPr id="15" name="线形标注 2(带强调线) 14"/>
          <p:cNvSpPr/>
          <p:nvPr/>
        </p:nvSpPr>
        <p:spPr>
          <a:xfrm>
            <a:off x="7010400" y="1220232"/>
            <a:ext cx="1873250" cy="46303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579"/>
              <a:gd name="adj6" fmla="val -676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innerWidth</a:t>
            </a:r>
            <a:endParaRPr lang="zh-CN" altLang="en-US" sz="1600" dirty="0"/>
          </a:p>
        </p:txBody>
      </p:sp>
      <p:sp>
        <p:nvSpPr>
          <p:cNvPr id="16" name="线形标注 2(带强调线) 15"/>
          <p:cNvSpPr/>
          <p:nvPr/>
        </p:nvSpPr>
        <p:spPr>
          <a:xfrm>
            <a:off x="7024855" y="2374047"/>
            <a:ext cx="1873250" cy="46303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958"/>
              <a:gd name="adj6" fmla="val -41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outerWidth</a:t>
            </a:r>
            <a:r>
              <a:rPr lang="en-US" altLang="zh-CN" sz="1600" dirty="0" smtClean="0"/>
              <a:t>(false)</a:t>
            </a:r>
            <a:endParaRPr lang="zh-CN" altLang="en-US" sz="1600" dirty="0"/>
          </a:p>
        </p:txBody>
      </p:sp>
      <p:sp>
        <p:nvSpPr>
          <p:cNvPr id="17" name="线形标注 2(带强调线) 16"/>
          <p:cNvSpPr/>
          <p:nvPr/>
        </p:nvSpPr>
        <p:spPr>
          <a:xfrm>
            <a:off x="7024855" y="5440581"/>
            <a:ext cx="1873250" cy="46303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5491"/>
              <a:gd name="adj6" fmla="val -1368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outerWidth</a:t>
            </a:r>
            <a:r>
              <a:rPr lang="en-US" altLang="zh-CN" sz="1600" dirty="0" smtClean="0"/>
              <a:t>(true)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20700" y="5069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可视区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4983" y="567490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innerWidth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clientWidth</a:t>
            </a:r>
            <a:r>
              <a:rPr kumimoji="1" lang="en-US" altLang="zh-CN" dirty="0" smtClean="0"/>
              <a:t> = content + padding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0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故事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故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599</TotalTime>
  <Words>659</Words>
  <Application>Microsoft Macintosh PowerPoint</Application>
  <PresentationFormat>全屏显示(4:3)</PresentationFormat>
  <Paragraphs>139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故事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Power Chen</dc:creator>
  <cp:lastModifiedBy>Power Chen</cp:lastModifiedBy>
  <cp:revision>44</cp:revision>
  <dcterms:created xsi:type="dcterms:W3CDTF">2014-07-29T15:17:29Z</dcterms:created>
  <dcterms:modified xsi:type="dcterms:W3CDTF">2014-08-01T06:57:59Z</dcterms:modified>
</cp:coreProperties>
</file>