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82" r:id="rId5"/>
    <p:sldId id="258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3"/>
    <p:restoredTop sz="94666"/>
  </p:normalViewPr>
  <p:slideViewPr>
    <p:cSldViewPr snapToGrid="0" snapToObjects="1" showGuides="1">
      <p:cViewPr varScale="1">
        <p:scale>
          <a:sx n="98" d="100"/>
          <a:sy n="98" d="100"/>
        </p:scale>
        <p:origin x="3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204-B2F1-7748-9D62-BE2C0F5935A6}" type="datetime1">
              <a:rPr lang="en-GB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7011-396E-5D4B-B319-8EE1C61CE1F3}" type="datetime1">
              <a:rPr lang="en-GB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5E84-94A1-B74C-9784-AF2215BAD6A5}" type="datetime1">
              <a:rPr lang="en-GB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26F5-4E9D-734B-A686-F4512B648AF0}" type="datetime1">
              <a:rPr lang="en-GB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9E8-58A9-E444-A1D4-8AE95A6D53F8}" type="datetime1">
              <a:rPr lang="en-GB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525"/>
            <a:ext cx="3886200" cy="46434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525"/>
            <a:ext cx="38862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89C2-280B-A14A-B9CA-0FA201486308}" type="datetime1">
              <a:rPr lang="en-GB" smtClean="0"/>
              <a:t>30/11/2016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0B5F-5D99-F04B-9A3D-F0391E6556E4}" type="datetime1">
              <a:rPr lang="en-GB" smtClean="0"/>
              <a:t>30/11/2016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9A3-1A31-2049-B180-B418FFDC25EF}" type="datetime1">
              <a:rPr lang="en-GB" smtClean="0"/>
              <a:t>30/11/2016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859-7F9F-7741-8148-645B0A35BA56}" type="datetime1">
              <a:rPr lang="en-GB" smtClean="0"/>
              <a:t>30/11/2016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B7F9-46DF-2041-9AC7-B1FCE42B9723}" type="datetime1">
              <a:rPr lang="en-GB" smtClean="0"/>
              <a:t>30/11/2016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964D-FD73-B345-BAD1-CBB05F6020E3}" type="datetime1">
              <a:rPr lang="en-GB" smtClean="0"/>
              <a:t>30/11/2016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777"/>
            <a:ext cx="788670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64EF-62DC-5841-8AC3-62D90297D1E3}" type="datetime1">
              <a:rPr lang="en-GB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L41: Advanced Operating </a:t>
            </a:r>
            <a:r>
              <a:rPr lang="en-US" sz="4400" b="1" dirty="0" smtClean="0"/>
              <a:t>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Through tracing</a:t>
            </a:r>
            <a:r>
              <a:rPr lang="en-US" sz="2800" dirty="0"/>
              <a:t>, analysis, and </a:t>
            </a:r>
            <a:r>
              <a:rPr lang="en-US" sz="2800" dirty="0" smtClean="0"/>
              <a:t>experimentation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L41 Lecture 1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Robert N. M. Watson</a:t>
            </a:r>
          </a:p>
          <a:p>
            <a:r>
              <a:rPr lang="en-US" dirty="0" smtClean="0"/>
              <a:t>25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OS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sub-genre of </a:t>
            </a:r>
            <a:r>
              <a:rPr lang="en-US" b="1" dirty="0" smtClean="0"/>
              <a:t>systems research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Evolving hardware-software interfaces</a:t>
            </a:r>
          </a:p>
          <a:p>
            <a:pPr lvl="1"/>
            <a:r>
              <a:rPr lang="en-US" dirty="0" smtClean="0"/>
              <a:t>New computation models / architectures</a:t>
            </a:r>
          </a:p>
          <a:p>
            <a:pPr lvl="1"/>
            <a:r>
              <a:rPr lang="en-US" dirty="0" smtClean="0"/>
              <a:t>New kinds of peripheral devices</a:t>
            </a:r>
          </a:p>
          <a:p>
            <a:r>
              <a:rPr lang="en-US" dirty="0" smtClean="0"/>
              <a:t>Integration with programming languages and runtimes</a:t>
            </a:r>
          </a:p>
          <a:p>
            <a:r>
              <a:rPr lang="en-US" dirty="0" smtClean="0"/>
              <a:t>Concurrent/parallel programming models; scheduling</a:t>
            </a:r>
          </a:p>
          <a:p>
            <a:r>
              <a:rPr lang="en-US" dirty="0" smtClean="0"/>
              <a:t>Security and </a:t>
            </a:r>
            <a:r>
              <a:rPr lang="en-US" dirty="0" err="1" smtClean="0"/>
              <a:t>virtualisation</a:t>
            </a:r>
            <a:endParaRPr lang="en-US" dirty="0" smtClean="0"/>
          </a:p>
          <a:p>
            <a:r>
              <a:rPr lang="en-US" dirty="0" smtClean="0"/>
              <a:t>Networking, storage, and distributed systems</a:t>
            </a:r>
          </a:p>
          <a:p>
            <a:r>
              <a:rPr lang="en-US" dirty="0" smtClean="0"/>
              <a:t>Tracing and debugging techniques</a:t>
            </a:r>
          </a:p>
          <a:p>
            <a:r>
              <a:rPr lang="en-US" dirty="0" smtClean="0"/>
              <a:t>As a platform for other research – e.g., mobile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Venues: SOSP, OSDI; USENIX ATC; </a:t>
            </a:r>
            <a:r>
              <a:rPr lang="en-US" dirty="0" err="1" smtClean="0"/>
              <a:t>EuroSys</a:t>
            </a:r>
            <a:r>
              <a:rPr lang="en-US" dirty="0" smtClean="0"/>
              <a:t>; </a:t>
            </a:r>
            <a:r>
              <a:rPr lang="en-US" dirty="0" err="1" smtClean="0"/>
              <a:t>HotOS</a:t>
            </a:r>
            <a:r>
              <a:rPr lang="en-US" dirty="0" smtClean="0"/>
              <a:t>; FAST; NSDI; </a:t>
            </a:r>
            <a:r>
              <a:rPr lang="en-US" dirty="0" err="1" smtClean="0"/>
              <a:t>HotNets</a:t>
            </a:r>
            <a:r>
              <a:rPr lang="en-US" dirty="0" smtClean="0"/>
              <a:t>; ASPLOS; USENIX Security; ACM CCS; IEEE S&amp;P;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research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Just a few examples: By changing the OS, can I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/>
              <a:t>create new abstractions for new hardware?</a:t>
            </a:r>
          </a:p>
          <a:p>
            <a:r>
              <a:rPr lang="en-US" dirty="0" smtClean="0"/>
              <a:t>make my application run faster by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better masking latency?</a:t>
            </a:r>
          </a:p>
          <a:p>
            <a:pPr lvl="1"/>
            <a:r>
              <a:rPr lang="is-IS" dirty="0" smtClean="0"/>
              <a:t>using parallelism more effectively?</a:t>
            </a:r>
          </a:p>
          <a:p>
            <a:pPr lvl="1"/>
            <a:r>
              <a:rPr lang="is-IS" dirty="0" smtClean="0"/>
              <a:t>exploiting new storage mediums?</a:t>
            </a:r>
          </a:p>
          <a:p>
            <a:pPr lvl="1"/>
            <a:r>
              <a:rPr lang="is-IS" dirty="0" smtClean="0"/>
              <a:t>adopting distributed-system ideas in local systems?</a:t>
            </a:r>
          </a:p>
          <a:p>
            <a:r>
              <a:rPr lang="is-IS" dirty="0" smtClean="0"/>
              <a:t>make my application more {reliable, power efficient}</a:t>
            </a:r>
          </a:p>
          <a:p>
            <a:r>
              <a:rPr lang="is-IS" dirty="0" smtClean="0"/>
              <a:t>limit the {security, privacy} implications of exploited programs?</a:t>
            </a:r>
          </a:p>
          <a:p>
            <a:r>
              <a:rPr lang="is-IS" dirty="0" smtClean="0"/>
              <a:t>use new language/analysis techniques in new ways?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/>
              <a:t>Systems research focuses on </a:t>
            </a:r>
            <a:r>
              <a:rPr lang="is-IS" b="1" dirty="0" smtClean="0"/>
              <a:t>evaluation</a:t>
            </a:r>
            <a:r>
              <a:rPr lang="is-IS" dirty="0" smtClean="0"/>
              <a:t> with respect to </a:t>
            </a:r>
            <a:r>
              <a:rPr lang="is-IS" b="1" dirty="0" smtClean="0"/>
              <a:t>applications</a:t>
            </a:r>
            <a:r>
              <a:rPr lang="is-IS" dirty="0" smtClean="0"/>
              <a:t> or </a:t>
            </a:r>
            <a:r>
              <a:rPr lang="is-IS" b="1" dirty="0" smtClean="0"/>
              <a:t>workloads</a:t>
            </a:r>
            <a:r>
              <a:rPr lang="is-IS" dirty="0" smtClean="0"/>
              <a:t>: How can we measure whether it is {faster, better, ...}?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 common teaching tropes:</a:t>
            </a:r>
          </a:p>
          <a:p>
            <a:pPr lvl="1"/>
            <a:r>
              <a:rPr lang="en-US" b="1" dirty="0" smtClean="0"/>
              <a:t>Trial by fire</a:t>
            </a:r>
            <a:r>
              <a:rPr lang="en-US" dirty="0" smtClean="0"/>
              <a:t>: in micro, recreate classic elements of operating systems: microkernels with processes, filesystems, etc.</a:t>
            </a:r>
          </a:p>
          <a:p>
            <a:pPr lvl="1"/>
            <a:r>
              <a:rPr lang="en-US" b="1" dirty="0" smtClean="0"/>
              <a:t>Research readings course</a:t>
            </a:r>
            <a:r>
              <a:rPr lang="en-US" dirty="0" smtClean="0"/>
              <a:t>: read, present, discuss, and write about classic works in systems research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module adopts elements of both approaches while:</a:t>
            </a:r>
          </a:p>
          <a:p>
            <a:pPr lvl="1"/>
            <a:r>
              <a:rPr lang="en-US" dirty="0" smtClean="0"/>
              <a:t>mitigating the risk of OS kernel hacking in a short course</a:t>
            </a:r>
          </a:p>
          <a:p>
            <a:pPr lvl="1"/>
            <a:r>
              <a:rPr lang="en-US" dirty="0" smtClean="0"/>
              <a:t>working on real-world systems rather than toys; and</a:t>
            </a:r>
          </a:p>
          <a:p>
            <a:pPr lvl="1"/>
            <a:r>
              <a:rPr lang="en-US" dirty="0" smtClean="0"/>
              <a:t>targeting research skills not just operating-system design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Trace and </a:t>
            </a:r>
            <a:r>
              <a:rPr lang="en-US" dirty="0" err="1" smtClean="0"/>
              <a:t>analyse</a:t>
            </a:r>
            <a:r>
              <a:rPr lang="en-US" dirty="0" smtClean="0"/>
              <a:t> real systems driven by benchmarks</a:t>
            </a:r>
          </a:p>
          <a:p>
            <a:r>
              <a:rPr lang="en-US" dirty="0" smtClean="0"/>
              <a:t>Possibly only because of recent developments in tracing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Teaching </a:t>
            </a:r>
            <a:r>
              <a:rPr lang="en-US" b="1" dirty="0" smtClean="0"/>
              <a:t>methodology</a:t>
            </a:r>
            <a:r>
              <a:rPr lang="en-US" dirty="0" smtClean="0"/>
              <a:t>, </a:t>
            </a:r>
            <a:r>
              <a:rPr lang="en-US" b="1" dirty="0" smtClean="0"/>
              <a:t>skills</a:t>
            </a:r>
            <a:r>
              <a:rPr lang="en-US" dirty="0" smtClean="0"/>
              <a:t>, and </a:t>
            </a:r>
            <a:r>
              <a:rPr lang="en-US" b="1" dirty="0" smtClean="0"/>
              <a:t>knowledge</a:t>
            </a:r>
            <a:r>
              <a:rPr lang="en-US" dirty="0" smtClean="0"/>
              <a:t> required to understand and perform research on contemporary operating systems by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Employing systems methodology and practice</a:t>
            </a:r>
          </a:p>
          <a:p>
            <a:r>
              <a:rPr lang="en-US" dirty="0" smtClean="0"/>
              <a:t>Exploring real-world systems artefacts</a:t>
            </a:r>
          </a:p>
          <a:p>
            <a:r>
              <a:rPr lang="en-US" dirty="0" smtClean="0"/>
              <a:t>Developing scientific writing skills</a:t>
            </a:r>
          </a:p>
          <a:p>
            <a:r>
              <a:rPr lang="en-US" dirty="0" smtClean="0"/>
              <a:t>Reading selected original systems research papers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will take for granted:</a:t>
            </a:r>
          </a:p>
          <a:p>
            <a:endParaRPr lang="en-US" dirty="0"/>
          </a:p>
          <a:p>
            <a:r>
              <a:rPr lang="en-US" dirty="0" smtClean="0"/>
              <a:t>High-level knowledge of operating systems gained in an undergraduate course (or equivalent); e.g.:</a:t>
            </a:r>
          </a:p>
          <a:p>
            <a:pPr lvl="1"/>
            <a:r>
              <a:rPr lang="en-US" dirty="0" smtClean="0"/>
              <a:t>What schedulers do</a:t>
            </a:r>
          </a:p>
          <a:p>
            <a:pPr lvl="1"/>
            <a:r>
              <a:rPr lang="en-US" dirty="0" smtClean="0"/>
              <a:t>What processes are </a:t>
            </a:r>
            <a:r>
              <a:rPr lang="is-IS" dirty="0" smtClean="0"/>
              <a:t>… and how they differ from threads</a:t>
            </a:r>
          </a:p>
          <a:p>
            <a:pPr lvl="1"/>
            <a:r>
              <a:rPr lang="is-IS" dirty="0" smtClean="0"/>
              <a:t>What Interprocess Communication (IPC) does</a:t>
            </a:r>
          </a:p>
          <a:p>
            <a:pPr lvl="1"/>
            <a:r>
              <a:rPr lang="is-IS" dirty="0" smtClean="0"/>
              <a:t>How might a simple filesystem might work</a:t>
            </a:r>
          </a:p>
          <a:p>
            <a:r>
              <a:rPr lang="is-IS" dirty="0" smtClean="0"/>
              <a:t>Reasonable fluency in reading/producing multithreaded C</a:t>
            </a:r>
          </a:p>
          <a:p>
            <a:r>
              <a:rPr lang="is-IS" dirty="0" smtClean="0"/>
              <a:t>Comfort with the UNIX command-line environment</a:t>
            </a:r>
          </a:p>
          <a:p>
            <a:r>
              <a:rPr lang="is-IS" dirty="0" smtClean="0"/>
              <a:t>Undergraduate skills with statistics</a:t>
            </a:r>
            <a:br>
              <a:rPr lang="is-IS" dirty="0" smtClean="0"/>
            </a:br>
            <a:r>
              <a:rPr lang="is-IS" sz="1400" dirty="0" smtClean="0"/>
              <a:t>(mean/median/mode/stddev/</a:t>
            </a:r>
            <a:r>
              <a:rPr lang="is-IS" sz="1400" i="1" dirty="0" smtClean="0"/>
              <a:t>t</a:t>
            </a:r>
            <a:r>
              <a:rPr lang="is-IS" sz="1400" dirty="0" smtClean="0"/>
              <a:t>-tests/linear regression/boxplots/scatterplots ... )</a:t>
            </a:r>
          </a:p>
          <a:p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You can pick up some of this as you go (e.g., IPC, </a:t>
            </a:r>
            <a:r>
              <a:rPr lang="is-IS" i="1" dirty="0" smtClean="0"/>
              <a:t>t</a:t>
            </a:r>
            <a:r>
              <a:rPr lang="is-IS" dirty="0" smtClean="0"/>
              <a:t>-tests), but will struggle if you are missing most of these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One-hour lectures</a:t>
            </a:r>
            <a:r>
              <a:rPr lang="en-US" dirty="0" smtClean="0"/>
              <a:t> in FS-07 (x6)</a:t>
            </a:r>
          </a:p>
          <a:p>
            <a:pPr lvl="1"/>
            <a:r>
              <a:rPr lang="en-US" dirty="0" smtClean="0"/>
              <a:t>Theory, methodology, architecture, and practice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Two-hour labs</a:t>
            </a:r>
            <a:r>
              <a:rPr lang="en-US" dirty="0" smtClean="0"/>
              <a:t> in SW-02 (x5)</a:t>
            </a:r>
          </a:p>
          <a:p>
            <a:pPr lvl="1"/>
            <a:r>
              <a:rPr lang="en-US" dirty="0" smtClean="0"/>
              <a:t>10-20-minute </a:t>
            </a:r>
            <a:r>
              <a:rPr lang="en-US" dirty="0" err="1" smtClean="0"/>
              <a:t>lecturelets</a:t>
            </a:r>
            <a:r>
              <a:rPr lang="en-US" dirty="0" smtClean="0"/>
              <a:t> on artefacts and practical skills</a:t>
            </a:r>
          </a:p>
          <a:p>
            <a:pPr lvl="1"/>
            <a:r>
              <a:rPr lang="en-US" dirty="0" smtClean="0"/>
              <a:t>Remainder on hands-on measurement and experimentation</a:t>
            </a:r>
          </a:p>
          <a:p>
            <a:pPr lvl="1"/>
            <a:r>
              <a:rPr lang="en-US" dirty="0" smtClean="0"/>
              <a:t>Optional </a:t>
            </a:r>
            <a:r>
              <a:rPr lang="en-US" b="1" i="1" dirty="0" smtClean="0"/>
              <a:t>exploratory questions </a:t>
            </a:r>
            <a:r>
              <a:rPr lang="en-US" i="1" dirty="0" smtClean="0"/>
              <a:t>vs. </a:t>
            </a:r>
            <a:r>
              <a:rPr lang="en-US" b="1" i="1" dirty="0" smtClean="0"/>
              <a:t>experimental goals</a:t>
            </a:r>
            <a:endParaRPr lang="en-US" dirty="0"/>
          </a:p>
          <a:p>
            <a:pPr lvl="1"/>
            <a:endParaRPr lang="en-US" i="1" dirty="0" smtClean="0"/>
          </a:p>
          <a:p>
            <a:r>
              <a:rPr lang="en-US" b="1" dirty="0" smtClean="0"/>
              <a:t>Assigned readings</a:t>
            </a:r>
          </a:p>
          <a:p>
            <a:pPr lvl="1"/>
            <a:r>
              <a:rPr lang="en-US" dirty="0" smtClean="0"/>
              <a:t>Selected portions of module texts</a:t>
            </a:r>
          </a:p>
          <a:p>
            <a:pPr lvl="1"/>
            <a:r>
              <a:rPr lang="en-US" dirty="0" smtClean="0"/>
              <a:t>Historic and contemporary research papers</a:t>
            </a:r>
          </a:p>
          <a:p>
            <a:pPr lvl="1"/>
            <a:endParaRPr lang="en-US" dirty="0"/>
          </a:p>
          <a:p>
            <a:r>
              <a:rPr lang="en-US" b="1" dirty="0" smtClean="0"/>
              <a:t>Assessed lab reports</a:t>
            </a:r>
          </a:p>
          <a:p>
            <a:pPr lvl="1"/>
            <a:r>
              <a:rPr lang="en-US" dirty="0" smtClean="0"/>
              <a:t>Based on experiments done in (and out) of labs</a:t>
            </a:r>
          </a:p>
          <a:p>
            <a:pPr lvl="1"/>
            <a:r>
              <a:rPr lang="en-US" dirty="0" smtClean="0"/>
              <a:t>Refine scientific writing style suitable for systems research</a:t>
            </a:r>
          </a:p>
          <a:p>
            <a:pPr lvl="1"/>
            <a:r>
              <a:rPr lang="en-US" dirty="0" smtClean="0"/>
              <a:t>One ‘practice run’ marked but not assessed</a:t>
            </a:r>
          </a:p>
          <a:p>
            <a:pPr lvl="1"/>
            <a:r>
              <a:rPr lang="en-US" dirty="0" smtClean="0"/>
              <a:t>Two assessed; 50% of final mark each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Rough module schedule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8228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Submodule 1: </a:t>
            </a:r>
            <a:r>
              <a:rPr lang="en-US" b="1" dirty="0" smtClean="0"/>
              <a:t>Introduction to kernels and tracing/analysis</a:t>
            </a:r>
          </a:p>
          <a:p>
            <a:pPr lvl="1"/>
            <a:r>
              <a:rPr lang="en-US" dirty="0" smtClean="0"/>
              <a:t>2 lectures, 1 lab (I/O)</a:t>
            </a:r>
          </a:p>
          <a:p>
            <a:pPr lvl="1"/>
            <a:r>
              <a:rPr lang="en-US" dirty="0" smtClean="0"/>
              <a:t>Introduction: OSes, Systems Research, and L41</a:t>
            </a:r>
          </a:p>
          <a:p>
            <a:pPr lvl="1"/>
            <a:r>
              <a:rPr lang="en-US" dirty="0" smtClean="0"/>
              <a:t>The Kernel: Kernel and Tracing</a:t>
            </a:r>
          </a:p>
          <a:p>
            <a:pPr lvl="1"/>
            <a:r>
              <a:rPr lang="en-US" dirty="0" smtClean="0"/>
              <a:t>First lab report due</a:t>
            </a:r>
          </a:p>
          <a:p>
            <a:pPr lvl="1"/>
            <a:endParaRPr lang="en-US" dirty="0"/>
          </a:p>
          <a:p>
            <a:r>
              <a:rPr lang="en-US" dirty="0" smtClean="0"/>
              <a:t>Submodule 2: </a:t>
            </a:r>
            <a:r>
              <a:rPr lang="en-US" b="1" dirty="0" smtClean="0"/>
              <a:t>The Process Model</a:t>
            </a:r>
          </a:p>
          <a:p>
            <a:pPr lvl="1"/>
            <a:r>
              <a:rPr lang="en-US" dirty="0" smtClean="0"/>
              <a:t>2 lectures, 2 labs (IPC, PMC)</a:t>
            </a:r>
          </a:p>
          <a:p>
            <a:pPr lvl="1"/>
            <a:r>
              <a:rPr lang="en-US" dirty="0" smtClean="0"/>
              <a:t>The Process Model (1) – Binaries and Processes</a:t>
            </a:r>
          </a:p>
          <a:p>
            <a:pPr lvl="1"/>
            <a:r>
              <a:rPr lang="en-US" dirty="0" smtClean="0"/>
              <a:t>The Process Model (2) –Traps, System Calls, and Virtual Memory</a:t>
            </a:r>
          </a:p>
          <a:p>
            <a:pPr lvl="1"/>
            <a:r>
              <a:rPr lang="en-US" dirty="0" smtClean="0"/>
              <a:t>Second lab report due</a:t>
            </a:r>
          </a:p>
          <a:p>
            <a:pPr lvl="1"/>
            <a:endParaRPr lang="en-US" dirty="0"/>
          </a:p>
          <a:p>
            <a:r>
              <a:rPr lang="en-US" dirty="0" smtClean="0"/>
              <a:t>Submodule 3: </a:t>
            </a:r>
            <a:r>
              <a:rPr lang="en-US" b="1" dirty="0" smtClean="0"/>
              <a:t>TCP/IP</a:t>
            </a:r>
          </a:p>
          <a:p>
            <a:pPr lvl="1"/>
            <a:r>
              <a:rPr lang="en-US" dirty="0" smtClean="0"/>
              <a:t>2 lectures, 2 labs (TCP state machine, congestion control)</a:t>
            </a:r>
          </a:p>
          <a:p>
            <a:pPr lvl="1"/>
            <a:r>
              <a:rPr lang="en-US" dirty="0" smtClean="0"/>
              <a:t>The Network Stack (1) – Sockets, NICs, and Work Distribution</a:t>
            </a:r>
          </a:p>
          <a:p>
            <a:pPr lvl="1"/>
            <a:r>
              <a:rPr lang="en-US" dirty="0" smtClean="0"/>
              <a:t>The Network Stack (2) – TCP protocol</a:t>
            </a:r>
          </a:p>
          <a:p>
            <a:pPr lvl="1"/>
            <a:r>
              <a:rPr lang="en-US" dirty="0" smtClean="0"/>
              <a:t>Final lab report due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1" y="1533525"/>
            <a:ext cx="3482578" cy="46434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</a:p>
          <a:p>
            <a:r>
              <a:rPr lang="en-US" dirty="0" smtClean="0"/>
              <a:t>1GHz ARM Cortex A-8 32-bit CPU</a:t>
            </a:r>
          </a:p>
          <a:p>
            <a:r>
              <a:rPr lang="en-US" dirty="0" smtClean="0"/>
              <a:t>Superscalar pipeline, MMU, L1/L2 caches</a:t>
            </a:r>
          </a:p>
          <a:p>
            <a:r>
              <a:rPr lang="en-US" dirty="0" smtClean="0"/>
              <a:t>FreeBSD operating system + DTrace</a:t>
            </a:r>
          </a:p>
          <a:p>
            <a:r>
              <a:rPr lang="en-US" dirty="0" smtClean="0"/>
              <a:t>“potted benchmarks”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and lab reports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13581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Lab reports document an experiment and </a:t>
            </a:r>
            <a:r>
              <a:rPr lang="en-US" dirty="0" err="1" smtClean="0"/>
              <a:t>analyse</a:t>
            </a:r>
            <a:r>
              <a:rPr lang="en-US" dirty="0" smtClean="0"/>
              <a:t> its results – typically in the context of a hypothesis that will be tested.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lab reports will contain the following sections: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227" y="4879023"/>
            <a:ext cx="7489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Some </a:t>
            </a:r>
            <a:r>
              <a:rPr lang="en-US" sz="2200" dirty="0"/>
              <a:t>formats break out (e.g.) experimental setup vs. methodology, and results vs. discussion. The combined format seems to work better for systems experimentation as compared to (e.g.) </a:t>
            </a:r>
            <a:r>
              <a:rPr lang="en-US" sz="2200" dirty="0" smtClean="0"/>
              <a:t>biology. See </a:t>
            </a:r>
            <a:r>
              <a:rPr lang="en-US" sz="2200" dirty="0"/>
              <a:t>lab-report notes on the website.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8922"/>
              </p:ext>
            </p:extLst>
          </p:nvPr>
        </p:nvGraphicFramePr>
        <p:xfrm>
          <a:off x="740227" y="3000958"/>
          <a:ext cx="7489372" cy="17688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4686"/>
                <a:gridCol w="3744686"/>
              </a:tblGrid>
              <a:tr h="272577">
                <a:tc>
                  <a:txBody>
                    <a:bodyPr/>
                    <a:lstStyle/>
                    <a:p>
                      <a:r>
                        <a:rPr lang="en-US" dirty="0" smtClean="0"/>
                        <a:t>1. Title + 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 Conclusion</a:t>
                      </a:r>
                    </a:p>
                  </a:txBody>
                  <a:tcPr/>
                </a:tc>
              </a:tr>
              <a:tr h="272577">
                <a:tc>
                  <a:txBody>
                    <a:bodyPr/>
                    <a:lstStyle/>
                    <a:p>
                      <a:r>
                        <a:rPr lang="en-US" dirty="0" smtClean="0"/>
                        <a:t>2. 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 References</a:t>
                      </a:r>
                    </a:p>
                  </a:txBody>
                  <a:tcPr/>
                </a:tc>
              </a:tr>
              <a:tr h="477009">
                <a:tc>
                  <a:txBody>
                    <a:bodyPr/>
                    <a:lstStyle/>
                    <a:p>
                      <a:r>
                        <a:rPr lang="en-US" dirty="0" smtClean="0"/>
                        <a:t>3. Experimental setup and 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 Appendices</a:t>
                      </a:r>
                    </a:p>
                  </a:txBody>
                  <a:tcPr/>
                </a:tc>
              </a:tr>
              <a:tr h="397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 Results and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texts – core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will need to make frequent reference to these books both in the labs and outside of the classroom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-457200">
              <a:buNone/>
            </a:pPr>
            <a:r>
              <a:rPr lang="en-US" b="1" dirty="0" smtClean="0"/>
              <a:t>Operating systems</a:t>
            </a:r>
            <a:r>
              <a:rPr lang="en-US" dirty="0" smtClean="0"/>
              <a:t>: Marshall Kirk McKusick, George V. Neville-Neil, and Robert N. M. Watson, </a:t>
            </a:r>
            <a:r>
              <a:rPr lang="en-US" b="1" i="1" dirty="0" smtClean="0"/>
              <a:t>The Design and Implementation of the FreeBSD Operating System, 2nd Edition</a:t>
            </a:r>
            <a:r>
              <a:rPr lang="en-US" dirty="0" smtClean="0"/>
              <a:t>, Pearson Education, Boston, MA, USA, September 2014.</a:t>
            </a:r>
          </a:p>
          <a:p>
            <a:pPr marL="457200" lvl="1" indent="-457200">
              <a:buNone/>
            </a:pPr>
            <a:endParaRPr lang="en-US" dirty="0" smtClean="0"/>
          </a:p>
          <a:p>
            <a:pPr marL="457200" lvl="1" indent="-457200">
              <a:buNone/>
            </a:pPr>
            <a:r>
              <a:rPr lang="en-US" b="1" dirty="0" smtClean="0"/>
              <a:t>Performance measurement</a:t>
            </a:r>
            <a:r>
              <a:rPr lang="en-US" dirty="0"/>
              <a:t>: </a:t>
            </a:r>
            <a:r>
              <a:rPr lang="en-US" dirty="0" smtClean="0"/>
              <a:t>Raj Jain, </a:t>
            </a:r>
            <a:r>
              <a:rPr lang="en-US" b="1" i="1" dirty="0" smtClean="0"/>
              <a:t>The Art of Computer </a:t>
            </a:r>
            <a:r>
              <a:rPr lang="en-US" b="1" i="1" dirty="0"/>
              <a:t>Systems Performance Analysis: Techniques for Experimental Design, Measurement, Simulation, and Modeling</a:t>
            </a:r>
            <a:r>
              <a:rPr lang="en-US" dirty="0"/>
              <a:t>, Wiley - </a:t>
            </a:r>
            <a:r>
              <a:rPr lang="en-US" dirty="0" err="1"/>
              <a:t>Interscience</a:t>
            </a:r>
            <a:r>
              <a:rPr lang="en-US" dirty="0"/>
              <a:t>, New York, NY, USA, April 1991</a:t>
            </a:r>
            <a:r>
              <a:rPr lang="en-US" dirty="0" smtClean="0"/>
              <a:t>.</a:t>
            </a:r>
          </a:p>
          <a:p>
            <a:pPr marL="457200" lvl="1" indent="-457200">
              <a:buNone/>
            </a:pPr>
            <a:endParaRPr lang="en-US" dirty="0" smtClean="0"/>
          </a:p>
          <a:p>
            <a:pPr marL="457200" lvl="1" indent="-457200">
              <a:buNone/>
            </a:pPr>
            <a:r>
              <a:rPr lang="en-US" b="1" dirty="0" smtClean="0"/>
              <a:t>Tracing and profiling</a:t>
            </a:r>
            <a:r>
              <a:rPr lang="en-US" dirty="0"/>
              <a:t>: </a:t>
            </a:r>
            <a:r>
              <a:rPr lang="en-US" dirty="0" smtClean="0"/>
              <a:t>Brendan Gregg and Jim Mauro, </a:t>
            </a:r>
            <a:r>
              <a:rPr lang="en-US" b="1" i="1" dirty="0" smtClean="0"/>
              <a:t>DTrace</a:t>
            </a:r>
            <a:r>
              <a:rPr lang="en-US" b="1" i="1" dirty="0"/>
              <a:t>: Dynamic Tracing in Oracle Solaris</a:t>
            </a:r>
            <a:r>
              <a:rPr lang="en-US" dirty="0"/>
              <a:t>, Mac OS X and FreeBSD, Prentice Hall Press, Upper Saddle River, NJ, USA, April 2011.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</a:p>
          <a:p>
            <a:r>
              <a:rPr lang="en-US" dirty="0" smtClean="0"/>
              <a:t>Systems research</a:t>
            </a:r>
          </a:p>
          <a:p>
            <a:r>
              <a:rPr lang="en-US" dirty="0" smtClean="0"/>
              <a:t>About the module</a:t>
            </a:r>
          </a:p>
          <a:p>
            <a:r>
              <a:rPr lang="en-US" dirty="0" smtClean="0"/>
              <a:t>Lab reports</a:t>
            </a:r>
          </a:p>
          <a:p>
            <a:r>
              <a:rPr lang="en-US" dirty="0" smtClean="0"/>
              <a:t>Readings for next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texts – supplemental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your OS recollections feel a bit hazy: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Operating systems</a:t>
            </a:r>
            <a:r>
              <a:rPr lang="en-US" dirty="0" smtClean="0"/>
              <a:t>: Abraham </a:t>
            </a:r>
            <a:r>
              <a:rPr lang="en-US" dirty="0" err="1" smtClean="0"/>
              <a:t>Silberschatz</a:t>
            </a:r>
            <a:r>
              <a:rPr lang="en-US" dirty="0" smtClean="0"/>
              <a:t>, Peter Baer Galvin</a:t>
            </a:r>
            <a:r>
              <a:rPr lang="en-US" dirty="0"/>
              <a:t>, and Greg Gagne, </a:t>
            </a:r>
            <a:r>
              <a:rPr lang="en-US" b="1" i="1" dirty="0"/>
              <a:t>Operating System Concepts</a:t>
            </a:r>
            <a:r>
              <a:rPr lang="en-US" dirty="0"/>
              <a:t>, Eighth Edition, John Wiley &amp; Sons, Inc., New York, NY, USA, July 2008.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you want to learn a bit more about architecture and measurement: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Performance measurement and diagnosis</a:t>
            </a:r>
            <a:r>
              <a:rPr lang="en-US" dirty="0"/>
              <a:t>: </a:t>
            </a:r>
            <a:r>
              <a:rPr lang="en-US" dirty="0" smtClean="0"/>
              <a:t>Brendan Gregg</a:t>
            </a:r>
            <a:r>
              <a:rPr lang="en-US" dirty="0"/>
              <a:t>, </a:t>
            </a:r>
            <a:r>
              <a:rPr lang="en-US" b="1" i="1" dirty="0"/>
              <a:t>Systems Performance: Enterprise and the Cloud</a:t>
            </a:r>
            <a:r>
              <a:rPr lang="en-US" dirty="0"/>
              <a:t>, Prentice Hall Press, Upper Saddle River, NJ, USA, October 2013.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McKusick, et al. – Chapter 3</a:t>
            </a:r>
          </a:p>
          <a:p>
            <a:r>
              <a:rPr lang="en-US" dirty="0" smtClean="0"/>
              <a:t>Cantrill, et al. 2004 – full article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is an operating system?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Whiteboarding</a:t>
            </a:r>
            <a:r>
              <a:rPr lang="en-US" dirty="0" smtClean="0"/>
              <a:t> exercise)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dirty="0"/>
              <a:t>An OS is] low-level software that </a:t>
            </a:r>
            <a:r>
              <a:rPr lang="en-US" dirty="0" smtClean="0"/>
              <a:t>supports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computer’s basic functions, such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scheduling </a:t>
            </a:r>
            <a:r>
              <a:rPr lang="en-US" dirty="0"/>
              <a:t>tasks and controlling peripherals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- </a:t>
            </a:r>
            <a:r>
              <a:rPr lang="en-US" dirty="0"/>
              <a:t>Google hive mind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General-purpose operating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2076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… are for general-purpose </a:t>
            </a:r>
            <a:r>
              <a:rPr lang="en-US" dirty="0" smtClean="0"/>
              <a:t>computers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Servers, workstations, mobile devices</a:t>
            </a:r>
          </a:p>
          <a:p>
            <a:r>
              <a:rPr lang="en-US" dirty="0" smtClean="0"/>
              <a:t>Run ‘applications’ – i.e., software unknown at design time</a:t>
            </a:r>
          </a:p>
          <a:p>
            <a:r>
              <a:rPr lang="en-US" dirty="0" smtClean="0"/>
              <a:t>Abstract the hardware, provide ‘class libraries’</a:t>
            </a:r>
          </a:p>
          <a:p>
            <a:r>
              <a:rPr lang="en-US" dirty="0" smtClean="0"/>
              <a:t>E.g., Windows, Mac OS X, Android, iOS, Linux, FreeBSD, </a:t>
            </a:r>
            <a:r>
              <a:rPr lang="is-IS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03470"/>
              </p:ext>
            </p:extLst>
          </p:nvPr>
        </p:nvGraphicFramePr>
        <p:xfrm>
          <a:off x="628650" y="3563257"/>
          <a:ext cx="7886700" cy="2103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32379"/>
                <a:gridCol w="64543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and remote shells, management tools, daemons</a:t>
                      </a:r>
                    </a:p>
                    <a:p>
                      <a:r>
                        <a:rPr lang="en-US" dirty="0" smtClean="0"/>
                        <a:t>Run-time linker, system libraries, tracing facilities</a:t>
                      </a:r>
                      <a:endParaRPr lang="en-US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 – system-call layer –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calls, </a:t>
                      </a:r>
                      <a:r>
                        <a:rPr lang="en-US" dirty="0" err="1" smtClean="0"/>
                        <a:t>hypercalls</a:t>
                      </a:r>
                      <a:r>
                        <a:rPr lang="en-US" dirty="0" smtClean="0"/>
                        <a:t>, remote procedure call (RPC)*</a:t>
                      </a:r>
                    </a:p>
                    <a:p>
                      <a:r>
                        <a:rPr lang="en-US" dirty="0" smtClean="0"/>
                        <a:t>Processes, filesystems, IPC, sockets, management</a:t>
                      </a:r>
                    </a:p>
                    <a:p>
                      <a:r>
                        <a:rPr lang="en-US" dirty="0" smtClean="0"/>
                        <a:t>Drivers, packets/blocks, protocols, tracing, </a:t>
                      </a:r>
                      <a:r>
                        <a:rPr lang="en-US" dirty="0" err="1" smtClean="0"/>
                        <a:t>virtualisation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VM, </a:t>
                      </a:r>
                      <a:r>
                        <a:rPr lang="en-US" dirty="0" err="1" smtClean="0"/>
                        <a:t>malloc</a:t>
                      </a:r>
                      <a:r>
                        <a:rPr lang="en-US" dirty="0" smtClean="0"/>
                        <a:t>, linker, scheduler, threads, timers, tasks, locks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76289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Continuing </a:t>
            </a:r>
            <a:r>
              <a:rPr lang="en-US" dirty="0"/>
              <a:t>disagreement on whether distributed-filesystem servers and window systems ‘belong’ in </a:t>
            </a:r>
            <a:r>
              <a:rPr lang="en-US" dirty="0" err="1"/>
              <a:t>userspace</a:t>
            </a:r>
            <a:r>
              <a:rPr lang="en-US" dirty="0"/>
              <a:t> or the kernel</a:t>
            </a:r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5003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pecialise</a:t>
            </a:r>
            <a:r>
              <a:rPr lang="en-US" dirty="0" smtClean="0"/>
              <a:t> </a:t>
            </a:r>
            <a:r>
              <a:rPr lang="en-US" dirty="0"/>
              <a:t>the OS for </a:t>
            </a:r>
            <a:r>
              <a:rPr lang="en-US" dirty="0" smtClean="0"/>
              <a:t>a specific application </a:t>
            </a:r>
            <a:r>
              <a:rPr lang="en-US" dirty="0"/>
              <a:t>or </a:t>
            </a:r>
            <a:r>
              <a:rPr lang="en-US" dirty="0" smtClean="0"/>
              <a:t>environment: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Embedded operating systems</a:t>
            </a:r>
          </a:p>
          <a:p>
            <a:pPr lvl="1"/>
            <a:r>
              <a:rPr lang="en-US" dirty="0" smtClean="0"/>
              <a:t>Serve a single application in a specific context</a:t>
            </a:r>
          </a:p>
          <a:p>
            <a:pPr lvl="1"/>
            <a:r>
              <a:rPr lang="en-US" dirty="0" smtClean="0"/>
              <a:t>Wireless </a:t>
            </a:r>
            <a:r>
              <a:rPr lang="en-US" dirty="0"/>
              <a:t>access points, medical devices, washing machines, </a:t>
            </a:r>
            <a:r>
              <a:rPr lang="en-US" dirty="0" smtClean="0"/>
              <a:t>cars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code footprint, real-time </a:t>
            </a:r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Might </a:t>
            </a:r>
            <a:r>
              <a:rPr lang="en-US" dirty="0"/>
              <a:t>have virtual memory / process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Microkernels </a:t>
            </a:r>
            <a:r>
              <a:rPr lang="en-US" dirty="0"/>
              <a:t>or single-address space: VxWorks, RTEMS, </a:t>
            </a:r>
            <a:r>
              <a:rPr lang="en-US" dirty="0" smtClean="0"/>
              <a:t>L4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also: Linux, BSD over a real-time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Appliance operating systems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embedded model to higher-level </a:t>
            </a:r>
            <a:r>
              <a:rPr lang="en-US" dirty="0" smtClean="0"/>
              <a:t>devices/applications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storage appliances, routers, firewalls, </a:t>
            </a:r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Juniper </a:t>
            </a:r>
            <a:r>
              <a:rPr lang="en-US" dirty="0" err="1"/>
              <a:t>JunOS</a:t>
            </a:r>
            <a:r>
              <a:rPr lang="en-US" dirty="0"/>
              <a:t>, Cisco IOS, NetApp </a:t>
            </a:r>
            <a:r>
              <a:rPr lang="en-US" dirty="0" err="1"/>
              <a:t>OnTap</a:t>
            </a:r>
            <a:r>
              <a:rPr lang="en-US" dirty="0"/>
              <a:t>, </a:t>
            </a:r>
            <a:r>
              <a:rPr lang="en-US" dirty="0" smtClean="0"/>
              <a:t>EMC/</a:t>
            </a:r>
            <a:r>
              <a:rPr lang="en-US" dirty="0" err="1" smtClean="0"/>
              <a:t>Isilon</a:t>
            </a:r>
            <a:endParaRPr lang="en-US" dirty="0" smtClean="0"/>
          </a:p>
          <a:p>
            <a:pPr lvl="1"/>
            <a:r>
              <a:rPr lang="en-US" dirty="0" smtClean="0"/>
              <a:t>Under </a:t>
            </a:r>
            <a:r>
              <a:rPr lang="en-US" dirty="0"/>
              <a:t>the hood, almost always Linux, BSD, </a:t>
            </a: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concept: </a:t>
            </a:r>
            <a:r>
              <a:rPr lang="en-US" b="1" dirty="0" smtClean="0"/>
              <a:t>Operating system as a reusable library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if we rearrange the </a:t>
            </a:r>
            <a:r>
              <a:rPr lang="en-US" dirty="0" smtClean="0"/>
              <a:t>boxes?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Microkernels, library operating systems, </a:t>
            </a:r>
            <a:r>
              <a:rPr lang="en-US" b="1" dirty="0" err="1" smtClean="0"/>
              <a:t>unikernels</a:t>
            </a:r>
            <a:endParaRPr lang="en-US" b="1" dirty="0" smtClean="0"/>
          </a:p>
          <a:p>
            <a:pPr lvl="1"/>
            <a:r>
              <a:rPr lang="en-US" dirty="0" smtClean="0"/>
              <a:t>Shift </a:t>
            </a:r>
            <a:r>
              <a:rPr lang="en-US" dirty="0"/>
              <a:t>code out of the kernel into </a:t>
            </a:r>
            <a:r>
              <a:rPr lang="en-US" dirty="0" err="1"/>
              <a:t>userspace</a:t>
            </a:r>
            <a:r>
              <a:rPr lang="en-US" dirty="0"/>
              <a:t> to reduce </a:t>
            </a:r>
            <a:r>
              <a:rPr lang="en-US" dirty="0" smtClean="0"/>
              <a:t>TCB; improve </a:t>
            </a:r>
            <a:r>
              <a:rPr lang="en-US" dirty="0"/>
              <a:t>robustness/flexibility; ‘bare-metal’ apps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1990s: Microkernels are </a:t>
            </a:r>
            <a:r>
              <a:rPr lang="en-US" dirty="0" smtClean="0"/>
              <a:t>king!</a:t>
            </a:r>
          </a:p>
          <a:p>
            <a:pPr lvl="1"/>
            <a:r>
              <a:rPr lang="en-US" dirty="0" smtClean="0"/>
              <a:t>Late </a:t>
            </a:r>
            <a:r>
              <a:rPr lang="en-US" dirty="0"/>
              <a:t>1990s: Microkernels are too </a:t>
            </a:r>
            <a:r>
              <a:rPr lang="en-US" dirty="0" smtClean="0"/>
              <a:t>slow!</a:t>
            </a:r>
          </a:p>
          <a:p>
            <a:pPr lvl="1"/>
            <a:r>
              <a:rPr lang="en-US" dirty="0" smtClean="0"/>
              <a:t>2000s/2010s</a:t>
            </a:r>
            <a:r>
              <a:rPr lang="en-US" dirty="0"/>
              <a:t>: Microkernels are back! But now ‘</a:t>
            </a:r>
            <a:r>
              <a:rPr lang="en-US" dirty="0" smtClean="0"/>
              <a:t>hypervisors’</a:t>
            </a:r>
          </a:p>
          <a:p>
            <a:pPr lvl="1"/>
            <a:r>
              <a:rPr lang="en-US" dirty="0" smtClean="0"/>
              <a:t>Sometimes</a:t>
            </a:r>
            <a:r>
              <a:rPr lang="en-US" dirty="0"/>
              <a:t>: alternative linkage (e.g., </a:t>
            </a:r>
            <a:r>
              <a:rPr lang="en-US" dirty="0" smtClean="0"/>
              <a:t>programming-language)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Hypervisors</a:t>
            </a:r>
          </a:p>
          <a:p>
            <a:pPr lvl="1"/>
            <a:r>
              <a:rPr lang="en-US" dirty="0" smtClean="0"/>
              <a:t>Kernels </a:t>
            </a:r>
            <a:r>
              <a:rPr lang="en-US" dirty="0"/>
              <a:t>host applications; hypervisors host virtual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err="1" smtClean="0"/>
              <a:t>Virtualised</a:t>
            </a:r>
            <a:r>
              <a:rPr lang="en-US" dirty="0" smtClean="0"/>
              <a:t> </a:t>
            </a:r>
            <a:r>
              <a:rPr lang="en-US" dirty="0"/>
              <a:t>hardware interface rather than </a:t>
            </a:r>
            <a:r>
              <a:rPr lang="en-US" dirty="0" smtClean="0"/>
              <a:t>POSIX</a:t>
            </a:r>
          </a:p>
          <a:p>
            <a:pPr lvl="1"/>
            <a:r>
              <a:rPr lang="en-US" dirty="0" err="1" smtClean="0"/>
              <a:t>Paravirtualisation</a:t>
            </a:r>
            <a:r>
              <a:rPr lang="en-US" dirty="0" smtClean="0"/>
              <a:t> </a:t>
            </a:r>
            <a:r>
              <a:rPr lang="en-US" dirty="0"/>
              <a:t>reintroduces OS-like interfaces for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lot of microkernel ideas have found a home </a:t>
            </a:r>
            <a:r>
              <a:rPr lang="en-US" dirty="0" smtClean="0"/>
              <a:t>here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System/370, VMware, Xen, KVM, 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en-US" dirty="0" err="1"/>
              <a:t>bhyve</a:t>
            </a:r>
            <a:r>
              <a:rPr lang="en-US" dirty="0"/>
              <a:t>,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hardware-software surface</a:t>
            </a:r>
          </a:p>
          <a:p>
            <a:r>
              <a:rPr lang="en-US" dirty="0" smtClean="0"/>
              <a:t>System management: bootstrap, shutdown, watchdogs</a:t>
            </a:r>
          </a:p>
          <a:p>
            <a:r>
              <a:rPr lang="en-US" dirty="0" smtClean="0"/>
              <a:t>Low-level abstractions and services</a:t>
            </a:r>
          </a:p>
          <a:p>
            <a:pPr lvl="1"/>
            <a:r>
              <a:rPr lang="en-US" dirty="0" smtClean="0"/>
              <a:t>Programming: processes, threads, IPC, program model</a:t>
            </a:r>
          </a:p>
          <a:p>
            <a:pPr lvl="1"/>
            <a:r>
              <a:rPr lang="en-US" dirty="0" smtClean="0"/>
              <a:t>Resource sharing: scheduling, multiplexing, </a:t>
            </a:r>
            <a:r>
              <a:rPr lang="en-US" dirty="0" err="1" smtClean="0"/>
              <a:t>virtualisation</a:t>
            </a:r>
            <a:endParaRPr lang="en-US" dirty="0" smtClean="0"/>
          </a:p>
          <a:p>
            <a:pPr lvl="1"/>
            <a:r>
              <a:rPr lang="en-US" dirty="0" smtClean="0"/>
              <a:t>I/O: device drivers, local/distributed filesystems, network stack</a:t>
            </a:r>
          </a:p>
          <a:p>
            <a:pPr lvl="1"/>
            <a:r>
              <a:rPr lang="en-US" dirty="0" smtClean="0"/>
              <a:t>Security: authentication, encryption, permissions, 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Libraries: math, protocols, RPC, crypto, UI, multimedia</a:t>
            </a:r>
          </a:p>
          <a:p>
            <a:r>
              <a:rPr lang="en-US" dirty="0" smtClean="0"/>
              <a:t>Other stuff: system log, debugging, profiling, tracing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Compiler? Text editor? E-mail package? Web browser? Can an operating system be “distributed”?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OS plays a central role in </a:t>
            </a:r>
            <a:r>
              <a:rPr lang="en-US" b="1" dirty="0" smtClean="0"/>
              <a:t>whole-system design</a:t>
            </a:r>
            <a:r>
              <a:rPr lang="en-US" dirty="0" smtClean="0"/>
              <a:t> when building efficient, effective, and secure systems: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Strong influence on whole-system performance</a:t>
            </a:r>
          </a:p>
          <a:p>
            <a:r>
              <a:rPr lang="en-US" dirty="0" smtClean="0"/>
              <a:t>Critical foundation for computer security</a:t>
            </a:r>
          </a:p>
          <a:p>
            <a:r>
              <a:rPr lang="en-US" dirty="0" smtClean="0"/>
              <a:t>Exciting programming techniques, algorithms, problems</a:t>
            </a:r>
          </a:p>
          <a:p>
            <a:pPr lvl="1"/>
            <a:r>
              <a:rPr lang="en-US" dirty="0" smtClean="0"/>
              <a:t>Virtual memory; network stack; filesystem; run-time linker;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Co-evolves with platforms, applications, users</a:t>
            </a:r>
          </a:p>
          <a:p>
            <a:r>
              <a:rPr lang="is-IS" dirty="0" smtClean="0"/>
              <a:t>Multiple active research communities</a:t>
            </a:r>
          </a:p>
          <a:p>
            <a:r>
              <a:rPr lang="is-IS" dirty="0" smtClean="0"/>
              <a:t>Reusable techniques for building complex systems</a:t>
            </a:r>
          </a:p>
          <a:p>
            <a:r>
              <a:rPr lang="is-IS" dirty="0" smtClean="0"/>
              <a:t>Boatloads of fun (best text adventure ever)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1 - Advanced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1808</Words>
  <Application>Microsoft Macintosh PowerPoint</Application>
  <PresentationFormat>On-screen Show (4:3)</PresentationFormat>
  <Paragraphs>245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L41: Advanced Operating Systems Through tracing, analysis, and experimentation</vt:lpstr>
      <vt:lpstr>Getting started</vt:lpstr>
      <vt:lpstr>What is an operating system?</vt:lpstr>
      <vt:lpstr>What is an operating system?</vt:lpstr>
      <vt:lpstr>General-purpose operating systems</vt:lpstr>
      <vt:lpstr>Other kinds of operating systems</vt:lpstr>
      <vt:lpstr>Other kinds of operating systems?</vt:lpstr>
      <vt:lpstr>What does an operating system do?</vt:lpstr>
      <vt:lpstr>Why study operating systems?</vt:lpstr>
      <vt:lpstr>Where is the OS research?</vt:lpstr>
      <vt:lpstr>What are the research questions?</vt:lpstr>
      <vt:lpstr>Teaching operating systems</vt:lpstr>
      <vt:lpstr>Aims of the module</vt:lpstr>
      <vt:lpstr>Prerequisites</vt:lpstr>
      <vt:lpstr>Module structure</vt:lpstr>
      <vt:lpstr>Rough module schedule and decomposition</vt:lpstr>
      <vt:lpstr>The platform</vt:lpstr>
      <vt:lpstr>Labs and lab reports</vt:lpstr>
      <vt:lpstr>Module texts – core material</vt:lpstr>
      <vt:lpstr>Module texts – supplemental material</vt:lpstr>
      <vt:lpstr>For next time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Watson</cp:lastModifiedBy>
  <cp:revision>94</cp:revision>
  <dcterms:created xsi:type="dcterms:W3CDTF">2016-10-26T08:21:24Z</dcterms:created>
  <dcterms:modified xsi:type="dcterms:W3CDTF">2016-11-30T23:05:21Z</dcterms:modified>
</cp:coreProperties>
</file>