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25"/>
    <p:restoredTop sz="80474"/>
  </p:normalViewPr>
  <p:slideViewPr>
    <p:cSldViewPr snapToGrid="0" snapToObjects="1" showGuides="1">
      <p:cViewPr varScale="1">
        <p:scale>
          <a:sx n="69" d="100"/>
          <a:sy n="69" d="100"/>
        </p:scale>
        <p:origin x="194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4BB5D-D196-B842-A024-8C9F25C53DDF}" type="datetimeFigureOut">
              <a:rPr lang="en-US" smtClean="0"/>
              <a:t>10/1/17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F947C-CEE7-0948-95BB-9D950DF7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2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33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DTrace probe first, lots of work! DIF interpreter, data copying, etc.</a:t>
            </a:r>
          </a:p>
          <a:p>
            <a:r>
              <a:rPr lang="en-US" baseline="0" dirty="0" smtClean="0"/>
              <a:t>More work later when copied out to </a:t>
            </a:r>
            <a:r>
              <a:rPr lang="en-US" baseline="0" dirty="0" err="1" smtClean="0"/>
              <a:t>userspace</a:t>
            </a:r>
            <a:r>
              <a:rPr lang="en-US" baseline="0" dirty="0" smtClean="0"/>
              <a:t> in batches, post-processed.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1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NB: </a:t>
            </a:r>
            <a:r>
              <a:rPr lang="en-US" i="1" dirty="0" smtClean="0"/>
              <a:t>t</a:t>
            </a:r>
            <a:r>
              <a:rPr lang="en-US" i="0" dirty="0" smtClean="0"/>
              <a:t>-test</a:t>
            </a:r>
            <a:r>
              <a:rPr lang="en-US" i="0" baseline="0" dirty="0" smtClean="0"/>
              <a:t> assumes Normal Distribution – discuss whether that is appropriate.</a:t>
            </a:r>
          </a:p>
          <a:p>
            <a:r>
              <a:rPr lang="en-US" i="0" baseline="0" dirty="0" smtClean="0"/>
              <a:t>(No: performance overheads typically have a fixed minimum, and then a long tail to the right .. but still useful.)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8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twice the overhead,</a:t>
            </a:r>
            <a:r>
              <a:rPr lang="en-US" baseline="0" dirty="0" smtClean="0"/>
              <a:t> as almost all lock operations relate to the workload: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Cost of running predicate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Cost of running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65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 unwinding is very expensive, as not only walks stack, but also converts addresses</a:t>
            </a:r>
            <a:r>
              <a:rPr lang="en-US" baseline="0" dirty="0" smtClean="0"/>
              <a:t> to strings</a:t>
            </a:r>
          </a:p>
          <a:p>
            <a:r>
              <a:rPr lang="en-US" baseline="0" dirty="0" smtClean="0"/>
              <a:t>On ARM, especially expensive, as requires using “unwind tables”.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1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what CRT/CSU are</a:t>
            </a:r>
          </a:p>
          <a:p>
            <a:r>
              <a:rPr lang="en-US" dirty="0" smtClean="0"/>
              <a:t>Explain why two start routines for the kernel</a:t>
            </a:r>
          </a:p>
          <a:p>
            <a:r>
              <a:rPr lang="en-US" dirty="0" smtClean="0"/>
              <a:t>Higher-level</a:t>
            </a:r>
            <a:r>
              <a:rPr lang="en-US" baseline="0" dirty="0" smtClean="0"/>
              <a:t> APIs (e.g., threads, filesystem, sockets, </a:t>
            </a:r>
            <a:r>
              <a:rPr lang="is-IS" baseline="0" dirty="0" smtClean="0"/>
              <a:t>…) closely resemble KPIs for obvious reasons: the same code</a:t>
            </a:r>
          </a:p>
          <a:p>
            <a:r>
              <a:rPr lang="is-IS" baseline="0" dirty="0" smtClean="0"/>
              <a:t>However, KPIs allow memory to flow freely up and down the stack because running in a shared address space</a:t>
            </a:r>
          </a:p>
          <a:p>
            <a:r>
              <a:rPr lang="is-IS" baseline="0" dirty="0" smtClean="0"/>
              <a:t>APIs require memory copying due to user vs. kernel address spaces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70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mmap</a:t>
            </a:r>
            <a:r>
              <a:rPr lang="en-US" dirty="0" smtClean="0"/>
              <a:t>(2) can cause multiple</a:t>
            </a:r>
            <a:r>
              <a:rPr lang="en-US" baseline="0" dirty="0" smtClean="0"/>
              <a:t> virtual addresses to point at the same physical address, but this happens only infrequently</a:t>
            </a:r>
          </a:p>
          <a:p>
            <a:r>
              <a:rPr lang="en-US" baseline="0" dirty="0" smtClean="0"/>
              <a:t>In the kernel it happens all the time</a:t>
            </a:r>
          </a:p>
          <a:p>
            <a:r>
              <a:rPr lang="en-US" baseline="0" dirty="0" smtClean="0"/>
              <a:t>And also the excitement of user pointers in kernel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2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</a:t>
            </a:r>
            <a:r>
              <a:rPr lang="en-US" baseline="0" dirty="0" smtClean="0"/>
              <a:t> examples of different asynchronous work types</a:t>
            </a:r>
          </a:p>
          <a:p>
            <a:r>
              <a:rPr lang="en-US" baseline="0" dirty="0" smtClean="0"/>
              <a:t>Explain historic interrupt handlers vs. interrupt threads – allow device-driver interrupt code to acquire locks, etc.</a:t>
            </a:r>
          </a:p>
          <a:p>
            <a:r>
              <a:rPr lang="is-IS" baseline="0" dirty="0" smtClean="0"/>
              <a:t>… and why this motivates an idle thread: because we need a stack to ”borrow” in an interrupt 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10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0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Sun:</a:t>
            </a:r>
            <a:r>
              <a:rPr lang="en-US" baseline="0" dirty="0" smtClean="0"/>
              <a:t> need for </a:t>
            </a:r>
            <a:r>
              <a:rPr lang="en-US" dirty="0" smtClean="0"/>
              <a:t>in-field debuggin</a:t>
            </a:r>
            <a:r>
              <a:rPr lang="en-US" baseline="0" dirty="0" smtClean="0"/>
              <a:t>g and performance profiling</a:t>
            </a:r>
          </a:p>
          <a:p>
            <a:r>
              <a:rPr lang="en-US" baseline="0" dirty="0" smtClean="0"/>
              <a:t>Replace </a:t>
            </a:r>
            <a:r>
              <a:rPr lang="en-US" baseline="0" dirty="0" err="1" smtClean="0"/>
              <a:t>printf</a:t>
            </a:r>
            <a:r>
              <a:rPr lang="en-US" baseline="0" dirty="0" smtClean="0"/>
              <a:t>() – especially to avoid bad pointers – want to avoid this danger</a:t>
            </a:r>
          </a:p>
          <a:p>
            <a:r>
              <a:rPr lang="en-US" baseline="0" dirty="0" smtClean="0"/>
              <a:t>Aggregation: </a:t>
            </a:r>
            <a:r>
              <a:rPr lang="en-US" baseline="0" dirty="0" smtClean="0"/>
              <a:t>allow data reduction close to capture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66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Avoid long pipelines of processing scripts in </a:t>
            </a:r>
            <a:r>
              <a:rPr lang="en-US" dirty="0" err="1" smtClean="0"/>
              <a:t>userspace</a:t>
            </a:r>
            <a:endParaRPr lang="en-US" dirty="0" smtClean="0"/>
          </a:p>
          <a:p>
            <a:r>
              <a:rPr lang="en-US" dirty="0" smtClean="0"/>
              <a:t>Probe-specific</a:t>
            </a:r>
            <a:r>
              <a:rPr lang="en-US" baseline="0" dirty="0" smtClean="0"/>
              <a:t> argument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39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to BPF (see</a:t>
            </a:r>
            <a:r>
              <a:rPr lang="en-US" baseline="0" dirty="0" smtClean="0"/>
              <a:t> optional reading)</a:t>
            </a:r>
          </a:p>
          <a:p>
            <a:r>
              <a:rPr lang="en-US" baseline="0" dirty="0" smtClean="0"/>
              <a:t>Allow kernel to be extended .. safely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55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through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77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Traces kernel memory allocations on behalf of user process when running in kernel</a:t>
            </a:r>
          </a:p>
          <a:p>
            <a:r>
              <a:rPr lang="en-US" dirty="0" smtClean="0"/>
              <a:t>Uses FBT: instruments function prologue of kernel </a:t>
            </a:r>
            <a:r>
              <a:rPr lang="en-US" dirty="0" err="1" smtClean="0"/>
              <a:t>malloc</a:t>
            </a:r>
            <a:r>
              <a:rPr lang="en-US" dirty="0" smtClean="0"/>
              <a:t>() function</a:t>
            </a:r>
          </a:p>
          <a:p>
            <a:r>
              <a:rPr lang="en-US" dirty="0" smtClean="0"/>
              <a:t>Traces first argument:</a:t>
            </a:r>
            <a:r>
              <a:rPr lang="en-US" baseline="0" dirty="0" smtClean="0"/>
              <a:t> requested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12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Avoid bulk data export to </a:t>
            </a:r>
            <a:r>
              <a:rPr lang="en-US" dirty="0" err="1" smtClean="0"/>
              <a:t>userspace</a:t>
            </a:r>
            <a:r>
              <a:rPr lang="en-US" dirty="0" smtClean="0"/>
              <a:t>, which increases</a:t>
            </a:r>
            <a:r>
              <a:rPr lang="en-US" baseline="0" dirty="0" smtClean="0"/>
              <a:t> probe effect / performance overhead</a:t>
            </a:r>
          </a:p>
          <a:p>
            <a:r>
              <a:rPr lang="en-US" dirty="0" smtClean="0"/>
              <a:t>Explain commutativity: avoid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synchronisation</a:t>
            </a:r>
            <a:r>
              <a:rPr lang="en-US" baseline="0" dirty="0" smtClean="0"/>
              <a:t> for operations where ordering is unimportant</a:t>
            </a:r>
          </a:p>
          <a:p>
            <a:r>
              <a:rPr lang="en-US" baseline="0" dirty="0" smtClean="0"/>
              <a:t>Values stored per-CPU until exported to </a:t>
            </a:r>
            <a:r>
              <a:rPr lang="en-US" baseline="0" dirty="0" err="1" smtClean="0"/>
              <a:t>userspace</a:t>
            </a:r>
            <a:r>
              <a:rPr lang="en-US" baseline="0" dirty="0" smtClean="0"/>
              <a:t>, when combined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21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aggregation to count unique stack traces</a:t>
            </a:r>
          </a:p>
          <a:p>
            <a:r>
              <a:rPr lang="en-US" dirty="0" smtClean="0"/>
              <a:t>Stack trace explains</a:t>
            </a:r>
            <a:r>
              <a:rPr lang="en-US" baseline="0" dirty="0" smtClean="0"/>
              <a:t> (often) causal path in the kernel: why is allocation taking place?</a:t>
            </a:r>
            <a:endParaRPr lang="en-US" dirty="0" smtClean="0"/>
          </a:p>
          <a:p>
            <a:r>
              <a:rPr lang="en-US" dirty="0" smtClean="0"/>
              <a:t>Total: 3 calls all via this particular path</a:t>
            </a:r>
          </a:p>
          <a:p>
            <a:r>
              <a:rPr lang="en-US" dirty="0" smtClean="0"/>
              <a:t>Allocations</a:t>
            </a:r>
            <a:r>
              <a:rPr lang="en-US" baseline="0" dirty="0" smtClean="0"/>
              <a:t> occur during </a:t>
            </a:r>
            <a:r>
              <a:rPr lang="en-US" baseline="0" dirty="0" err="1" smtClean="0"/>
              <a:t>csh’s</a:t>
            </a:r>
            <a:r>
              <a:rPr lang="en-US" baseline="0" dirty="0" smtClean="0"/>
              <a:t> fork() system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1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Contrast</a:t>
            </a:r>
            <a:r>
              <a:rPr lang="en-US" baseline="0" dirty="0" smtClean="0"/>
              <a:t> FBT and </a:t>
            </a:r>
            <a:r>
              <a:rPr lang="en-US" baseline="0" dirty="0" err="1" smtClean="0"/>
              <a:t>dtmalloc</a:t>
            </a:r>
            <a:endParaRPr lang="en-US" baseline="0" dirty="0" smtClean="0"/>
          </a:p>
          <a:p>
            <a:r>
              <a:rPr lang="en-US" baseline="0" dirty="0" err="1" smtClean="0"/>
              <a:t>dtmalloc</a:t>
            </a:r>
            <a:r>
              <a:rPr lang="en-US" baseline="0" dirty="0" smtClean="0"/>
              <a:t> provides convenient access to programmer-defined state (e.g., </a:t>
            </a:r>
            <a:r>
              <a:rPr lang="en-US" baseline="0" dirty="0" err="1" smtClean="0"/>
              <a:t>malloc</a:t>
            </a:r>
            <a:r>
              <a:rPr lang="en-US" baseline="0" dirty="0" smtClean="0"/>
              <a:t> type)</a:t>
            </a:r>
          </a:p>
          <a:p>
            <a:r>
              <a:rPr lang="en-US" baseline="0" dirty="0" smtClean="0"/>
              <a:t>Two concurrent scripts do not interfere with one another (e.g., independent variables)</a:t>
            </a:r>
          </a:p>
          <a:p>
            <a:r>
              <a:rPr lang="en-US" baseline="0" dirty="0" smtClean="0"/>
              <a:t>Batching from kernel to </a:t>
            </a:r>
            <a:r>
              <a:rPr lang="en-US" baseline="0" dirty="0" err="1" smtClean="0"/>
              <a:t>userspace</a:t>
            </a:r>
            <a:r>
              <a:rPr lang="en-US" baseline="0" dirty="0" smtClean="0"/>
              <a:t> at fixed interval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4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2930-7D01-C84F-A2C6-2E4DF92CC6F8}" type="datetime1">
              <a:rPr lang="en-GB" smtClean="0"/>
              <a:t>01/10/2017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2 - Kernels and Tracing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615E7-C652-4643-891C-652E4506574C}" type="datetime1">
              <a:rPr lang="en-GB" smtClean="0"/>
              <a:t>01/10/2017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2 - Kernels and Tracing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75DA-196C-A742-802B-B0FF993004CA}" type="datetime1">
              <a:rPr lang="en-GB" smtClean="0"/>
              <a:t>01/10/2017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2 - Kernels and Tracing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FDE-89B3-AF40-8B98-7F32F6375787}" type="datetime1">
              <a:rPr lang="en-GB" smtClean="0"/>
              <a:t>01/10/2017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2 - Kernels and Tracing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5D04-1763-FC4B-8700-66DD7CDDBAEB}" type="datetime1">
              <a:rPr lang="en-GB" smtClean="0"/>
              <a:t>01/10/2017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2 - Kernels and Tracing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33525"/>
            <a:ext cx="3886200" cy="46434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33525"/>
            <a:ext cx="3886200" cy="46434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B5ED-C028-B342-9EC1-E430D2BE62B1}" type="datetime1">
              <a:rPr lang="en-GB" smtClean="0"/>
              <a:t>01/10/2017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2 - Kernels and Tracing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A44EE-9827-B64D-BDF8-1D2433DB78A2}" type="datetime1">
              <a:rPr lang="en-GB" smtClean="0"/>
              <a:t>01/10/2017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2 - Kernels and Tracing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291A-1528-EB4F-9F9B-DA4B8182F3C1}" type="datetime1">
              <a:rPr lang="en-GB" smtClean="0"/>
              <a:t>01/10/2017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2 - Kernels and Tracing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BBC7-92E2-814F-852E-BC08B6A19987}" type="datetime1">
              <a:rPr lang="en-GB" smtClean="0"/>
              <a:t>01/10/2017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2 - Kernels and Tracing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C4AA-C20C-4B43-9BBC-9A5F8804352C}" type="datetime1">
              <a:rPr lang="en-GB" smtClean="0"/>
              <a:t>01/10/2017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2 - Kernels and Tracing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DDDA-4771-B640-9771-2AB5F2542C58}" type="datetime1">
              <a:rPr lang="en-GB" smtClean="0"/>
              <a:t>01/10/2017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2 - Kernels and Tracing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31777"/>
            <a:ext cx="7886700" cy="1120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33525"/>
            <a:ext cx="7886700" cy="464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237A8-11F5-464B-9D65-96872C1C15D7}" type="datetime1">
              <a:rPr lang="en-GB" smtClean="0"/>
              <a:t>01/10/2017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L41 Lecture 2 - Kernels and Tracing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2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Kernels and Tracing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L41 Lecture 2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Robert N. M. Watson</a:t>
            </a:r>
          </a:p>
          <a:p>
            <a:r>
              <a:rPr lang="en-US" dirty="0" smtClean="0"/>
              <a:t>27 October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4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Profiling kernel </a:t>
            </a:r>
            <a:r>
              <a:rPr lang="en-US" dirty="0" err="1" smtClean="0"/>
              <a:t>malloc</a:t>
            </a:r>
            <a:r>
              <a:rPr lang="en-US" dirty="0" smtClean="0"/>
              <a:t>() calls by </a:t>
            </a:r>
            <a:r>
              <a:rPr lang="en-US" dirty="0" err="1" smtClean="0"/>
              <a:t>csh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2 - Kernels and Tracing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8650" y="1387340"/>
            <a:ext cx="7886700" cy="932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fbt::malloc:entry</a:t>
            </a:r>
          </a:p>
          <a:p>
            <a:r>
              <a:rPr lang="en-US" sz="1700" b="1" dirty="0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sz="1700" b="1" dirty="0" err="1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execname</a:t>
            </a:r>
            <a:r>
              <a:rPr lang="en-US" sz="1700" b="1" dirty="0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=="</a:t>
            </a:r>
            <a:r>
              <a:rPr lang="en-US" sz="1700" b="1" dirty="0" err="1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csh</a:t>
            </a:r>
            <a:r>
              <a:rPr lang="en-US" sz="1700" b="1" dirty="0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"/</a:t>
            </a:r>
          </a:p>
          <a:p>
            <a:r>
              <a:rPr lang="en-US" sz="1700" b="1" dirty="0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{ @traces[stack()] = count(); }</a:t>
            </a:r>
            <a:endParaRPr lang="en-US" sz="1700" b="1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921373"/>
              </p:ext>
            </p:extLst>
          </p:nvPr>
        </p:nvGraphicFramePr>
        <p:xfrm>
          <a:off x="628650" y="2507931"/>
          <a:ext cx="8010525" cy="154650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62075"/>
                <a:gridCol w="6648450"/>
              </a:tblGrid>
              <a:tr h="4667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 FBT to instrument </a:t>
                      </a:r>
                      <a:r>
                        <a:rPr lang="en-US" dirty="0" err="1" smtClean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malloc</a:t>
                      </a:r>
                      <a:r>
                        <a:rPr lang="en-US" dirty="0" smtClean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()</a:t>
                      </a:r>
                      <a:r>
                        <a:rPr lang="en-US" dirty="0" smtClean="0"/>
                        <a:t> function prologue</a:t>
                      </a:r>
                    </a:p>
                  </a:txBody>
                  <a:tcPr/>
                </a:tc>
              </a:tr>
              <a:tr h="43969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Predicate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 actions to processes executing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csh</a:t>
                      </a:r>
                      <a:endParaRPr lang="en-US" dirty="0">
                        <a:latin typeface="Source Code Pro" charset="0"/>
                        <a:ea typeface="Source Code Pro" charset="0"/>
                        <a:cs typeface="Source Code Pro" charset="0"/>
                      </a:endParaRPr>
                    </a:p>
                  </a:txBody>
                  <a:tcPr/>
                </a:tc>
              </a:tr>
              <a:tr h="43969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Keys of associative array are stack traces (</a:t>
                      </a:r>
                      <a:r>
                        <a:rPr lang="en-US" dirty="0" smtClean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stack()</a:t>
                      </a:r>
                      <a:r>
                        <a:rPr lang="en-US" dirty="0" smtClean="0"/>
                        <a:t>); values are aggregated counters (</a:t>
                      </a:r>
                      <a:r>
                        <a:rPr lang="en-US" dirty="0" smtClean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count()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28651" y="4303486"/>
            <a:ext cx="8010524" cy="20528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^C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kernel`malloc</a:t>
            </a:r>
            <a:endParaRPr lang="de-DE" sz="14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kernel`fork1+0x14b4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kernel`sys_vfork+0x2c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kernel`swi_handler+0x6a8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kernel`swi_exit</a:t>
            </a:r>
            <a:endParaRPr lang="de-DE" sz="14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kernel`swi_exit</a:t>
            </a:r>
            <a:endParaRPr lang="de-DE" sz="14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3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2659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DTrace: Implementation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2 - Kernels and Tracing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59309"/>
            <a:ext cx="7886700" cy="444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5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Probe Effect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352550"/>
            <a:ext cx="7886700" cy="500380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probe effect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/>
              <a:t>is the unintended alteration of system </a:t>
            </a:r>
            <a:r>
              <a:rPr lang="en-US" dirty="0" err="1" smtClean="0"/>
              <a:t>behaviour</a:t>
            </a:r>
            <a:r>
              <a:rPr lang="en-US" dirty="0" smtClean="0"/>
              <a:t> that arises from measurement</a:t>
            </a:r>
          </a:p>
          <a:p>
            <a:pPr lvl="1"/>
            <a:r>
              <a:rPr lang="en-US" dirty="0" smtClean="0"/>
              <a:t>Software instrumentation is </a:t>
            </a:r>
            <a:r>
              <a:rPr lang="en-US" b="1" dirty="0" smtClean="0"/>
              <a:t>active</a:t>
            </a:r>
            <a:r>
              <a:rPr lang="en-US" dirty="0" smtClean="0"/>
              <a:t>: execution is changed</a:t>
            </a:r>
          </a:p>
          <a:p>
            <a:r>
              <a:rPr lang="en-US" dirty="0" smtClean="0"/>
              <a:t>DTrace </a:t>
            </a:r>
            <a:r>
              <a:rPr lang="en-US" dirty="0" err="1" smtClean="0"/>
              <a:t>minimises</a:t>
            </a:r>
            <a:r>
              <a:rPr lang="en-US" dirty="0" smtClean="0"/>
              <a:t> probe effect when not being used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... but has a very significant impact when it is used</a:t>
            </a:r>
          </a:p>
          <a:p>
            <a:pPr lvl="1"/>
            <a:r>
              <a:rPr lang="is-IS" dirty="0" smtClean="0"/>
              <a:t>Disproportionate effect on probed events</a:t>
            </a:r>
          </a:p>
          <a:p>
            <a:r>
              <a:rPr lang="is-IS" dirty="0" smtClean="0"/>
              <a:t>Potential perturbations:</a:t>
            </a:r>
          </a:p>
          <a:p>
            <a:pPr lvl="1"/>
            <a:r>
              <a:rPr lang="is-IS" dirty="0" smtClean="0"/>
              <a:t>Speed relative to other cores (e.g., lock hold times)</a:t>
            </a:r>
          </a:p>
          <a:p>
            <a:pPr lvl="1"/>
            <a:r>
              <a:rPr lang="is-IS" dirty="0"/>
              <a:t>S</a:t>
            </a:r>
            <a:r>
              <a:rPr lang="is-IS" dirty="0" smtClean="0"/>
              <a:t>peed relative to external events (e.g., timer ticks)</a:t>
            </a:r>
          </a:p>
          <a:p>
            <a:pPr lvl="1"/>
            <a:r>
              <a:rPr lang="is-IS" dirty="0" smtClean="0"/>
              <a:t>Microarchitectural effects (e.g., cache, branch predictor)</a:t>
            </a:r>
          </a:p>
          <a:p>
            <a:r>
              <a:rPr lang="is-IS" dirty="0" smtClean="0"/>
              <a:t>What does this mean for us?</a:t>
            </a:r>
          </a:p>
          <a:p>
            <a:pPr lvl="1"/>
            <a:r>
              <a:rPr lang="is-IS" dirty="0" smtClean="0"/>
              <a:t>Don’t benchmark while running D</a:t>
            </a:r>
            <a:r>
              <a:rPr lang="en-US" dirty="0" smtClean="0"/>
              <a:t>t</a:t>
            </a:r>
            <a:r>
              <a:rPr lang="is-IS" dirty="0" smtClean="0"/>
              <a:t>race ...</a:t>
            </a:r>
          </a:p>
          <a:p>
            <a:pPr lvl="1"/>
            <a:r>
              <a:rPr lang="is-IS" dirty="0" smtClean="0"/>
              <a:t>... unless </a:t>
            </a:r>
            <a:r>
              <a:rPr lang="en-GB" b="1" dirty="0" smtClean="0"/>
              <a:t>measuring </a:t>
            </a:r>
            <a:r>
              <a:rPr lang="is-IS" b="1" dirty="0" smtClean="0"/>
              <a:t>probe effect</a:t>
            </a:r>
          </a:p>
          <a:p>
            <a:pPr lvl="1"/>
            <a:r>
              <a:rPr lang="is-IS" dirty="0" smtClean="0"/>
              <a:t>Be aware that traced applications may behave differently</a:t>
            </a:r>
          </a:p>
          <a:p>
            <a:pPr lvl="1"/>
            <a:r>
              <a:rPr lang="is-IS" dirty="0" smtClean="0"/>
              <a:t>E.g., more timer ticks will fire, I/O will “seem faster”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2 - Kernels and Tracing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3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Probe effect example:</a:t>
            </a:r>
            <a:br>
              <a:rPr lang="en-US" dirty="0" smtClean="0"/>
            </a:br>
            <a:r>
              <a:rPr lang="en-US" dirty="0" err="1" smtClean="0"/>
              <a:t>dd</a:t>
            </a:r>
            <a:r>
              <a:rPr lang="en-US" dirty="0" smtClean="0"/>
              <a:t>(1) execution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(naïve) </a:t>
            </a:r>
            <a:r>
              <a:rPr lang="en-US" dirty="0" err="1" smtClean="0"/>
              <a:t>microbenchmark</a:t>
            </a:r>
            <a:r>
              <a:rPr lang="en-US" dirty="0" smtClean="0"/>
              <a:t> –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(1)</a:t>
            </a:r>
          </a:p>
          <a:p>
            <a:pPr lvl="1"/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en-US" dirty="0" smtClean="0"/>
              <a:t> copies blocks from input to output</a:t>
            </a:r>
          </a:p>
          <a:p>
            <a:pPr lvl="1"/>
            <a:r>
              <a:rPr lang="en-US" dirty="0" smtClean="0"/>
              <a:t>Copy 10M buffer from 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/dev/zero</a:t>
            </a:r>
            <a:r>
              <a:rPr lang="en-US" dirty="0" smtClean="0"/>
              <a:t> to 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/dev/null</a:t>
            </a:r>
          </a:p>
          <a:p>
            <a:pPr lvl="1"/>
            <a:r>
              <a:rPr lang="en-US" dirty="0" smtClean="0"/>
              <a:t>Execution time measured with 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usr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/bin/time</a:t>
            </a:r>
          </a:p>
          <a:p>
            <a:pPr lvl="1"/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buNone/>
            </a:pPr>
            <a:r>
              <a:rPr lang="en-US" sz="1700" b="1" dirty="0">
                <a:latin typeface="Source Code Pro" charset="0"/>
                <a:ea typeface="Source Code Pro" charset="0"/>
                <a:cs typeface="Source Code Pro" charset="0"/>
              </a:rPr>
              <a:t># </a:t>
            </a:r>
            <a:r>
              <a:rPr lang="en-US" sz="1700" b="1" dirty="0" err="1"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en-US" sz="1700" b="1" dirty="0">
                <a:latin typeface="Source Code Pro" charset="0"/>
                <a:ea typeface="Source Code Pro" charset="0"/>
                <a:cs typeface="Source Code Pro" charset="0"/>
              </a:rPr>
              <a:t> if=/dev/zero of=/dev/null </a:t>
            </a:r>
            <a:r>
              <a:rPr lang="en-US" sz="1700" b="1" dirty="0" err="1">
                <a:latin typeface="Source Code Pro" charset="0"/>
                <a:ea typeface="Source Code Pro" charset="0"/>
                <a:cs typeface="Source Code Pro" charset="0"/>
              </a:rPr>
              <a:t>bs</a:t>
            </a:r>
            <a:r>
              <a:rPr lang="en-US" sz="1700" b="1" dirty="0">
                <a:latin typeface="Source Code Pro" charset="0"/>
                <a:ea typeface="Source Code Pro" charset="0"/>
                <a:cs typeface="Source Code Pro" charset="0"/>
              </a:rPr>
              <a:t>=10m count=1 status=none</a:t>
            </a:r>
          </a:p>
          <a:p>
            <a:pPr lvl="1"/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dirty="0" smtClean="0"/>
              <a:t>Simultaneously, run various DTrace scripts</a:t>
            </a:r>
          </a:p>
          <a:p>
            <a:pPr lvl="1"/>
            <a:r>
              <a:rPr lang="en-US" dirty="0" smtClean="0"/>
              <a:t>Compare resulting execution times using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ministat</a:t>
            </a: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lvl="1"/>
            <a:r>
              <a:rPr lang="en-US" dirty="0" smtClean="0"/>
              <a:t>Difference is probe effect (+/- measurement error)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2 - Kernels and Tracing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Probe effect 1: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52"/>
            <a:ext cx="7886700" cy="44767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Using the </a:t>
            </a:r>
            <a:r>
              <a:rPr lang="en-US" sz="2200" dirty="0" err="1" smtClean="0">
                <a:latin typeface="Source Code Pro" charset="0"/>
                <a:ea typeface="Source Code Pro" charset="0"/>
                <a:cs typeface="Source Code Pro" charset="0"/>
              </a:rPr>
              <a:t>dtmalloc</a:t>
            </a:r>
            <a:r>
              <a:rPr lang="en-US" sz="2200" dirty="0" smtClean="0"/>
              <a:t> provider, count kernel memory allocations: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2 - Kernels and Tracing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5981700"/>
            <a:ext cx="7886700" cy="374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 smtClean="0"/>
              <a:t>No statistically significant overhead </a:t>
            </a:r>
            <a:r>
              <a:rPr lang="en-US" sz="2200" dirty="0" smtClean="0"/>
              <a:t>at 95% confidence level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628650" y="2812356"/>
            <a:ext cx="7886700" cy="2897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 </a:t>
            </a:r>
            <a:r>
              <a:rPr lang="en-US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no-</a:t>
            </a:r>
            <a:r>
              <a:rPr lang="en-US" sz="1200" b="1" dirty="0" err="1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dtrace</a:t>
            </a:r>
            <a:endParaRPr lang="en-US" sz="1200" b="1" dirty="0">
              <a:solidFill>
                <a:srgbClr val="0070C0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 </a:t>
            </a:r>
            <a:r>
              <a:rPr lang="en-US" sz="1200" b="1" dirty="0" err="1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dtmalloc</a:t>
            </a:r>
            <a:r>
              <a:rPr lang="en-US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-count</a:t>
            </a:r>
          </a:p>
          <a:p>
            <a:r>
              <a:rPr lang="en-US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+------------------------------------------------------------------------------+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</a:t>
            </a:r>
            <a:r>
              <a:rPr lang="de-DE" sz="1200" b="1" dirty="0">
                <a:solidFill>
                  <a:srgbClr val="7030A0"/>
                </a:solidFill>
                <a:latin typeface="Source Code Pro" charset="0"/>
                <a:ea typeface="Source Code Pro" charset="0"/>
                <a:cs typeface="Source Code Pro" charset="0"/>
              </a:rPr>
              <a:t>*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</a:t>
            </a:r>
            <a:r>
              <a:rPr lang="de-DE" sz="1200" b="1" dirty="0">
                <a:solidFill>
                  <a:srgbClr val="7030A0"/>
                </a:solidFill>
                <a:latin typeface="Source Code Pro" charset="0"/>
                <a:ea typeface="Source Code Pro" charset="0"/>
                <a:cs typeface="Source Code Pro" charset="0"/>
              </a:rPr>
              <a:t>*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</a:t>
            </a:r>
            <a:r>
              <a:rPr lang="de-DE" sz="1200" b="1" dirty="0">
                <a:solidFill>
                  <a:srgbClr val="7030A0"/>
                </a:solidFill>
                <a:latin typeface="Source Code Pro" charset="0"/>
                <a:ea typeface="Source Code Pro" charset="0"/>
                <a:cs typeface="Source Code Pro" charset="0"/>
              </a:rPr>
              <a:t>*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</a:t>
            </a:r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  <a:r>
              <a:rPr lang="de-DE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</a:t>
            </a:r>
            <a:r>
              <a:rPr lang="de-DE" sz="1200" b="1" dirty="0">
                <a:solidFill>
                  <a:srgbClr val="7030A0"/>
                </a:solidFill>
                <a:latin typeface="Source Code Pro" charset="0"/>
                <a:ea typeface="Source Code Pro" charset="0"/>
                <a:cs typeface="Source Code Pro" charset="0"/>
              </a:rPr>
              <a:t>*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</a:t>
            </a:r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  <a:r>
              <a:rPr lang="de-DE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</a:t>
            </a:r>
            <a:r>
              <a:rPr lang="de-DE" sz="1200" b="1" dirty="0">
                <a:solidFill>
                  <a:srgbClr val="7030A0"/>
                </a:solidFill>
                <a:latin typeface="Source Code Pro" charset="0"/>
                <a:ea typeface="Source Code Pro" charset="0"/>
                <a:cs typeface="Source Code Pro" charset="0"/>
              </a:rPr>
              <a:t>*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</a:t>
            </a:r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  <a:r>
              <a:rPr lang="de-DE" sz="1200" b="1" dirty="0">
                <a:solidFill>
                  <a:srgbClr val="7030A0"/>
                </a:solidFill>
                <a:latin typeface="Source Code Pro" charset="0"/>
                <a:ea typeface="Source Code Pro" charset="0"/>
                <a:cs typeface="Source Code Pro" charset="0"/>
              </a:rPr>
              <a:t>*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</a:t>
            </a:r>
            <a:r>
              <a:rPr lang="de-DE" sz="1200" b="1" dirty="0">
                <a:solidFill>
                  <a:srgbClr val="7030A0"/>
                </a:solidFill>
                <a:latin typeface="Source Code Pro" charset="0"/>
                <a:ea typeface="Source Code Pro" charset="0"/>
                <a:cs typeface="Source Code Pro" charset="0"/>
              </a:rPr>
              <a:t>*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</a:t>
            </a:r>
            <a:r>
              <a:rPr lang="de-DE" sz="1200" b="1" dirty="0">
                <a:solidFill>
                  <a:srgbClr val="7030A0"/>
                </a:solidFill>
                <a:latin typeface="Source Code Pro" charset="0"/>
                <a:ea typeface="Source Code Pro" charset="0"/>
                <a:cs typeface="Source Code Pro" charset="0"/>
              </a:rPr>
              <a:t>*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</a:p>
          <a:p>
            <a:r>
              <a:rPr lang="en-US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        </a:t>
            </a:r>
            <a:r>
              <a:rPr lang="en-US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|_______________|______A______M__________A_____|__________________|</a:t>
            </a:r>
            <a:r>
              <a:rPr lang="en-US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|</a:t>
            </a:r>
          </a:p>
          <a:p>
            <a:r>
              <a:rPr lang="en-US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+------------------------------------------------------------------------------+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N           Min           Max        Median  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Avg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Stddev</a:t>
            </a:r>
            <a:endParaRPr lang="de-DE" sz="12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  11           0.2          0.22          0.21    0.20818182  0.0060302269</a:t>
            </a:r>
          </a:p>
          <a:p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  11           0.2          0.22          0.21    0.21272727  0.0064666979</a:t>
            </a:r>
          </a:p>
          <a:p>
            <a:r>
              <a:rPr lang="de-DE" sz="12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No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2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difference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proven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at 95.0%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confidence</a:t>
            </a:r>
            <a:endParaRPr lang="de-DE" sz="12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1925297"/>
            <a:ext cx="78867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700" b="1" dirty="0" err="1" smtClean="0">
                <a:latin typeface="Source Code Pro" charset="0"/>
                <a:ea typeface="Source Code Pro" charset="0"/>
                <a:cs typeface="Source Code Pro" charset="0"/>
              </a:rPr>
              <a:t>dtmalloc</a:t>
            </a:r>
            <a:r>
              <a:rPr lang="en-US" sz="1700" b="1" dirty="0" smtClean="0">
                <a:latin typeface="Source Code Pro" charset="0"/>
                <a:ea typeface="Source Code Pro" charset="0"/>
                <a:cs typeface="Source Code Pro" charset="0"/>
              </a:rPr>
              <a:t>:::</a:t>
            </a:r>
          </a:p>
          <a:p>
            <a:pPr lvl="1"/>
            <a:r>
              <a:rPr lang="en-US" sz="1700" b="1" dirty="0" smtClean="0">
                <a:latin typeface="Source Code Pro" charset="0"/>
                <a:ea typeface="Source Code Pro" charset="0"/>
                <a:cs typeface="Source Code Pro" charset="0"/>
              </a:rPr>
              <a:t>{ @count = count(); }</a:t>
            </a:r>
          </a:p>
        </p:txBody>
      </p:sp>
    </p:spTree>
    <p:extLst>
      <p:ext uri="{BB962C8B-B14F-4D97-AF65-F5344CB8AC3E}">
        <p14:creationId xmlns:p14="http://schemas.microsoft.com/office/powerpoint/2010/main" val="15094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Probe </a:t>
            </a:r>
            <a:r>
              <a:rPr lang="en-US" dirty="0" smtClean="0"/>
              <a:t>effect 2: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51"/>
            <a:ext cx="7886700" cy="436491"/>
          </a:xfrm>
        </p:spPr>
        <p:txBody>
          <a:bodyPr>
            <a:normAutofit/>
          </a:bodyPr>
          <a:lstStyle/>
          <a:p>
            <a:r>
              <a:rPr lang="en-US" sz="2200" dirty="0" smtClean="0"/>
              <a:t>Using the </a:t>
            </a:r>
            <a:r>
              <a:rPr lang="en-US" sz="2200" dirty="0" err="1" smtClean="0">
                <a:latin typeface="Source Code Pro" charset="0"/>
                <a:ea typeface="Source Code Pro" charset="0"/>
                <a:cs typeface="Source Code Pro" charset="0"/>
              </a:rPr>
              <a:t>lockstat</a:t>
            </a:r>
            <a:r>
              <a:rPr lang="en-US" sz="2200" dirty="0" smtClean="0">
                <a:ea typeface="Calibri" charset="0"/>
                <a:cs typeface="Calibri" charset="0"/>
              </a:rPr>
              <a:t> </a:t>
            </a:r>
            <a:r>
              <a:rPr lang="en-US" sz="2200" dirty="0" smtClean="0"/>
              <a:t>provider, track kernel lock acquire, release: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2 - Kernels and Tracing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6086475"/>
            <a:ext cx="7886700" cy="374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 smtClean="0"/>
              <a:t>109% overhead </a:t>
            </a:r>
            <a:r>
              <a:rPr lang="en-US" sz="2200" dirty="0" smtClean="0"/>
              <a:t>– 170K locking operations vs. 6 </a:t>
            </a:r>
            <a:r>
              <a:rPr lang="en-US" sz="2200" dirty="0" err="1" smtClean="0">
                <a:latin typeface="Source Code Pro" charset="0"/>
                <a:ea typeface="Source Code Pro" charset="0"/>
                <a:cs typeface="Source Code Pro" charset="0"/>
              </a:rPr>
              <a:t>malloc</a:t>
            </a:r>
            <a:r>
              <a:rPr lang="en-US" sz="2200" dirty="0" smtClean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sz="2200" dirty="0" smtClean="0"/>
              <a:t> calls!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628650" y="2482669"/>
            <a:ext cx="7886700" cy="3541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 </a:t>
            </a:r>
            <a:r>
              <a:rPr lang="en-US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no-</a:t>
            </a:r>
            <a:r>
              <a:rPr lang="en-US" sz="1200" b="1" dirty="0" err="1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dtrace</a:t>
            </a:r>
            <a:endParaRPr lang="en-US" sz="1200" b="1" dirty="0">
              <a:solidFill>
                <a:srgbClr val="0070C0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 </a:t>
            </a:r>
            <a:r>
              <a:rPr lang="en-US" sz="1200" b="1" dirty="0" err="1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lockstat</a:t>
            </a:r>
            <a:r>
              <a:rPr lang="en-US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-count</a:t>
            </a:r>
          </a:p>
          <a:p>
            <a:r>
              <a:rPr lang="en-US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+------------------------------------------------------------------------------+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</a:t>
            </a:r>
            <a:r>
              <a:rPr lang="de-DE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 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                </a:t>
            </a:r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</a:t>
            </a:r>
            <a:r>
              <a:rPr lang="de-DE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                 </a:t>
            </a:r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</a:t>
            </a:r>
            <a:r>
              <a:rPr lang="de-DE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             </a:t>
            </a:r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   +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  <a:r>
              <a:rPr lang="de-DE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de-DE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             </a:t>
            </a:r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   +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  <a:r>
              <a:rPr lang="de-DE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  x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             </a:t>
            </a:r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   +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  <a:r>
              <a:rPr lang="de-DE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  x  x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       </a:t>
            </a:r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  +   +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|_A_|                                                                   |_A_M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</a:p>
          <a:p>
            <a:r>
              <a:rPr lang="en-US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+------------------------------------------------------------------------------+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N           Min           Max        Median  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Avg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Stddev</a:t>
            </a:r>
            <a:endParaRPr lang="de-DE" sz="12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  11           0.2          0.22          0.21    0.20818182  0.0060302269</a:t>
            </a:r>
          </a:p>
          <a:p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  11          0.42          0.44          0.44    0.43454545  0.0068755165</a:t>
            </a:r>
          </a:p>
          <a:p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Difference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at 95.0%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confidence</a:t>
            </a:r>
            <a:endParaRPr lang="de-DE" sz="12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0.226364 +/- 0.00575196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108.734%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+/- 2.76295%</a:t>
            </a:r>
          </a:p>
          <a:p>
            <a:r>
              <a:rPr lang="en-US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(Student's t, pooled s = 0.0064667)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49" y="1805167"/>
            <a:ext cx="78867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700" b="1" dirty="0" err="1" smtClean="0">
                <a:latin typeface="Source Code Pro" charset="0"/>
                <a:ea typeface="Source Code Pro" charset="0"/>
                <a:cs typeface="Source Code Pro" charset="0"/>
              </a:rPr>
              <a:t>lockstat</a:t>
            </a:r>
            <a:r>
              <a:rPr lang="en-US" sz="1700" b="1" dirty="0" smtClean="0">
                <a:latin typeface="Source Code Pro" charset="0"/>
                <a:ea typeface="Source Code Pro" charset="0"/>
                <a:cs typeface="Source Code Pro" charset="0"/>
              </a:rPr>
              <a:t>:::</a:t>
            </a:r>
          </a:p>
          <a:p>
            <a:pPr lvl="1"/>
            <a:r>
              <a:rPr lang="en-US" sz="1700" b="1" dirty="0" smtClean="0">
                <a:latin typeface="Source Code Pro" charset="0"/>
                <a:ea typeface="Source Code Pro" charset="0"/>
                <a:cs typeface="Source Code Pro" charset="0"/>
              </a:rPr>
              <a:t>{ @count = count(); }</a:t>
            </a:r>
          </a:p>
        </p:txBody>
      </p:sp>
    </p:spTree>
    <p:extLst>
      <p:ext uri="{BB962C8B-B14F-4D97-AF65-F5344CB8AC3E}">
        <p14:creationId xmlns:p14="http://schemas.microsoft.com/office/powerpoint/2010/main" val="180063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Probe </a:t>
            </a:r>
            <a:r>
              <a:rPr lang="en-US" dirty="0" smtClean="0"/>
              <a:t>effect 3: limiting to </a:t>
            </a:r>
            <a:r>
              <a:rPr lang="en-US" dirty="0" err="1" smtClean="0"/>
              <a:t>dd</a:t>
            </a:r>
            <a:r>
              <a:rPr lang="en-US" dirty="0" smtClean="0"/>
              <a:t>(1)?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3781"/>
            <a:ext cx="7886700" cy="436491"/>
          </a:xfrm>
        </p:spPr>
        <p:txBody>
          <a:bodyPr>
            <a:normAutofit/>
          </a:bodyPr>
          <a:lstStyle/>
          <a:p>
            <a:r>
              <a:rPr lang="en-US" sz="2200" dirty="0" smtClean="0"/>
              <a:t>Limit the </a:t>
            </a:r>
            <a:r>
              <a:rPr lang="en-US" sz="2200" dirty="0" smtClean="0">
                <a:latin typeface="Source Code Pro" charset="0"/>
                <a:ea typeface="Source Code Pro" charset="0"/>
                <a:cs typeface="Source Code Pro" charset="0"/>
              </a:rPr>
              <a:t>action</a:t>
            </a:r>
            <a:r>
              <a:rPr lang="en-US" sz="2200" dirty="0" smtClean="0"/>
              <a:t> to processes with the name </a:t>
            </a:r>
            <a:r>
              <a:rPr lang="en-US" sz="2200" dirty="0" err="1" smtClean="0"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en-US" sz="2200" dirty="0" smtClean="0"/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2 - Kernels and Tracing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6024283"/>
            <a:ext cx="7886700" cy="374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Well, crumbs.  Now </a:t>
            </a:r>
            <a:r>
              <a:rPr lang="en-US" sz="2200" b="1" dirty="0" smtClean="0"/>
              <a:t>168% overhead</a:t>
            </a:r>
            <a:r>
              <a:rPr lang="en-US" sz="2200" dirty="0" smtClean="0"/>
              <a:t>!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628650" y="2205667"/>
            <a:ext cx="7886700" cy="3818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x </a:t>
            </a:r>
            <a:r>
              <a:rPr lang="en-US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no-</a:t>
            </a:r>
            <a:r>
              <a:rPr lang="en-US" sz="1200" b="1" dirty="0" err="1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dtrace</a:t>
            </a:r>
            <a:endParaRPr lang="en-US" sz="1200" b="1" dirty="0">
              <a:solidFill>
                <a:srgbClr val="C00000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+ </a:t>
            </a:r>
            <a:r>
              <a:rPr lang="en-US" sz="1200" b="1" dirty="0" err="1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lockstat</a:t>
            </a:r>
            <a:r>
              <a:rPr lang="en-US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-count-</a:t>
            </a:r>
            <a:r>
              <a:rPr lang="en-US" sz="1200" b="1" dirty="0" err="1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endParaRPr lang="en-US" sz="1200" b="1" dirty="0">
              <a:solidFill>
                <a:srgbClr val="0070C0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+------------------------------------------------------------------------------+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                                                                           </a:t>
            </a:r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  </a:t>
            </a:r>
            <a:r>
              <a:rPr lang="de-DE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                </a:t>
            </a:r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  </a:t>
            </a:r>
            <a:r>
              <a:rPr lang="de-DE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                </a:t>
            </a:r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  </a:t>
            </a:r>
            <a:r>
              <a:rPr lang="de-DE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                </a:t>
            </a:r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  </a:t>
            </a:r>
            <a:r>
              <a:rPr lang="de-DE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                </a:t>
            </a:r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  <a:r>
              <a:rPr lang="de-DE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 x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                </a:t>
            </a:r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  <a:r>
              <a:rPr lang="de-DE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 x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                </a:t>
            </a:r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  <a:r>
              <a:rPr lang="de-DE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 x x                                                                  </a:t>
            </a:r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 + + +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|_A|                                                                     |_A| 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</a:p>
          <a:p>
            <a:r>
              <a:rPr lang="en-US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+------------------------------------------------------------------------------+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N           Min           Max        Median  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Avg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Stddev</a:t>
            </a:r>
            <a:endParaRPr lang="de-DE" sz="12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  11           0.2          0.22          0.21    0.20818182  0.0060302269</a:t>
            </a:r>
          </a:p>
          <a:p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  11          0.54          0.57          0.56    0.55818182  0.0075075719</a:t>
            </a:r>
          </a:p>
          <a:p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Difference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at 95.0%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confidence</a:t>
            </a:r>
            <a:endParaRPr lang="de-DE" sz="12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0.35 +/- 0.0060565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168.122%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+/- 2.90924%</a:t>
            </a:r>
          </a:p>
          <a:p>
            <a:r>
              <a:rPr lang="en-US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(Student's t, pooled s = 0.00680908)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1590113"/>
            <a:ext cx="78867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700" b="1" dirty="0" err="1" smtClean="0">
                <a:latin typeface="Source Code Pro" charset="0"/>
                <a:ea typeface="Source Code Pro" charset="0"/>
                <a:cs typeface="Source Code Pro" charset="0"/>
              </a:rPr>
              <a:t>lockstat</a:t>
            </a:r>
            <a:r>
              <a:rPr lang="en-US" sz="1700" b="1" dirty="0" smtClean="0">
                <a:latin typeface="Source Code Pro" charset="0"/>
                <a:ea typeface="Source Code Pro" charset="0"/>
                <a:cs typeface="Source Code Pro" charset="0"/>
              </a:rPr>
              <a:t>::: </a:t>
            </a:r>
            <a:r>
              <a:rPr lang="en-US" sz="1700" b="1" dirty="0" smtClean="0">
                <a:solidFill>
                  <a:srgbClr val="00B050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sz="1700" b="1" dirty="0" err="1" smtClean="0">
                <a:solidFill>
                  <a:srgbClr val="00B050"/>
                </a:solidFill>
                <a:latin typeface="Source Code Pro" charset="0"/>
                <a:ea typeface="Source Code Pro" charset="0"/>
                <a:cs typeface="Source Code Pro" charset="0"/>
              </a:rPr>
              <a:t>execname</a:t>
            </a:r>
            <a:r>
              <a:rPr lang="en-US" sz="1700" b="1" dirty="0" smtClean="0">
                <a:solidFill>
                  <a:srgbClr val="00B050"/>
                </a:solidFill>
                <a:latin typeface="Source Code Pro" charset="0"/>
                <a:ea typeface="Source Code Pro" charset="0"/>
                <a:cs typeface="Source Code Pro" charset="0"/>
              </a:rPr>
              <a:t> == </a:t>
            </a:r>
            <a:r>
              <a:rPr lang="en-US" sz="1600" b="1" dirty="0" smtClean="0">
                <a:solidFill>
                  <a:srgbClr val="00B050"/>
                </a:solidFill>
                <a:latin typeface="Source Code Pro" charset="0"/>
                <a:ea typeface="Source Code Pro" charset="0"/>
                <a:cs typeface="Source Code Pro" charset="0"/>
              </a:rPr>
              <a:t>"</a:t>
            </a:r>
            <a:r>
              <a:rPr lang="en-US" sz="1700" b="1" dirty="0" err="1" smtClean="0">
                <a:solidFill>
                  <a:srgbClr val="00B050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en-US" sz="1600" b="1" dirty="0" smtClean="0">
                <a:solidFill>
                  <a:srgbClr val="00B050"/>
                </a:solidFill>
                <a:latin typeface="Source Code Pro" charset="0"/>
                <a:ea typeface="Source Code Pro" charset="0"/>
                <a:cs typeface="Source Code Pro" charset="0"/>
              </a:rPr>
              <a:t>"</a:t>
            </a:r>
            <a:r>
              <a:rPr lang="en-US" sz="1700" b="1" dirty="0" smtClean="0">
                <a:solidFill>
                  <a:srgbClr val="00B050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</a:p>
          <a:p>
            <a:pPr lvl="1"/>
            <a:r>
              <a:rPr lang="en-US" sz="1700" b="1" dirty="0" smtClean="0">
                <a:latin typeface="Source Code Pro" charset="0"/>
                <a:ea typeface="Source Code Pro" charset="0"/>
                <a:cs typeface="Source Code Pro" charset="0"/>
              </a:rPr>
              <a:t>{ @count = count(); }</a:t>
            </a:r>
          </a:p>
        </p:txBody>
      </p:sp>
    </p:spTree>
    <p:extLst>
      <p:ext uri="{BB962C8B-B14F-4D97-AF65-F5344CB8AC3E}">
        <p14:creationId xmlns:p14="http://schemas.microsoft.com/office/powerpoint/2010/main" val="144242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Probe </a:t>
            </a:r>
            <a:r>
              <a:rPr lang="en-US" dirty="0" smtClean="0"/>
              <a:t>effect 4: stack traces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3781"/>
            <a:ext cx="7886700" cy="436491"/>
          </a:xfrm>
        </p:spPr>
        <p:txBody>
          <a:bodyPr>
            <a:normAutofit/>
          </a:bodyPr>
          <a:lstStyle/>
          <a:p>
            <a:r>
              <a:rPr lang="en-US" sz="2200" dirty="0"/>
              <a:t>Gather more </a:t>
            </a:r>
            <a:r>
              <a:rPr lang="en-US" sz="2200" dirty="0" smtClean="0"/>
              <a:t>locking information </a:t>
            </a:r>
            <a:r>
              <a:rPr lang="en-US" sz="2200" dirty="0"/>
              <a:t>in </a:t>
            </a:r>
            <a:r>
              <a:rPr lang="en-US" sz="2200" dirty="0" smtClean="0">
                <a:latin typeface="Source Code Pro" charset="0"/>
                <a:ea typeface="Source Code Pro" charset="0"/>
                <a:cs typeface="Source Code Pro" charset="0"/>
              </a:rPr>
              <a:t>action</a:t>
            </a:r>
            <a:r>
              <a:rPr lang="en-US" sz="2200" dirty="0"/>
              <a:t> </a:t>
            </a:r>
            <a:r>
              <a:rPr lang="en-US" sz="2200" dirty="0" smtClean="0"/>
              <a:t>– capture </a:t>
            </a:r>
            <a:r>
              <a:rPr lang="en-US" sz="2200" dirty="0"/>
              <a:t>call </a:t>
            </a:r>
            <a:r>
              <a:rPr lang="en-US" sz="2200" dirty="0" smtClean="0"/>
              <a:t>stacks: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2 - Kernels and Tracing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8650" y="2329906"/>
            <a:ext cx="7886700" cy="3880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 no-</a:t>
            </a:r>
            <a:r>
              <a:rPr lang="en-US" sz="1200" b="1" dirty="0" err="1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dtrace</a:t>
            </a:r>
            <a:endParaRPr lang="en-US" sz="1200" b="1" dirty="0">
              <a:solidFill>
                <a:srgbClr val="0070C0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 </a:t>
            </a:r>
            <a:r>
              <a:rPr lang="en-US" sz="1200" b="1" dirty="0" err="1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lockstat</a:t>
            </a:r>
            <a:r>
              <a:rPr lang="en-US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-stack</a:t>
            </a:r>
          </a:p>
          <a:p>
            <a:r>
              <a:rPr lang="en-US" sz="1200" b="1" dirty="0">
                <a:solidFill>
                  <a:srgbClr val="7030A0"/>
                </a:solidFill>
                <a:latin typeface="Source Code Pro" charset="0"/>
                <a:ea typeface="Source Code Pro" charset="0"/>
                <a:cs typeface="Source Code Pro" charset="0"/>
              </a:rPr>
              <a:t>* </a:t>
            </a:r>
            <a:r>
              <a:rPr lang="en-US" sz="1200" b="1" dirty="0" err="1">
                <a:solidFill>
                  <a:srgbClr val="7030A0"/>
                </a:solidFill>
                <a:latin typeface="Source Code Pro" charset="0"/>
                <a:ea typeface="Source Code Pro" charset="0"/>
                <a:cs typeface="Source Code Pro" charset="0"/>
              </a:rPr>
              <a:t>lockstat</a:t>
            </a:r>
            <a:r>
              <a:rPr lang="en-US" sz="1200" b="1" dirty="0">
                <a:solidFill>
                  <a:srgbClr val="7030A0"/>
                </a:solidFill>
                <a:latin typeface="Source Code Pro" charset="0"/>
                <a:ea typeface="Source Code Pro" charset="0"/>
                <a:cs typeface="Source Code Pro" charset="0"/>
              </a:rPr>
              <a:t>-stack-</a:t>
            </a:r>
            <a:r>
              <a:rPr lang="en-US" sz="1200" b="1" dirty="0" err="1">
                <a:solidFill>
                  <a:srgbClr val="7030A0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endParaRPr lang="en-US" sz="1200" b="1" dirty="0">
              <a:solidFill>
                <a:srgbClr val="7030A0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+------------------------------------------------------------------------------+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                  </a:t>
            </a:r>
            <a:r>
              <a:rPr lang="de-DE" sz="1200" b="1" dirty="0">
                <a:solidFill>
                  <a:srgbClr val="7030A0"/>
                </a:solidFill>
                <a:latin typeface="Source Code Pro" charset="0"/>
                <a:ea typeface="Source Code Pro" charset="0"/>
                <a:cs typeface="Source Code Pro" charset="0"/>
              </a:rPr>
              <a:t>*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                                                                     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</a:t>
            </a:r>
            <a:r>
              <a:rPr lang="de-DE" sz="1200" b="1" dirty="0">
                <a:solidFill>
                  <a:srgbClr val="7030A0"/>
                </a:solidFill>
                <a:latin typeface="Source Code Pro" charset="0"/>
                <a:ea typeface="Source Code Pro" charset="0"/>
                <a:cs typeface="Source Code Pro" charset="0"/>
              </a:rPr>
              <a:t>*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                                                                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</a:t>
            </a:r>
            <a:r>
              <a:rPr lang="de-DE" sz="1200" b="1" dirty="0">
                <a:solidFill>
                  <a:srgbClr val="7030A0"/>
                </a:solidFill>
                <a:latin typeface="Source Code Pro" charset="0"/>
                <a:ea typeface="Source Code Pro" charset="0"/>
                <a:cs typeface="Source Code Pro" charset="0"/>
              </a:rPr>
              <a:t>*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                                                                  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</a:t>
            </a:r>
            <a:r>
              <a:rPr lang="de-DE" sz="1200" b="1" dirty="0">
                <a:solidFill>
                  <a:srgbClr val="7030A0"/>
                </a:solidFill>
                <a:latin typeface="Source Code Pro" charset="0"/>
                <a:ea typeface="Source Code Pro" charset="0"/>
                <a:cs typeface="Source Code Pro" charset="0"/>
              </a:rPr>
              <a:t>*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  <a:r>
              <a:rPr lang="de-DE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xx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           </a:t>
            </a:r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++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de-DE" sz="1200" b="1" dirty="0">
                <a:solidFill>
                  <a:srgbClr val="7030A0"/>
                </a:solidFill>
                <a:latin typeface="Source Code Pro" charset="0"/>
                <a:ea typeface="Source Code Pro" charset="0"/>
                <a:cs typeface="Source Code Pro" charset="0"/>
              </a:rPr>
              <a:t>**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  <a:r>
              <a:rPr lang="de-DE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xx 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          </a:t>
            </a:r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++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de-DE" sz="1200" b="1" dirty="0">
                <a:solidFill>
                  <a:srgbClr val="7030A0"/>
                </a:solidFill>
                <a:latin typeface="Source Code Pro" charset="0"/>
                <a:ea typeface="Source Code Pro" charset="0"/>
                <a:cs typeface="Source Code Pro" charset="0"/>
              </a:rPr>
              <a:t>**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  <a:r>
              <a:rPr lang="de-DE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xx 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       </a:t>
            </a:r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  +++ </a:t>
            </a:r>
            <a:r>
              <a:rPr lang="de-DE" sz="1200" b="1" dirty="0">
                <a:solidFill>
                  <a:srgbClr val="7030A0"/>
                </a:solidFill>
                <a:latin typeface="Source Code Pro" charset="0"/>
                <a:ea typeface="Source Code Pro" charset="0"/>
                <a:cs typeface="Source Code Pro" charset="0"/>
              </a:rPr>
              <a:t>** *</a:t>
            </a:r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AM                                                                  |_MA_|A|  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</a:p>
          <a:p>
            <a:r>
              <a:rPr lang="en-US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+------------------------------------------------------------------------------+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N           Min           Max        Median  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Avg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Stddev</a:t>
            </a:r>
            <a:endParaRPr lang="de-DE" sz="12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  11           0.2          0.22          0.21    0.20818182  0.0060302269</a:t>
            </a:r>
          </a:p>
          <a:p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  11          1.38          1.57          1.44     1.4618182   0.058449668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1.25364 +/- 0.0369572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602.183%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+/- 17.7524%</a:t>
            </a:r>
          </a:p>
          <a:p>
            <a:r>
              <a:rPr lang="de-DE" sz="1200" b="1" dirty="0">
                <a:solidFill>
                  <a:srgbClr val="7030A0"/>
                </a:solidFill>
                <a:latin typeface="Source Code Pro" charset="0"/>
                <a:ea typeface="Source Code Pro" charset="0"/>
                <a:cs typeface="Source Code Pro" charset="0"/>
              </a:rPr>
              <a:t>*  11           1.5          1.55          1.51     1.5127273   0.014206273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1.30455 +/- 0.00970671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626.638%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+/- 4.66261%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1630272"/>
            <a:ext cx="78867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500" b="1" dirty="0" err="1" smtClean="0">
                <a:latin typeface="Source Code Pro" charset="0"/>
                <a:ea typeface="Source Code Pro" charset="0"/>
                <a:cs typeface="Source Code Pro" charset="0"/>
              </a:rPr>
              <a:t>lockstat</a:t>
            </a:r>
            <a:r>
              <a:rPr lang="en-US" sz="1500" b="1" dirty="0" smtClean="0">
                <a:latin typeface="Source Code Pro" charset="0"/>
                <a:ea typeface="Source Code Pro" charset="0"/>
                <a:cs typeface="Source Code Pro" charset="0"/>
              </a:rPr>
              <a:t>::: { @stacks[</a:t>
            </a:r>
            <a:r>
              <a:rPr lang="en-US" sz="1500" b="1" dirty="0" smtClean="0">
                <a:solidFill>
                  <a:srgbClr val="00B050"/>
                </a:solidFill>
                <a:latin typeface="Source Code Pro" charset="0"/>
                <a:ea typeface="Source Code Pro" charset="0"/>
                <a:cs typeface="Source Code Pro" charset="0"/>
              </a:rPr>
              <a:t>stack()</a:t>
            </a:r>
            <a:r>
              <a:rPr lang="en-US" sz="1500" b="1" dirty="0" smtClean="0">
                <a:latin typeface="Source Code Pro" charset="0"/>
                <a:ea typeface="Source Code Pro" charset="0"/>
                <a:cs typeface="Source Code Pro" charset="0"/>
              </a:rPr>
              <a:t>] = count(); }</a:t>
            </a:r>
          </a:p>
          <a:p>
            <a:pPr lvl="1"/>
            <a:r>
              <a:rPr lang="en-US" sz="1500" b="1" dirty="0" err="1" smtClean="0">
                <a:latin typeface="Source Code Pro" charset="0"/>
                <a:ea typeface="Source Code Pro" charset="0"/>
                <a:cs typeface="Source Code Pro" charset="0"/>
              </a:rPr>
              <a:t>lockstat</a:t>
            </a:r>
            <a:r>
              <a:rPr lang="en-US" sz="1500" b="1" dirty="0" smtClean="0">
                <a:latin typeface="Source Code Pro" charset="0"/>
                <a:ea typeface="Source Code Pro" charset="0"/>
                <a:cs typeface="Source Code Pro" charset="0"/>
              </a:rPr>
              <a:t>::: /</a:t>
            </a:r>
            <a:r>
              <a:rPr lang="en-US" sz="1500" b="1" dirty="0" err="1" smtClean="0">
                <a:latin typeface="Source Code Pro" charset="0"/>
                <a:ea typeface="Source Code Pro" charset="0"/>
                <a:cs typeface="Source Code Pro" charset="0"/>
              </a:rPr>
              <a:t>execname</a:t>
            </a:r>
            <a:r>
              <a:rPr lang="en-US" sz="1500" b="1" dirty="0" smtClean="0">
                <a:latin typeface="Source Code Pro" charset="0"/>
                <a:ea typeface="Source Code Pro" charset="0"/>
                <a:cs typeface="Source Code Pro" charset="0"/>
              </a:rPr>
              <a:t> == "</a:t>
            </a:r>
            <a:r>
              <a:rPr lang="en-US" sz="1500" b="1" dirty="0" err="1" smtClean="0"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en-US" sz="1500" b="1" dirty="0" smtClean="0">
                <a:latin typeface="Source Code Pro" charset="0"/>
                <a:ea typeface="Source Code Pro" charset="0"/>
                <a:cs typeface="Source Code Pro" charset="0"/>
              </a:rPr>
              <a:t>"/ { @stacks[</a:t>
            </a:r>
            <a:r>
              <a:rPr lang="en-US" sz="1500" b="1" dirty="0" smtClean="0">
                <a:solidFill>
                  <a:srgbClr val="00B050"/>
                </a:solidFill>
                <a:latin typeface="Source Code Pro" charset="0"/>
                <a:ea typeface="Source Code Pro" charset="0"/>
                <a:cs typeface="Source Code Pro" charset="0"/>
              </a:rPr>
              <a:t>stack()</a:t>
            </a:r>
            <a:r>
              <a:rPr lang="en-US" sz="1500" b="1" dirty="0" smtClean="0">
                <a:latin typeface="Source Code Pro" charset="0"/>
                <a:ea typeface="Source Code Pro" charset="0"/>
                <a:cs typeface="Source Code Pro" charset="0"/>
              </a:rPr>
              <a:t>] =  count(); }</a:t>
            </a:r>
          </a:p>
        </p:txBody>
      </p:sp>
    </p:spTree>
    <p:extLst>
      <p:ext uri="{BB962C8B-B14F-4D97-AF65-F5344CB8AC3E}">
        <p14:creationId xmlns:p14="http://schemas.microsoft.com/office/powerpoint/2010/main" val="18560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kernel: “Just a C program”?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6491"/>
            <a:ext cx="7886700" cy="74761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 claimed that the kernel was mostly “just a C program”</a:t>
            </a:r>
          </a:p>
          <a:p>
            <a:r>
              <a:rPr lang="en-US" dirty="0" smtClean="0"/>
              <a:t>This is indeed mostly true, especially in higher-level subsystems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2 - Kernels and Tracing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426294"/>
              </p:ext>
            </p:extLst>
          </p:nvPr>
        </p:nvGraphicFramePr>
        <p:xfrm>
          <a:off x="628650" y="2248547"/>
          <a:ext cx="78867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493"/>
                <a:gridCol w="5322207"/>
              </a:tblGrid>
              <a:tr h="3515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Kernel</a:t>
                      </a:r>
                      <a:endParaRPr lang="en-US" dirty="0"/>
                    </a:p>
                  </a:txBody>
                  <a:tcPr/>
                </a:tc>
              </a:tr>
              <a:tr h="3515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crt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csu</a:t>
                      </a:r>
                      <a:endParaRPr lang="en-US" dirty="0">
                        <a:latin typeface="Source Code Pro" charset="0"/>
                        <a:ea typeface="Source Code Pro" charset="0"/>
                        <a:cs typeface="Source Code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locore</a:t>
                      </a:r>
                      <a:endParaRPr lang="en-US" dirty="0">
                        <a:latin typeface="Source Code Pro" charset="0"/>
                        <a:ea typeface="Source Code Pro" charset="0"/>
                        <a:cs typeface="Source Code Pro" charset="0"/>
                      </a:endParaRPr>
                    </a:p>
                  </a:txBody>
                  <a:tcPr/>
                </a:tc>
              </a:tr>
              <a:tr h="3515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rtld</a:t>
                      </a:r>
                      <a:endParaRPr lang="en-US" dirty="0">
                        <a:latin typeface="Source Code Pro" charset="0"/>
                        <a:ea typeface="Source Code Pro" charset="0"/>
                        <a:cs typeface="Source Code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Kernel linker</a:t>
                      </a:r>
                      <a:endParaRPr lang="en-US" dirty="0"/>
                    </a:p>
                  </a:txBody>
                  <a:tcPr/>
                </a:tc>
              </a:tr>
              <a:tr h="351520">
                <a:tc>
                  <a:txBody>
                    <a:bodyPr/>
                    <a:lstStyle/>
                    <a:p>
                      <a:r>
                        <a:rPr lang="en-US" dirty="0" smtClean="0"/>
                        <a:t>Shared objects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Kernel modules</a:t>
                      </a:r>
                      <a:endParaRPr lang="en-US" dirty="0"/>
                    </a:p>
                  </a:txBody>
                  <a:tcPr/>
                </a:tc>
              </a:tr>
              <a:tr h="351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main()</a:t>
                      </a:r>
                      <a:endParaRPr lang="en-US" dirty="0">
                        <a:latin typeface="Source Code Pro" charset="0"/>
                        <a:ea typeface="Source Code Pro" charset="0"/>
                        <a:cs typeface="Source Code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main()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platform_start</a:t>
                      </a:r>
                      <a:r>
                        <a:rPr lang="en-US" dirty="0" smtClean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()</a:t>
                      </a:r>
                      <a:endParaRPr lang="en-US" dirty="0">
                        <a:latin typeface="Source Code Pro" charset="0"/>
                        <a:ea typeface="Source Code Pro" charset="0"/>
                        <a:cs typeface="Source Code Pro" charset="0"/>
                      </a:endParaRPr>
                    </a:p>
                  </a:txBody>
                  <a:tcPr/>
                </a:tc>
              </a:tr>
              <a:tr h="3515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libc</a:t>
                      </a:r>
                      <a:endParaRPr lang="en-US" dirty="0">
                        <a:latin typeface="Source Code Pro" charset="0"/>
                        <a:ea typeface="Source Code Pro" charset="0"/>
                        <a:cs typeface="Source Code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libkern</a:t>
                      </a:r>
                      <a:endParaRPr lang="en-US" dirty="0">
                        <a:latin typeface="Source Code Pro" charset="0"/>
                        <a:ea typeface="Source Code Pro" charset="0"/>
                        <a:cs typeface="Source Code Pro" charset="0"/>
                      </a:endParaRPr>
                    </a:p>
                  </a:txBody>
                  <a:tcPr/>
                </a:tc>
              </a:tr>
              <a:tr h="351520">
                <a:tc>
                  <a:txBody>
                    <a:bodyPr/>
                    <a:lstStyle/>
                    <a:p>
                      <a:r>
                        <a:rPr lang="en-US" dirty="0" smtClean="0"/>
                        <a:t>POSIX threads 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kthread</a:t>
                      </a:r>
                      <a:r>
                        <a:rPr lang="en-US" dirty="0" smtClean="0"/>
                        <a:t> API</a:t>
                      </a:r>
                      <a:endParaRPr lang="en-US" dirty="0"/>
                    </a:p>
                  </a:txBody>
                  <a:tcPr/>
                </a:tc>
              </a:tr>
              <a:tr h="351520">
                <a:tc>
                  <a:txBody>
                    <a:bodyPr/>
                    <a:lstStyle/>
                    <a:p>
                      <a:r>
                        <a:rPr lang="en-US" dirty="0" smtClean="0"/>
                        <a:t>POSIX filesystem 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VFS KPI</a:t>
                      </a:r>
                      <a:endParaRPr lang="en-US" dirty="0"/>
                    </a:p>
                  </a:txBody>
                  <a:tcPr/>
                </a:tc>
              </a:tr>
              <a:tr h="351520">
                <a:tc>
                  <a:txBody>
                    <a:bodyPr/>
                    <a:lstStyle/>
                    <a:p>
                      <a:r>
                        <a:rPr lang="en-US" dirty="0" smtClean="0"/>
                        <a:t>POSIX sockets 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socket</a:t>
                      </a:r>
                      <a:r>
                        <a:rPr lang="en-US" dirty="0" smtClean="0"/>
                        <a:t> KPI</a:t>
                      </a:r>
                      <a:endParaRPr lang="en-US" dirty="0"/>
                    </a:p>
                  </a:txBody>
                  <a:tcPr/>
                </a:tc>
              </a:tr>
              <a:tr h="351520">
                <a:tc>
                  <a:txBody>
                    <a:bodyPr/>
                    <a:lstStyle/>
                    <a:p>
                      <a:r>
                        <a:rPr lang="en-US" dirty="0" smtClean="0"/>
                        <a:t>DTrace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DTrace</a:t>
                      </a:r>
                      <a:endParaRPr lang="en-US" dirty="0"/>
                    </a:p>
                  </a:txBody>
                  <a:tcPr/>
                </a:tc>
              </a:tr>
              <a:tr h="351520"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05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kernel: not just </a:t>
            </a:r>
            <a:r>
              <a:rPr lang="en-US" b="1" i="1" dirty="0" smtClean="0"/>
              <a:t>any</a:t>
            </a:r>
            <a:r>
              <a:rPr lang="en-US" dirty="0" smtClean="0"/>
              <a:t> 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33525"/>
            <a:ext cx="7886700" cy="482282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Core kernel</a:t>
            </a:r>
            <a:r>
              <a:rPr lang="en-US" dirty="0" smtClean="0"/>
              <a:t>: ≈3.4M LoC in ≈6,450 files</a:t>
            </a:r>
          </a:p>
          <a:p>
            <a:pPr lvl="1"/>
            <a:r>
              <a:rPr lang="en-US" b="1" dirty="0" smtClean="0"/>
              <a:t>Kernel runtime</a:t>
            </a:r>
            <a:r>
              <a:rPr lang="en-US" dirty="0" smtClean="0"/>
              <a:t>: Run-time linker, object model, scheduler, memory allocator, threads, debugger, tracing, I/O routines, timekeeping</a:t>
            </a:r>
          </a:p>
          <a:p>
            <a:pPr lvl="1"/>
            <a:r>
              <a:rPr lang="en-US" b="1" dirty="0" smtClean="0"/>
              <a:t>Base kernel</a:t>
            </a:r>
            <a:r>
              <a:rPr lang="en-US" dirty="0" smtClean="0"/>
              <a:t>: VM, process model, IPC, VFS w/20+ filesystems, network stack (IPv4/IPv6, 802.11, ATM, </a:t>
            </a:r>
            <a:r>
              <a:rPr lang="is-IS" dirty="0" smtClean="0"/>
              <a:t>…), crypto framework</a:t>
            </a:r>
          </a:p>
          <a:p>
            <a:pPr lvl="1"/>
            <a:r>
              <a:rPr lang="is-IS" dirty="0" smtClean="0"/>
              <a:t>Includes roughly </a:t>
            </a:r>
            <a:r>
              <a:rPr lang="en-US" dirty="0" smtClean="0"/>
              <a:t>≈70K lines of assembly over ≈6 architectures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Alternative C runtime – e.g., 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SYSINIT</a:t>
            </a:r>
            <a:r>
              <a:rPr lang="en-US" dirty="0" smtClean="0"/>
              <a:t>,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curthread</a:t>
            </a: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dirty="0" smtClean="0"/>
              <a:t>Highly concurrent – really very, very concurrent</a:t>
            </a:r>
          </a:p>
          <a:p>
            <a:r>
              <a:rPr lang="en-US" dirty="0" smtClean="0"/>
              <a:t>Virtual memory makes pointers .. odd</a:t>
            </a:r>
          </a:p>
          <a:p>
            <a:r>
              <a:rPr lang="en-US" dirty="0" smtClean="0"/>
              <a:t>Debugging features – e.g., 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WITNESS</a:t>
            </a:r>
            <a:r>
              <a:rPr lang="en-US" dirty="0" smtClean="0"/>
              <a:t> lock-order verifier</a:t>
            </a:r>
          </a:p>
          <a:p>
            <a:endParaRPr lang="en-US" dirty="0" smtClean="0"/>
          </a:p>
          <a:p>
            <a:r>
              <a:rPr lang="en-US" b="1" dirty="0" smtClean="0"/>
              <a:t>Device drivers</a:t>
            </a:r>
            <a:r>
              <a:rPr lang="en-US" dirty="0" smtClean="0"/>
              <a:t>: ≈3.0M LoC in ≈3,500 files</a:t>
            </a:r>
          </a:p>
          <a:p>
            <a:pPr lvl="1"/>
            <a:r>
              <a:rPr lang="en-US" dirty="0" smtClean="0"/>
              <a:t>415 device drivers (may support multiple devices)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2 - Kernels and Tracing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7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 operating system?</a:t>
            </a:r>
          </a:p>
          <a:p>
            <a:r>
              <a:rPr lang="en-US" dirty="0" smtClean="0"/>
              <a:t>Systems research</a:t>
            </a:r>
          </a:p>
          <a:p>
            <a:r>
              <a:rPr lang="en-US" dirty="0" smtClean="0"/>
              <a:t>About the module</a:t>
            </a:r>
          </a:p>
          <a:p>
            <a:r>
              <a:rPr lang="en-US" dirty="0" smtClean="0"/>
              <a:t>Lab reports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2 - Kernels and Tracing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7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Spelunking the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240510"/>
            <a:ext cx="7886700" cy="117565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Kernel source lives in 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usr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src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/sys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kern/</a:t>
            </a:r>
            <a:r>
              <a:rPr lang="en-US" dirty="0"/>
              <a:t> </a:t>
            </a:r>
            <a:r>
              <a:rPr lang="en-US" dirty="0" smtClean="0"/>
              <a:t>–  core kernel features</a:t>
            </a:r>
          </a:p>
          <a:p>
            <a:pPr lvl="1"/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sys/</a:t>
            </a:r>
            <a:r>
              <a:rPr lang="en-US" dirty="0" smtClean="0"/>
              <a:t> – core kernel headers</a:t>
            </a:r>
          </a:p>
          <a:p>
            <a:r>
              <a:rPr lang="en-US" dirty="0" smtClean="0"/>
              <a:t>Useful resource: 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http://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fxr.watson.org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/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2 - Kernels and Tracing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1198709"/>
            <a:ext cx="7886700" cy="3839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% </a:t>
            </a:r>
            <a:r>
              <a:rPr lang="en-US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ls</a:t>
            </a:r>
          </a:p>
          <a:p>
            <a:r>
              <a:rPr lang="ro-RO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Makefile</a:t>
            </a:r>
            <a:r>
              <a:rPr lang="ro-RO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</a:t>
            </a:r>
            <a:r>
              <a:rPr lang="ro-RO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ddb</a:t>
            </a:r>
            <a:r>
              <a:rPr lang="ro-RO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    </a:t>
            </a:r>
            <a:r>
              <a:rPr lang="ro-RO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mips</a:t>
            </a:r>
            <a:r>
              <a:rPr lang="ro-RO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   </a:t>
            </a:r>
            <a:r>
              <a:rPr lang="ro-RO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nfs</a:t>
            </a:r>
            <a:r>
              <a:rPr lang="ro-RO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    </a:t>
            </a:r>
            <a:r>
              <a:rPr lang="ro-RO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sys</a:t>
            </a:r>
            <a:r>
              <a:rPr lang="ro-RO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</a:p>
          <a:p>
            <a:r>
              <a:rPr lang="ro-RO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amd64/          </a:t>
            </a:r>
            <a:r>
              <a:rPr lang="ro-RO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dev</a:t>
            </a:r>
            <a:r>
              <a:rPr lang="ro-RO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    </a:t>
            </a:r>
            <a:r>
              <a:rPr lang="ro-RO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modules</a:t>
            </a:r>
            <a:r>
              <a:rPr lang="ro-RO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</a:t>
            </a:r>
            <a:r>
              <a:rPr lang="ro-RO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nfsclient</a:t>
            </a:r>
            <a:r>
              <a:rPr lang="ro-RO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</a:t>
            </a:r>
            <a:r>
              <a:rPr lang="ro-RO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teken</a:t>
            </a:r>
            <a:r>
              <a:rPr lang="ro-RO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arm/   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fs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net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nfsserver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tools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</a:p>
          <a:p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boot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gdb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    net80211/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nlm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ufs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</a:p>
          <a:p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bsm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geom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netgraph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ofed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vm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</a:p>
          <a:p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cam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gnu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netinet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opencrypto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x86/</a:t>
            </a:r>
          </a:p>
          <a:p>
            <a:r>
              <a:rPr lang="ro-RO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cddl</a:t>
            </a:r>
            <a:r>
              <a:rPr lang="ro-RO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   i386/           netinet6/       pc98/           </a:t>
            </a:r>
            <a:r>
              <a:rPr lang="ro-RO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xdr</a:t>
            </a:r>
            <a:r>
              <a:rPr lang="ro-RO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</a:p>
          <a:p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compat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isa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netipsec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powerpc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xen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</a:p>
          <a:p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conf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   kern/  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netnatm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rpc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</a:p>
          <a:p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contrib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kgssapi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netpfil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security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</a:p>
          <a:p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crypto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libkern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netsmb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 sparc64/</a:t>
            </a:r>
          </a:p>
          <a:p>
            <a:endParaRPr lang="de-DE" sz="12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% </a:t>
            </a:r>
            <a:r>
              <a:rPr lang="de-DE" sz="1200" b="1" dirty="0" err="1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ls</a:t>
            </a:r>
            <a:r>
              <a:rPr lang="de-DE" sz="1200" b="1" dirty="0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kern</a:t>
            </a:r>
          </a:p>
          <a:p>
            <a:r>
              <a:rPr lang="pl-PL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Make.tags.inc</a:t>
            </a:r>
            <a:r>
              <a:rPr lang="pl-PL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</a:t>
            </a:r>
            <a:r>
              <a:rPr lang="pl-PL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kern_racct.c</a:t>
            </a:r>
            <a:r>
              <a:rPr lang="pl-PL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</a:t>
            </a:r>
            <a:r>
              <a:rPr lang="pl-PL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subr_prof.c</a:t>
            </a:r>
            <a:endParaRPr lang="pl-PL" sz="12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pl-PL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Makefile</a:t>
            </a:r>
            <a:r>
              <a:rPr lang="pl-PL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</a:t>
            </a:r>
            <a:r>
              <a:rPr lang="pl-PL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kern_rangelock.c</a:t>
            </a:r>
            <a:r>
              <a:rPr lang="pl-PL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</a:t>
            </a:r>
            <a:r>
              <a:rPr lang="pl-PL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subr_rman.c</a:t>
            </a:r>
            <a:endParaRPr lang="pl-PL" sz="12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bus_if.m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kern_rctl.c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subr_rtc.c</a:t>
            </a:r>
            <a:endParaRPr lang="de-DE" sz="12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capabilities.conf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kern_resource.c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subr_sbuf.c</a:t>
            </a:r>
            <a:endParaRPr lang="de-DE" sz="12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clock_if.m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kern_rmlock.c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subr_scanf.c</a:t>
            </a:r>
            <a:endParaRPr lang="de-DE" sz="12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7854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work happens in the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9980"/>
            <a:ext cx="7886700" cy="18670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Kernel code executes concurrently in multiple threads</a:t>
            </a:r>
          </a:p>
          <a:p>
            <a:pPr lvl="1"/>
            <a:r>
              <a:rPr lang="en-US" dirty="0" smtClean="0"/>
              <a:t>User threads in the kernel (e.g., a system call)</a:t>
            </a:r>
          </a:p>
          <a:p>
            <a:pPr lvl="1"/>
            <a:r>
              <a:rPr lang="en-US" dirty="0" smtClean="0"/>
              <a:t>Shared worker threads (e.g., callouts)</a:t>
            </a:r>
          </a:p>
          <a:p>
            <a:pPr lvl="1"/>
            <a:r>
              <a:rPr lang="en-US" dirty="0" smtClean="0"/>
              <a:t>Subsystem worker threads (e.g., network-stack workers)</a:t>
            </a:r>
          </a:p>
          <a:p>
            <a:pPr lvl="1"/>
            <a:r>
              <a:rPr lang="en-US" dirty="0" smtClean="0"/>
              <a:t>Interrupt threads (e.g., </a:t>
            </a:r>
            <a:r>
              <a:rPr lang="en-US" dirty="0"/>
              <a:t>E</a:t>
            </a:r>
            <a:r>
              <a:rPr lang="en-US" dirty="0" smtClean="0"/>
              <a:t>thernet interrupt handling)</a:t>
            </a:r>
          </a:p>
          <a:p>
            <a:pPr lvl="1"/>
            <a:r>
              <a:rPr lang="en-US" dirty="0" smtClean="0"/>
              <a:t>Idle threads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2 - Kernels and Tracing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3219610"/>
            <a:ext cx="7886700" cy="3196557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# </a:t>
            </a:r>
            <a:r>
              <a:rPr lang="en-US" sz="12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procstat</a:t>
            </a:r>
            <a:r>
              <a:rPr lang="en-US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-at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PID    TID COMM             TDNAME           CPU  PRI STATE   WCHAN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0 100000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kernel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swapper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-1   84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sleep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swapin</a:t>
            </a:r>
            <a:endParaRPr lang="de-DE" sz="12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0 100006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kernel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dtrace_taskq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-1   84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sleep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-</a:t>
            </a:r>
          </a:p>
          <a:p>
            <a:r>
              <a:rPr lang="de-DE" sz="1200" dirty="0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...</a:t>
            </a:r>
            <a:endParaRPr lang="de-DE" sz="12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10 100002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idle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-                 -1  255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run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-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11 100003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intr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swi3: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vm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0   36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wait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-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11 100004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intr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swi4: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clock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(0)   -1   40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wait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-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11 100005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intr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swi1: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netisr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    -1   28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wait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-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...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11 100018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intr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intr16: ti_adc0    0   20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wait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-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11 100019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intr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intr91: ti_wdt0    0   20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wait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-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11 100020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intr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swi0: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uart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-1   24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wait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-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...</a:t>
            </a:r>
          </a:p>
          <a:p>
            <a:r>
              <a:rPr lang="en-US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739 100064 login            -                 -1  108 sleep   wait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740 100079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csh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-                 -1  140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sleep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ttyin</a:t>
            </a:r>
            <a:endParaRPr lang="de-DE" sz="12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751 100089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procstat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-                  0  140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run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</a:t>
            </a:r>
            <a:r>
              <a:rPr lang="de-DE" sz="1200" dirty="0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-</a:t>
            </a:r>
            <a:endParaRPr lang="de-DE" sz="12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23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processing and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5035"/>
            <a:ext cx="7886700" cy="318402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begin with system calls in a user thread</a:t>
            </a:r>
          </a:p>
          <a:p>
            <a:r>
              <a:rPr lang="en-US" dirty="0" smtClean="0"/>
              <a:t>But may trigger work in many other threads; for example:</a:t>
            </a:r>
          </a:p>
          <a:p>
            <a:pPr lvl="1"/>
            <a:r>
              <a:rPr lang="en-US" dirty="0" smtClean="0"/>
              <a:t>Triggering a callback in an interrupt thread when I/O is complete</a:t>
            </a:r>
          </a:p>
          <a:p>
            <a:pPr lvl="1"/>
            <a:r>
              <a:rPr lang="en-US" dirty="0" smtClean="0"/>
              <a:t>Eventually writing back data to disk from the buffer cache</a:t>
            </a:r>
          </a:p>
          <a:p>
            <a:pPr lvl="1"/>
            <a:r>
              <a:rPr lang="en-US" dirty="0" smtClean="0"/>
              <a:t>Delayed transmission if TCP isn’t able to send immediately</a:t>
            </a:r>
          </a:p>
          <a:p>
            <a:endParaRPr lang="en-US" dirty="0" smtClean="0"/>
          </a:p>
          <a:p>
            <a:r>
              <a:rPr lang="en-US" dirty="0" smtClean="0"/>
              <a:t>We will need to be careful about these things, as not all work we are </a:t>
            </a:r>
            <a:r>
              <a:rPr lang="en-US" dirty="0" err="1" smtClean="0"/>
              <a:t>analysing</a:t>
            </a:r>
            <a:r>
              <a:rPr lang="en-US" dirty="0" smtClean="0"/>
              <a:t> will be in the obvious user thread</a:t>
            </a:r>
          </a:p>
          <a:p>
            <a:endParaRPr lang="en-US" dirty="0" smtClean="0"/>
          </a:p>
          <a:p>
            <a:r>
              <a:rPr lang="en-US" dirty="0" smtClean="0"/>
              <a:t>Multiple mechanisms provide this asynchrony; e.g.: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2 - Kernels and Tracing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225292"/>
              </p:ext>
            </p:extLst>
          </p:nvPr>
        </p:nvGraphicFramePr>
        <p:xfrm>
          <a:off x="628649" y="4522419"/>
          <a:ext cx="7886700" cy="1463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914766"/>
                <a:gridCol w="5971934"/>
              </a:tblGrid>
              <a:tr h="325596">
                <a:tc>
                  <a:txBody>
                    <a:bodyPr/>
                    <a:lstStyle/>
                    <a:p>
                      <a:r>
                        <a:rPr lang="en-US" dirty="0" smtClean="0"/>
                        <a:t>callout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Closure called after wall-clock delay</a:t>
                      </a:r>
                      <a:endParaRPr lang="en-US" dirty="0"/>
                    </a:p>
                  </a:txBody>
                  <a:tcPr/>
                </a:tc>
              </a:tr>
              <a:tr h="32559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eventhandler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Closure called for key global events</a:t>
                      </a:r>
                      <a:endParaRPr lang="en-US" dirty="0"/>
                    </a:p>
                  </a:txBody>
                  <a:tcPr/>
                </a:tc>
              </a:tr>
              <a:tr h="325596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Closure called .. eventually</a:t>
                      </a:r>
                      <a:endParaRPr lang="en-US" dirty="0"/>
                    </a:p>
                  </a:txBody>
                  <a:tcPr/>
                </a:tc>
              </a:tr>
              <a:tr h="32559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SYSINIT</a:t>
                      </a:r>
                      <a:endParaRPr lang="en-US" dirty="0">
                        <a:latin typeface="Source Code Pro" charset="0"/>
                        <a:ea typeface="Source Code Pro" charset="0"/>
                        <a:cs typeface="Source Code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called when module loads/unloads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8649" y="6058823"/>
            <a:ext cx="788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Where </a:t>
            </a:r>
            <a:r>
              <a:rPr lang="en-US" i="1" dirty="0" smtClean="0"/>
              <a:t>closer</a:t>
            </a:r>
            <a:r>
              <a:rPr lang="en-US" dirty="0" smtClean="0"/>
              <a:t> in C means: function pointer</a:t>
            </a:r>
            <a:r>
              <a:rPr lang="en-US" smtClean="0"/>
              <a:t>, opaque data pointer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9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Ellard and Seltzer, </a:t>
            </a:r>
            <a:r>
              <a:rPr lang="en-US" i="1" dirty="0" smtClean="0"/>
              <a:t>NFS Tricks and Benchmarking Traps</a:t>
            </a:r>
            <a:endParaRPr lang="en-US" dirty="0" smtClean="0"/>
          </a:p>
          <a:p>
            <a:r>
              <a:rPr lang="en-US" dirty="0" smtClean="0"/>
              <a:t>Skim the handout, </a:t>
            </a:r>
            <a:r>
              <a:rPr lang="en-US" i="1" dirty="0" smtClean="0"/>
              <a:t>L41: DTrace Quick Start</a:t>
            </a:r>
            <a:endParaRPr lang="en-US" dirty="0" smtClean="0"/>
          </a:p>
          <a:p>
            <a:r>
              <a:rPr lang="en-US" dirty="0" smtClean="0"/>
              <a:t>Be prepared to try out DTrace on a real 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2 - Kernels and Tracing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7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time: Tracing the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DTrace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probe effect</a:t>
            </a:r>
          </a:p>
          <a:p>
            <a:r>
              <a:rPr lang="en-US" dirty="0" smtClean="0"/>
              <a:t>The kernel: Just a C program?</a:t>
            </a:r>
          </a:p>
          <a:p>
            <a:r>
              <a:rPr lang="en-US" dirty="0" smtClean="0"/>
              <a:t>A little on kernel dynamics: How work happens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2 - Kernels and Tracing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tracing with DTrace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0026"/>
            <a:ext cx="7886700" cy="510630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Bryan M. </a:t>
            </a:r>
            <a:r>
              <a:rPr lang="en-US" dirty="0" err="1" smtClean="0"/>
              <a:t>Cantrill</a:t>
            </a:r>
            <a:r>
              <a:rPr lang="en-US" dirty="0" smtClean="0"/>
              <a:t>, Michael W. Shapiro, and Adam H. Leventhal. </a:t>
            </a:r>
            <a:r>
              <a:rPr lang="en-US" i="1" dirty="0" smtClean="0"/>
              <a:t>Dynamic Instrumentation of Production Systems</a:t>
            </a:r>
            <a:r>
              <a:rPr lang="en-US" dirty="0" smtClean="0"/>
              <a:t>, USENIX ATC 2004.</a:t>
            </a:r>
          </a:p>
          <a:p>
            <a:pPr lvl="1"/>
            <a:r>
              <a:rPr lang="en-US" dirty="0" smtClean="0"/>
              <a:t>“Facility for dynamic instrumentation of production systems”</a:t>
            </a:r>
          </a:p>
          <a:p>
            <a:pPr lvl="1"/>
            <a:r>
              <a:rPr lang="en-US" dirty="0" smtClean="0"/>
              <a:t>Unified and safe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instrumentation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/>
              <a:t>of kernel and user space</a:t>
            </a:r>
          </a:p>
          <a:p>
            <a:pPr lvl="1"/>
            <a:r>
              <a:rPr lang="en-US" dirty="0" smtClean="0"/>
              <a:t>Zero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probe effect </a:t>
            </a:r>
            <a:r>
              <a:rPr lang="en-US" dirty="0" smtClean="0"/>
              <a:t>when not enabled</a:t>
            </a:r>
          </a:p>
          <a:p>
            <a:pPr lvl="1"/>
            <a:r>
              <a:rPr lang="en-US" dirty="0" smtClean="0"/>
              <a:t>Dozens if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providers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/>
              <a:t>representing different trace sources</a:t>
            </a:r>
          </a:p>
          <a:p>
            <a:pPr lvl="1"/>
            <a:r>
              <a:rPr lang="en-US" dirty="0" smtClean="0"/>
              <a:t>Tens (hundreds?) of thousands of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instrumentation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probes</a:t>
            </a:r>
          </a:p>
          <a:p>
            <a:pPr lvl="1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D language</a:t>
            </a:r>
            <a:r>
              <a:rPr lang="en-US" dirty="0" smtClean="0"/>
              <a:t>: C-like scripting language with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predicates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actions</a:t>
            </a:r>
          </a:p>
          <a:p>
            <a:pPr lvl="1"/>
            <a:r>
              <a:rPr lang="en-US" dirty="0" smtClean="0"/>
              <a:t>Scalar variables, thread-local variables, associative arrays</a:t>
            </a:r>
          </a:p>
          <a:p>
            <a:pPr lvl="1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Data aggregation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speculative tracing</a:t>
            </a:r>
          </a:p>
          <a:p>
            <a:r>
              <a:rPr lang="en-US" dirty="0" smtClean="0"/>
              <a:t>Solaris, Mac OS X, FreeBSD; Linux + Windows modules</a:t>
            </a:r>
          </a:p>
          <a:p>
            <a:r>
              <a:rPr lang="en-US" dirty="0"/>
              <a:t>I</a:t>
            </a:r>
            <a:r>
              <a:rPr lang="en-US" dirty="0" smtClean="0"/>
              <a:t>nfluence on other systems, such as Linux </a:t>
            </a:r>
            <a:r>
              <a:rPr lang="en-US" dirty="0" err="1" smtClean="0"/>
              <a:t>SystemTap</a:t>
            </a:r>
            <a:endParaRPr lang="en-US" dirty="0" smtClean="0"/>
          </a:p>
          <a:p>
            <a:r>
              <a:rPr lang="en-US" b="1" dirty="0" smtClean="0"/>
              <a:t>Our tool of choice in this course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2 - Kernels and Tracing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7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DTrace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82477"/>
            <a:ext cx="7886700" cy="18415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Human-facing, C-like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D Language</a:t>
            </a:r>
          </a:p>
          <a:p>
            <a:r>
              <a:rPr lang="en-US" dirty="0" smtClean="0"/>
              <a:t>One or more {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probe name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predication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action</a:t>
            </a:r>
            <a:r>
              <a:rPr lang="en-US" dirty="0" smtClean="0"/>
              <a:t>} tuples</a:t>
            </a:r>
          </a:p>
          <a:p>
            <a:r>
              <a:rPr lang="en-US" dirty="0" smtClean="0"/>
              <a:t>Expression limited to control side effects (e.g., no loops)</a:t>
            </a:r>
          </a:p>
          <a:p>
            <a:r>
              <a:rPr lang="en-US" dirty="0" smtClean="0"/>
              <a:t>Specified on command line or via a 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.d</a:t>
            </a:r>
            <a:r>
              <a:rPr lang="en-US" dirty="0" smtClean="0"/>
              <a:t> file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2 - Kernels and Tracing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392246"/>
              </p:ext>
            </p:extLst>
          </p:nvPr>
        </p:nvGraphicFramePr>
        <p:xfrm>
          <a:off x="628649" y="3233772"/>
          <a:ext cx="8010525" cy="1660526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787979"/>
                <a:gridCol w="6222546"/>
              </a:tblGrid>
              <a:tr h="78113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Probe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Identifies the probe(s) to instrument; wildcards allowed; identifies the provider and provider-specific probe name</a:t>
                      </a:r>
                    </a:p>
                  </a:txBody>
                  <a:tcPr/>
                </a:tc>
              </a:tr>
              <a:tr h="43969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Predicate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Filters cases where action will execute</a:t>
                      </a:r>
                      <a:endParaRPr lang="en-US" dirty="0"/>
                    </a:p>
                  </a:txBody>
                  <a:tcPr/>
                </a:tc>
              </a:tr>
              <a:tr h="43969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Describes tracing operations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28649" y="5255961"/>
            <a:ext cx="788670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Source Code Pro" charset="0"/>
                <a:ea typeface="Source Code Pro" charset="0"/>
                <a:cs typeface="Source Code Pro" charset="0"/>
              </a:rPr>
              <a:t>fbt::malloc:entry /</a:t>
            </a:r>
            <a:r>
              <a:rPr lang="en-US" sz="1700" b="1" dirty="0" err="1" smtClean="0">
                <a:latin typeface="Source Code Pro" charset="0"/>
                <a:ea typeface="Source Code Pro" charset="0"/>
                <a:cs typeface="Source Code Pro" charset="0"/>
              </a:rPr>
              <a:t>execname</a:t>
            </a:r>
            <a:r>
              <a:rPr lang="en-US" sz="1700" b="1" dirty="0" smtClean="0">
                <a:latin typeface="Source Code Pro" charset="0"/>
                <a:ea typeface="Source Code Pro" charset="0"/>
                <a:cs typeface="Source Code Pro" charset="0"/>
              </a:rPr>
              <a:t> == </a:t>
            </a:r>
            <a:r>
              <a:rPr lang="en-US" sz="1700" b="1" dirty="0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"</a:t>
            </a:r>
            <a:r>
              <a:rPr lang="en-US" sz="1700" b="1" dirty="0" err="1" smtClean="0">
                <a:latin typeface="Source Code Pro" charset="0"/>
                <a:ea typeface="Source Code Pro" charset="0"/>
                <a:cs typeface="Source Code Pro" charset="0"/>
              </a:rPr>
              <a:t>csh</a:t>
            </a:r>
            <a:r>
              <a:rPr lang="en-US" sz="1700" b="1" dirty="0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"</a:t>
            </a:r>
            <a:r>
              <a:rPr lang="en-US" sz="1700" b="1" dirty="0" smtClean="0">
                <a:latin typeface="Source Code Pro" charset="0"/>
                <a:ea typeface="Source Code Pro" charset="0"/>
                <a:cs typeface="Source Code Pro" charset="0"/>
              </a:rPr>
              <a:t>/ { trace(arg0); 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14373" y="5646491"/>
            <a:ext cx="2238376" cy="503176"/>
            <a:chOff x="942973" y="3733804"/>
            <a:chExt cx="2238376" cy="503176"/>
          </a:xfrm>
        </p:grpSpPr>
        <p:sp>
          <p:nvSpPr>
            <p:cNvPr id="7" name="Right Brace 6"/>
            <p:cNvSpPr/>
            <p:nvPr/>
          </p:nvSpPr>
          <p:spPr>
            <a:xfrm rot="5400000">
              <a:off x="1943199" y="2733579"/>
              <a:ext cx="237926" cy="2238375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2973" y="3898426"/>
              <a:ext cx="22383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Probe name</a:t>
              </a:r>
              <a:endParaRPr lang="en-US" sz="16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47543" y="5646491"/>
            <a:ext cx="2515057" cy="503176"/>
            <a:chOff x="3276143" y="3733804"/>
            <a:chExt cx="2515057" cy="503176"/>
          </a:xfrm>
        </p:grpSpPr>
        <p:sp>
          <p:nvSpPr>
            <p:cNvPr id="8" name="Right Brace 7"/>
            <p:cNvSpPr/>
            <p:nvPr/>
          </p:nvSpPr>
          <p:spPr>
            <a:xfrm rot="5400000">
              <a:off x="4414708" y="2595240"/>
              <a:ext cx="237928" cy="2515056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76143" y="3898426"/>
              <a:ext cx="25150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Predicate</a:t>
              </a:r>
              <a:endParaRPr lang="en-US" sz="1600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57395" y="5646489"/>
            <a:ext cx="2105480" cy="503178"/>
            <a:chOff x="5885995" y="3733802"/>
            <a:chExt cx="2105480" cy="503178"/>
          </a:xfrm>
        </p:grpSpPr>
        <p:sp>
          <p:nvSpPr>
            <p:cNvPr id="9" name="Right Brace 8"/>
            <p:cNvSpPr/>
            <p:nvPr/>
          </p:nvSpPr>
          <p:spPr>
            <a:xfrm rot="5400000">
              <a:off x="6819770" y="2800027"/>
              <a:ext cx="237930" cy="210548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85995" y="3898426"/>
              <a:ext cx="2105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Action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1677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Intermediate Format (DIF)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2 - Kernels and Tracing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1152527"/>
            <a:ext cx="7886700" cy="781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# </a:t>
            </a:r>
            <a:r>
              <a:rPr lang="en-US" sz="1700" b="1" dirty="0" err="1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dtrace</a:t>
            </a:r>
            <a:r>
              <a:rPr lang="en-US" sz="1700" b="1" dirty="0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–Sn</a:t>
            </a:r>
          </a:p>
          <a:p>
            <a:r>
              <a:rPr lang="en-US" sz="1700" b="1" dirty="0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'fbt::malloc:entry /</a:t>
            </a:r>
            <a:r>
              <a:rPr lang="en-US" sz="1700" b="1" dirty="0" err="1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execname</a:t>
            </a:r>
            <a:r>
              <a:rPr lang="en-US" sz="1700" b="1" dirty="0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== "</a:t>
            </a:r>
            <a:r>
              <a:rPr lang="en-US" sz="1700" b="1" dirty="0" err="1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csh</a:t>
            </a:r>
            <a:r>
              <a:rPr lang="en-US" sz="1700" b="1" dirty="0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"/ { trace(arg0); }'</a:t>
            </a:r>
            <a:endParaRPr lang="en-US" sz="1700" b="1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9316" y="2030516"/>
            <a:ext cx="8256032" cy="2506664"/>
            <a:chOff x="259318" y="2103435"/>
            <a:chExt cx="8256032" cy="2506664"/>
          </a:xfrm>
        </p:grpSpPr>
        <p:sp>
          <p:nvSpPr>
            <p:cNvPr id="7" name="Rectangle 6"/>
            <p:cNvSpPr/>
            <p:nvPr/>
          </p:nvSpPr>
          <p:spPr>
            <a:xfrm>
              <a:off x="628650" y="2103436"/>
              <a:ext cx="7886700" cy="2506663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DIFO 0x0x8047d2320 returns D type (integer) (size 4)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OFF OPCODE      INSTRUCTION</a:t>
              </a:r>
            </a:p>
            <a:p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00: 29011801    </a:t>
              </a:r>
              <a:r>
                <a:rPr lang="de-DE" sz="1200" dirty="0" err="1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ldgs</a:t>
              </a:r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 DT_VAR(280), %r1           </a:t>
              </a:r>
              <a:r>
                <a:rPr lang="de-DE" sz="1200" dirty="0">
                  <a:solidFill>
                    <a:srgbClr val="00B050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! DT_VAR(280) = "</a:t>
              </a:r>
              <a:r>
                <a:rPr lang="de-DE" sz="1200" dirty="0" err="1">
                  <a:solidFill>
                    <a:srgbClr val="00B050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execname</a:t>
              </a:r>
              <a:r>
                <a:rPr lang="de-DE" sz="1200" dirty="0">
                  <a:solidFill>
                    <a:srgbClr val="00B050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"</a:t>
              </a:r>
            </a:p>
            <a:p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01: 26000102    </a:t>
              </a:r>
              <a:r>
                <a:rPr lang="de-DE" sz="1200" dirty="0" err="1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sets</a:t>
              </a:r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 DT_STRING[1], %r2          </a:t>
              </a:r>
              <a:r>
                <a:rPr lang="de-DE" sz="1200" dirty="0">
                  <a:solidFill>
                    <a:srgbClr val="00B050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! "</a:t>
              </a:r>
              <a:r>
                <a:rPr lang="de-DE" sz="1200" dirty="0" err="1">
                  <a:solidFill>
                    <a:srgbClr val="00B050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csh</a:t>
              </a:r>
              <a:r>
                <a:rPr lang="de-DE" sz="1200" dirty="0">
                  <a:solidFill>
                    <a:srgbClr val="00B050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"</a:t>
              </a:r>
            </a:p>
            <a:p>
              <a:r>
                <a:rPr lang="ro-RO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02: 27010200    </a:t>
              </a:r>
              <a:r>
                <a:rPr lang="ro-RO" sz="1200" dirty="0" err="1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scmp</a:t>
              </a:r>
              <a:r>
                <a:rPr lang="ro-RO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 %r1, %r2</a:t>
              </a:r>
            </a:p>
            <a:p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03: 12000006    </a:t>
              </a:r>
              <a:r>
                <a:rPr lang="de-DE" sz="1200" dirty="0" err="1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be</a:t>
              </a:r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   6</a:t>
              </a:r>
            </a:p>
            <a:p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04: 0e000001    </a:t>
              </a:r>
              <a:r>
                <a:rPr lang="de-DE" sz="1200" dirty="0" err="1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mov</a:t>
              </a:r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  %r0, %r1</a:t>
              </a:r>
            </a:p>
            <a:p>
              <a:r>
                <a:rPr lang="is-IS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05: 11000007    ba   7</a:t>
              </a:r>
            </a:p>
            <a:p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06: 25000001    </a:t>
              </a:r>
              <a:r>
                <a:rPr lang="de-DE" sz="1200" dirty="0" err="1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setx</a:t>
              </a:r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 DT_INTEGER[0], %r1         </a:t>
              </a:r>
              <a:r>
                <a:rPr lang="de-DE" sz="1200" dirty="0">
                  <a:solidFill>
                    <a:srgbClr val="00B050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! 0x1</a:t>
              </a:r>
            </a:p>
            <a:p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07: 23000001    </a:t>
              </a:r>
              <a:r>
                <a:rPr lang="de-DE" sz="1200" dirty="0" err="1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ret</a:t>
              </a:r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  %r1</a:t>
              </a:r>
            </a:p>
            <a:p>
              <a:endPara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endParaRPr>
            </a:p>
            <a:p>
              <a:r>
                <a:rPr lang="de-DE" sz="1200" b="1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NAME             ID   KND SCP FLAG TYPE</a:t>
              </a:r>
            </a:p>
            <a:p>
              <a:r>
                <a:rPr lang="de-DE" sz="1200" dirty="0" err="1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execname</a:t>
              </a:r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         118  </a:t>
              </a:r>
              <a:r>
                <a:rPr lang="de-DE" sz="1200" dirty="0" err="1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scl</a:t>
              </a:r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glb</a:t>
              </a:r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r</a:t>
              </a:r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    </a:t>
              </a:r>
              <a:r>
                <a:rPr lang="de-DE" sz="1200" dirty="0" err="1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string</a:t>
              </a:r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 (</a:t>
              </a:r>
              <a:r>
                <a:rPr lang="de-DE" sz="1200" dirty="0" err="1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unknown</a:t>
              </a:r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) </a:t>
              </a:r>
              <a:r>
                <a:rPr lang="de-DE" sz="1200" dirty="0" err="1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by</a:t>
              </a:r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ref</a:t>
              </a:r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 (</a:t>
              </a:r>
              <a:r>
                <a:rPr lang="de-DE" sz="1200" dirty="0" err="1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size</a:t>
              </a:r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 256)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-809348" y="3172101"/>
              <a:ext cx="2506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Predicate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59316" y="4800599"/>
            <a:ext cx="8256034" cy="1362076"/>
            <a:chOff x="259316" y="4800599"/>
            <a:chExt cx="8256034" cy="1362076"/>
          </a:xfrm>
        </p:grpSpPr>
        <p:sp>
          <p:nvSpPr>
            <p:cNvPr id="8" name="Rectangle 7"/>
            <p:cNvSpPr/>
            <p:nvPr/>
          </p:nvSpPr>
          <p:spPr>
            <a:xfrm>
              <a:off x="628650" y="4800600"/>
              <a:ext cx="7886700" cy="1362074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DIFO 0x0x8047d2390 returns D type (integer) (size 8)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OFF OPCODE      INSTRUCTION</a:t>
              </a:r>
            </a:p>
            <a:p>
              <a:r>
                <a:rPr lang="is-IS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00: 29010601    ldgs DT_VAR(262), %r1           </a:t>
              </a:r>
              <a:r>
                <a:rPr lang="is-IS" sz="1200" dirty="0">
                  <a:solidFill>
                    <a:srgbClr val="00B050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! DT_VAR(262) = "arg0"</a:t>
              </a:r>
            </a:p>
            <a:p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01: 23000001    </a:t>
              </a:r>
              <a:r>
                <a:rPr lang="de-DE" sz="1200" dirty="0" err="1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ret</a:t>
              </a:r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  %r1</a:t>
              </a:r>
            </a:p>
            <a:p>
              <a:endPara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endParaRPr>
            </a:p>
            <a:p>
              <a:r>
                <a:rPr lang="de-DE" sz="1200" b="1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NAME             ID   KND SCP FLAG TYPE</a:t>
              </a:r>
            </a:p>
            <a:p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arg0             106  </a:t>
              </a:r>
              <a:r>
                <a:rPr lang="de-DE" sz="1200" dirty="0" err="1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scl</a:t>
              </a:r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glb</a:t>
              </a:r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r</a:t>
              </a:r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    D type (integer) (</a:t>
              </a:r>
              <a:r>
                <a:rPr lang="de-DE" sz="1200" dirty="0" err="1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size</a:t>
              </a:r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 8</a:t>
              </a:r>
              <a:r>
                <a:rPr lang="de-DE" sz="1200" dirty="0" smtClean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)</a:t>
              </a:r>
              <a:endPara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-237056" y="5296971"/>
              <a:ext cx="1362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746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FreeBSD DTrace providers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171576"/>
            <a:ext cx="7886700" cy="526551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Providers represent data sources – instrumentation types: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Apparent duplication: FBT vs. event-class providers?</a:t>
            </a:r>
          </a:p>
          <a:p>
            <a:pPr lvl="1"/>
            <a:r>
              <a:rPr lang="en-US" dirty="0" smtClean="0"/>
              <a:t>Efficiency, expressivity, interface stability, portability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2 - Kernels and Tracing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607609"/>
              </p:ext>
            </p:extLst>
          </p:nvPr>
        </p:nvGraphicFramePr>
        <p:xfrm>
          <a:off x="628650" y="1608093"/>
          <a:ext cx="78867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61722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Provider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32686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callout_execute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Timer-driven “callout” event probes</a:t>
                      </a:r>
                      <a:endParaRPr lang="en-US" sz="1600" dirty="0"/>
                    </a:p>
                  </a:txBody>
                  <a:tcPr/>
                </a:tc>
              </a:tr>
              <a:tr h="32686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dtmalloc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Kernel </a:t>
                      </a:r>
                      <a:r>
                        <a:rPr lang="en-US" sz="1600" dirty="0" err="1" smtClean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malloc</a:t>
                      </a:r>
                      <a:r>
                        <a:rPr lang="en-US" sz="1600" dirty="0" smtClean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()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smtClean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free()</a:t>
                      </a:r>
                      <a:endParaRPr lang="en-US" sz="1600" dirty="0">
                        <a:latin typeface="Source Code Pro" charset="0"/>
                        <a:ea typeface="Source Code Pro" charset="0"/>
                        <a:cs typeface="Source Code Pro" charset="0"/>
                      </a:endParaRPr>
                    </a:p>
                  </a:txBody>
                  <a:tcPr/>
                </a:tc>
              </a:tr>
              <a:tr h="32686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dtrace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DTrace script events</a:t>
                      </a:r>
                      <a:r>
                        <a:rPr lang="en-US" sz="1600" baseline="0" dirty="0" smtClean="0"/>
                        <a:t> (</a:t>
                      </a:r>
                      <a:r>
                        <a:rPr lang="en-US" sz="1600" baseline="0" dirty="0" smtClean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BEGIN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smtClean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END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2686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fbt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Function Boundary Tracing (function</a:t>
                      </a:r>
                      <a:r>
                        <a:rPr lang="en-US" sz="1600" baseline="0" dirty="0" smtClean="0"/>
                        <a:t> prologues, epilogues)</a:t>
                      </a:r>
                      <a:endParaRPr lang="en-US" sz="1600" dirty="0"/>
                    </a:p>
                  </a:txBody>
                  <a:tcPr/>
                </a:tc>
              </a:tr>
              <a:tr h="32686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Block I/O read/write</a:t>
                      </a:r>
                      <a:endParaRPr lang="en-US" sz="1600" dirty="0"/>
                    </a:p>
                  </a:txBody>
                  <a:tcPr/>
                </a:tc>
              </a:tr>
              <a:tr h="32686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ip,udp,tcp,sctp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TCP/IP events</a:t>
                      </a:r>
                      <a:endParaRPr lang="en-US" sz="1600" dirty="0"/>
                    </a:p>
                  </a:txBody>
                  <a:tcPr/>
                </a:tc>
              </a:tr>
              <a:tr h="32686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lockstat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Kernel</a:t>
                      </a:r>
                      <a:r>
                        <a:rPr lang="en-US" sz="1600" baseline="0" dirty="0" smtClean="0"/>
                        <a:t> locking primitives</a:t>
                      </a:r>
                      <a:endParaRPr lang="en-US" sz="1600" dirty="0"/>
                    </a:p>
                  </a:txBody>
                  <a:tcPr/>
                </a:tc>
              </a:tr>
              <a:tr h="32686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proc,sched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Kernel process,</a:t>
                      </a:r>
                      <a:r>
                        <a:rPr lang="en-US" sz="1600" baseline="0" dirty="0" smtClean="0"/>
                        <a:t> scheduling primitives</a:t>
                      </a:r>
                      <a:endParaRPr lang="en-US" sz="1600" dirty="0"/>
                    </a:p>
                  </a:txBody>
                  <a:tcPr/>
                </a:tc>
              </a:tr>
              <a:tr h="32686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profile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Profiling timers</a:t>
                      </a:r>
                      <a:endParaRPr lang="en-US" sz="1600" dirty="0"/>
                    </a:p>
                  </a:txBody>
                  <a:tcPr/>
                </a:tc>
              </a:tr>
              <a:tr h="32686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syscall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System-call entry/return</a:t>
                      </a:r>
                      <a:endParaRPr lang="en-US" sz="1600" dirty="0"/>
                    </a:p>
                  </a:txBody>
                  <a:tcPr/>
                </a:tc>
              </a:tr>
              <a:tr h="32686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vfs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Virtual File System operations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71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kernel </a:t>
            </a:r>
            <a:r>
              <a:rPr lang="en-US" dirty="0" err="1" smtClean="0"/>
              <a:t>malloc</a:t>
            </a:r>
            <a:r>
              <a:rPr lang="en-US" dirty="0" smtClean="0"/>
              <a:t>()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6214"/>
            <a:ext cx="7886700" cy="1047750"/>
          </a:xfrm>
        </p:spPr>
        <p:txBody>
          <a:bodyPr>
            <a:normAutofit/>
          </a:bodyPr>
          <a:lstStyle/>
          <a:p>
            <a:r>
              <a:rPr lang="en-US" dirty="0" smtClean="0"/>
              <a:t>Trace first argument to kernel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malloc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 smtClean="0">
                <a:ea typeface="Source Code Pro" charset="0"/>
                <a:cs typeface="Source Code Pro" charset="0"/>
              </a:rPr>
              <a:t> </a:t>
            </a:r>
            <a:r>
              <a:rPr lang="en-US" dirty="0" smtClean="0"/>
              <a:t>for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csh</a:t>
            </a: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dirty="0" smtClean="0"/>
              <a:t>NB: </a:t>
            </a:r>
            <a:r>
              <a:rPr lang="en-US" dirty="0"/>
              <a:t>C</a:t>
            </a:r>
            <a:r>
              <a:rPr lang="en-US" dirty="0" smtClean="0"/>
              <a:t>aptures both successful and failed allocations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2 - Kernels and Tracing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2495552"/>
            <a:ext cx="7886700" cy="781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# </a:t>
            </a:r>
            <a:r>
              <a:rPr lang="en-US" sz="1700" b="1" dirty="0" err="1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dtrace</a:t>
            </a:r>
            <a:r>
              <a:rPr lang="en-US" sz="1700" b="1" dirty="0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-n</a:t>
            </a:r>
          </a:p>
          <a:p>
            <a:r>
              <a:rPr lang="en-US" sz="1700" b="1" dirty="0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'fbt::malloc:entry /</a:t>
            </a:r>
            <a:r>
              <a:rPr lang="en-US" sz="1700" b="1" dirty="0" err="1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execname</a:t>
            </a:r>
            <a:r>
              <a:rPr lang="en-US" sz="1700" b="1" dirty="0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=="</a:t>
            </a:r>
            <a:r>
              <a:rPr lang="en-US" sz="1700" b="1" dirty="0" err="1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csh</a:t>
            </a:r>
            <a:r>
              <a:rPr lang="en-US" sz="1700" b="1" dirty="0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"/ { trace(arg0); }'</a:t>
            </a:r>
            <a:endParaRPr lang="en-US" sz="1700" b="1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51007"/>
              </p:ext>
            </p:extLst>
          </p:nvPr>
        </p:nvGraphicFramePr>
        <p:xfrm>
          <a:off x="628650" y="3396343"/>
          <a:ext cx="8010525" cy="1346121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62075"/>
                <a:gridCol w="6648450"/>
              </a:tblGrid>
              <a:tr h="4667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 FBT to instrument </a:t>
                      </a:r>
                      <a:r>
                        <a:rPr lang="en-US" dirty="0" err="1" smtClean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malloc</a:t>
                      </a:r>
                      <a:r>
                        <a:rPr lang="en-US" dirty="0" smtClean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()</a:t>
                      </a:r>
                      <a:r>
                        <a:rPr lang="en-US" dirty="0" smtClean="0"/>
                        <a:t> function prologue</a:t>
                      </a:r>
                    </a:p>
                  </a:txBody>
                  <a:tcPr/>
                </a:tc>
              </a:tr>
              <a:tr h="43969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Predicate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 actions to processes executing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csh</a:t>
                      </a:r>
                      <a:endParaRPr lang="en-US" dirty="0">
                        <a:latin typeface="Source Code Pro" charset="0"/>
                        <a:ea typeface="Source Code Pro" charset="0"/>
                        <a:cs typeface="Source Code Pro" charset="0"/>
                      </a:endParaRPr>
                    </a:p>
                  </a:txBody>
                  <a:tcPr/>
                </a:tc>
              </a:tr>
              <a:tr h="43969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Trace the first argument (</a:t>
                      </a:r>
                      <a:r>
                        <a:rPr lang="en-US" dirty="0" smtClean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arg0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28650" y="4994276"/>
            <a:ext cx="8010524" cy="1362074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CPU     ID          FUNCTION:NAME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0   8408           malloc:entry        64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0   8408           malloc:entry      2748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0   8408           malloc:entry        48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0   8408           malloc:entry       392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^C</a:t>
            </a:r>
          </a:p>
        </p:txBody>
      </p:sp>
    </p:spTree>
    <p:extLst>
      <p:ext uri="{BB962C8B-B14F-4D97-AF65-F5344CB8AC3E}">
        <p14:creationId xmlns:p14="http://schemas.microsoft.com/office/powerpoint/2010/main" val="102075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Aggregations – </a:t>
            </a:r>
            <a:r>
              <a:rPr lang="en-US" dirty="0" err="1" smtClean="0"/>
              <a:t>summarising</a:t>
            </a:r>
            <a:r>
              <a:rPr lang="en-US" dirty="0" smtClean="0"/>
              <a:t> traces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0151"/>
            <a:ext cx="7886700" cy="98107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Aggregations </a:t>
            </a:r>
            <a:r>
              <a:rPr lang="en-US" dirty="0" smtClean="0"/>
              <a:t>allow early, efficient reduction</a:t>
            </a:r>
          </a:p>
          <a:p>
            <a:pPr lvl="1"/>
            <a:r>
              <a:rPr lang="en-US" dirty="0" smtClean="0"/>
              <a:t>Scalable </a:t>
            </a:r>
            <a:r>
              <a:rPr lang="en-US" dirty="0"/>
              <a:t>multicore implementations (i.e., commutative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2 - Kernels and Tracing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186624"/>
              </p:ext>
            </p:extLst>
          </p:nvPr>
        </p:nvGraphicFramePr>
        <p:xfrm>
          <a:off x="628650" y="3088165"/>
          <a:ext cx="78867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/>
                <a:gridCol w="5886450"/>
              </a:tblGrid>
              <a:tr h="248356">
                <a:tc>
                  <a:txBody>
                    <a:bodyPr/>
                    <a:lstStyle/>
                    <a:p>
                      <a:r>
                        <a:rPr lang="en-US" dirty="0" smtClean="0"/>
                        <a:t>Aggregation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2483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count()</a:t>
                      </a:r>
                      <a:endParaRPr lang="en-US" dirty="0">
                        <a:latin typeface="Source Code Pro" charset="0"/>
                        <a:ea typeface="Source Code Pro" charset="0"/>
                        <a:cs typeface="Source Code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times called</a:t>
                      </a:r>
                      <a:endParaRPr lang="en-US" dirty="0"/>
                    </a:p>
                  </a:txBody>
                  <a:tcPr/>
                </a:tc>
              </a:tr>
              <a:tr h="2483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sum()</a:t>
                      </a:r>
                      <a:endParaRPr lang="en-US" dirty="0">
                        <a:latin typeface="Source Code Pro" charset="0"/>
                        <a:ea typeface="Source Code Pro" charset="0"/>
                        <a:cs typeface="Source Code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 of arguments</a:t>
                      </a:r>
                      <a:endParaRPr lang="en-US" dirty="0"/>
                    </a:p>
                  </a:txBody>
                  <a:tcPr/>
                </a:tc>
              </a:tr>
              <a:tr h="24835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avg</a:t>
                      </a:r>
                      <a:r>
                        <a:rPr lang="en-US" dirty="0" smtClean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()</a:t>
                      </a:r>
                      <a:endParaRPr lang="en-US" dirty="0">
                        <a:latin typeface="Source Code Pro" charset="0"/>
                        <a:ea typeface="Source Code Pro" charset="0"/>
                        <a:cs typeface="Source Code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of arguments</a:t>
                      </a:r>
                      <a:endParaRPr lang="en-US" dirty="0"/>
                    </a:p>
                  </a:txBody>
                  <a:tcPr/>
                </a:tc>
              </a:tr>
              <a:tr h="2483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min()</a:t>
                      </a:r>
                      <a:endParaRPr lang="en-US" dirty="0">
                        <a:latin typeface="Source Code Pro" charset="0"/>
                        <a:ea typeface="Source Code Pro" charset="0"/>
                        <a:cs typeface="Source Code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Minimum of arguments</a:t>
                      </a:r>
                      <a:endParaRPr lang="en-US" dirty="0"/>
                    </a:p>
                  </a:txBody>
                  <a:tcPr/>
                </a:tc>
              </a:tr>
              <a:tr h="2483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max()</a:t>
                      </a:r>
                      <a:endParaRPr lang="en-US" dirty="0">
                        <a:latin typeface="Source Code Pro" charset="0"/>
                        <a:ea typeface="Source Code Pro" charset="0"/>
                        <a:cs typeface="Source Code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of arguments</a:t>
                      </a:r>
                      <a:endParaRPr lang="en-US" dirty="0"/>
                    </a:p>
                  </a:txBody>
                  <a:tcPr/>
                </a:tc>
              </a:tr>
              <a:tr h="24835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stddev</a:t>
                      </a:r>
                      <a:r>
                        <a:rPr lang="en-US" dirty="0" smtClean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()</a:t>
                      </a:r>
                      <a:endParaRPr lang="en-US" dirty="0">
                        <a:latin typeface="Source Code Pro" charset="0"/>
                        <a:ea typeface="Source Code Pro" charset="0"/>
                        <a:cs typeface="Source Code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deviation of arguments</a:t>
                      </a:r>
                      <a:endParaRPr lang="en-US" dirty="0"/>
                    </a:p>
                  </a:txBody>
                  <a:tcPr/>
                </a:tc>
              </a:tr>
              <a:tr h="24835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lquantize</a:t>
                      </a:r>
                      <a:r>
                        <a:rPr lang="en-US" dirty="0" smtClean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()</a:t>
                      </a:r>
                      <a:endParaRPr lang="en-US" dirty="0">
                        <a:latin typeface="Source Code Pro" charset="0"/>
                        <a:ea typeface="Source Code Pro" charset="0"/>
                        <a:cs typeface="Source Code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 frequency distribution (histogram)</a:t>
                      </a:r>
                      <a:endParaRPr lang="en-US" dirty="0"/>
                    </a:p>
                  </a:txBody>
                  <a:tcPr/>
                </a:tc>
              </a:tr>
              <a:tr h="2483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quantize()</a:t>
                      </a:r>
                      <a:endParaRPr lang="en-US" dirty="0">
                        <a:latin typeface="Source Code Pro" charset="0"/>
                        <a:ea typeface="Source Code Pro" charset="0"/>
                        <a:cs typeface="Source Code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 frequency distribution (histogram)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8650" y="2105025"/>
            <a:ext cx="7886700" cy="90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700" b="1" dirty="0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@variable = function(</a:t>
            </a:r>
            <a:r>
              <a:rPr lang="en-US" sz="1700" b="1" i="1" dirty="0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.. </a:t>
            </a:r>
            <a:r>
              <a:rPr lang="en-US" sz="1700" b="1" i="1" dirty="0" err="1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args</a:t>
            </a:r>
            <a:r>
              <a:rPr lang="en-US" sz="1700" b="1" i="1" dirty="0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..</a:t>
            </a:r>
            <a:r>
              <a:rPr lang="en-US" sz="1700" b="1" dirty="0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);</a:t>
            </a:r>
          </a:p>
          <a:p>
            <a:pPr lvl="1"/>
            <a:r>
              <a:rPr lang="en-US" sz="1700" b="1" dirty="0" err="1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printa</a:t>
            </a:r>
            <a:r>
              <a:rPr lang="en-US" sz="1700" b="1" dirty="0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(@variable)</a:t>
            </a:r>
          </a:p>
        </p:txBody>
      </p:sp>
    </p:spTree>
    <p:extLst>
      <p:ext uri="{BB962C8B-B14F-4D97-AF65-F5344CB8AC3E}">
        <p14:creationId xmlns:p14="http://schemas.microsoft.com/office/powerpoint/2010/main" val="110930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600</TotalTime>
  <Words>2866</Words>
  <Application>Microsoft Macintosh PowerPoint</Application>
  <PresentationFormat>On-screen Show (4:3)</PresentationFormat>
  <Paragraphs>498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Source Code Pro</vt:lpstr>
      <vt:lpstr>Office Theme</vt:lpstr>
      <vt:lpstr>Kernels and Tracing</vt:lpstr>
      <vt:lpstr>Reminder: last time</vt:lpstr>
      <vt:lpstr>This time: Tracing the kernel</vt:lpstr>
      <vt:lpstr>Dynamic tracing with DTrace</vt:lpstr>
      <vt:lpstr>DTrace scripts</vt:lpstr>
      <vt:lpstr>D Intermediate Format (DIF)</vt:lpstr>
      <vt:lpstr>Some FreeBSD DTrace providers</vt:lpstr>
      <vt:lpstr>Tracing kernel malloc() calls</vt:lpstr>
      <vt:lpstr>Aggregations – summarising traces</vt:lpstr>
      <vt:lpstr>Profiling kernel malloc() calls by csh</vt:lpstr>
      <vt:lpstr>DTrace: Implementation</vt:lpstr>
      <vt:lpstr>The Probe Effect</vt:lpstr>
      <vt:lpstr>Probe effect example: dd(1) execution time</vt:lpstr>
      <vt:lpstr>Probe effect 1: memory allocation</vt:lpstr>
      <vt:lpstr>Probe effect 2: locking</vt:lpstr>
      <vt:lpstr>Probe effect 3: limiting to dd(1)?</vt:lpstr>
      <vt:lpstr>Probe effect 4: stack traces</vt:lpstr>
      <vt:lpstr>The kernel: “Just a C program”?</vt:lpstr>
      <vt:lpstr>The kernel: not just any C program</vt:lpstr>
      <vt:lpstr>Spelunking the kernel</vt:lpstr>
      <vt:lpstr>How work happens in the kernel</vt:lpstr>
      <vt:lpstr>Work processing and distribution</vt:lpstr>
      <vt:lpstr>For next time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L41: Kernels and Tracing</dc:title>
  <dc:creator>Robert Watson</dc:creator>
  <cp:lastModifiedBy>Dr Robert N.M. Watson</cp:lastModifiedBy>
  <cp:revision>113</cp:revision>
  <dcterms:created xsi:type="dcterms:W3CDTF">2016-10-26T08:21:24Z</dcterms:created>
  <dcterms:modified xsi:type="dcterms:W3CDTF">2017-10-01T16:57:07Z</dcterms:modified>
</cp:coreProperties>
</file>