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3"/>
    <p:restoredTop sz="91606"/>
  </p:normalViewPr>
  <p:slideViewPr>
    <p:cSldViewPr snapToGrid="0" snapToObjects="1" showGuides="1">
      <p:cViewPr varScale="1">
        <p:scale>
          <a:sx n="81" d="100"/>
          <a:sy n="81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BB5D-D196-B842-A024-8C9F25C53DDF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947C-CEE7-0948-95BB-9D950DF7A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947C-CEE7-0948-95BB-9D950DF7AF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FF97-0D61-3046-9A03-065BB1643314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9386-BB35-884C-9F1A-BAE252EFD208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30A5-931F-0B42-8FDF-F1E655C9EE90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1"/>
            <a:ext cx="7886700" cy="500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6F9-80CD-BD4E-9626-96014A2724FE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7854-32D6-BA42-9F3A-3C640E9D3B66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52551"/>
            <a:ext cx="388620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52551"/>
            <a:ext cx="3886200" cy="5003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275B-9960-8141-8B3A-494F2B97C47E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8512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A786-2C44-A14B-82CF-88A6641A1EED}" type="datetime1">
              <a:rPr lang="en-GB" smtClean="0"/>
              <a:t>01/10/2017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DA58-DBF1-9640-842E-55CE2DF6E059}" type="datetime1">
              <a:rPr lang="en-GB" smtClean="0"/>
              <a:t>01/10/2017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694-C8FE-0A44-BA30-157D70AAD02D}" type="datetime1">
              <a:rPr lang="en-GB" smtClean="0"/>
              <a:t>01/10/2017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6B4A-DEEB-304A-AFDC-D01760D639A1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8714-0B79-924F-8B19-972A266D519D}" type="datetime1">
              <a:rPr lang="en-GB" smtClean="0"/>
              <a:t>01/10/2017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1777"/>
            <a:ext cx="7886700" cy="1120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52551"/>
            <a:ext cx="78867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F0F0-96B8-954F-9F10-BB1F30111BE6}" type="datetime1">
              <a:rPr lang="en-GB" smtClean="0"/>
              <a:t>01/10/2017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L41 Lecture 3 - The Process Model (1)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A708-1483-F44A-AC56-12F69CC7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Process Model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L41 Lecture 3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Robert N. M. Watson</a:t>
            </a:r>
          </a:p>
          <a:p>
            <a:r>
              <a:rPr lang="en-US" dirty="0" smtClean="0"/>
              <a:t>15 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Virtual memory (quick but painful primer)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92" y="1149394"/>
            <a:ext cx="6780615" cy="52069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Virtual memory (quick but painful primer)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Memory Management Unit (MMU)</a:t>
            </a:r>
          </a:p>
          <a:p>
            <a:pPr lvl="1"/>
            <a:r>
              <a:rPr lang="en-US" dirty="0" smtClean="0"/>
              <a:t>Transforms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 addresses </a:t>
            </a:r>
            <a:r>
              <a:rPr lang="en-US" dirty="0" smtClean="0"/>
              <a:t>into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physical addresses</a:t>
            </a:r>
          </a:p>
          <a:p>
            <a:pPr lvl="1"/>
            <a:r>
              <a:rPr lang="en-US" dirty="0" smtClean="0"/>
              <a:t>Memory is laid out in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virtual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pages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(4K, 2M, 1G,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Control available only to the supervisor (historically)</a:t>
            </a:r>
          </a:p>
          <a:p>
            <a:pPr lvl="1"/>
            <a:r>
              <a:rPr lang="is-IS" dirty="0" smtClean="0"/>
              <a:t>Software handles failures (e.g., permissions) via traps</a:t>
            </a:r>
          </a:p>
          <a:p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Page tables</a:t>
            </a:r>
          </a:p>
          <a:p>
            <a:pPr lvl="1"/>
            <a:r>
              <a:rPr lang="is-IS" dirty="0" smtClean="0"/>
              <a:t>SW-managed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page tables </a:t>
            </a:r>
            <a:r>
              <a:rPr lang="is-IS" dirty="0" smtClean="0"/>
              <a:t>provide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virtual-physical mappings</a:t>
            </a:r>
          </a:p>
          <a:p>
            <a:pPr lvl="1"/>
            <a:r>
              <a:rPr lang="is-IS" dirty="0" smtClean="0"/>
              <a:t>Access permissions, page attributes (e.g., caching), dirty bit</a:t>
            </a:r>
          </a:p>
          <a:p>
            <a:pPr lvl="1"/>
            <a:r>
              <a:rPr lang="is-IS" dirty="0" smtClean="0"/>
              <a:t>Various configurations + traps implement BSS, COW, sharing, ...</a:t>
            </a:r>
          </a:p>
          <a:p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Translation Look-aside Buffer (TLB)</a:t>
            </a:r>
          </a:p>
          <a:p>
            <a:pPr lvl="1"/>
            <a:r>
              <a:rPr lang="is-IS" dirty="0" smtClean="0"/>
              <a:t>Hardware cache of entries – avoid walking pagetables</a:t>
            </a:r>
          </a:p>
          <a:p>
            <a:pPr lvl="1"/>
            <a:r>
              <a:rPr lang="is-IS" dirty="0" smtClean="0"/>
              <a:t>Content A</a:t>
            </a:r>
            <a:r>
              <a:rPr lang="en-US" dirty="0" smtClean="0"/>
              <a:t>d</a:t>
            </a:r>
            <a:r>
              <a:rPr lang="is-IS" dirty="0" smtClean="0"/>
              <a:t>dressable Memory (CAM); 48? 1024? entries</a:t>
            </a:r>
          </a:p>
          <a:p>
            <a:pPr lvl="1"/>
            <a:r>
              <a:rPr lang="is-IS" dirty="0" smtClean="0"/>
              <a:t>TLB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tags</a:t>
            </a:r>
            <a:r>
              <a:rPr lang="is-IS" dirty="0" smtClean="0"/>
              <a:t>: entries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global</a:t>
            </a:r>
            <a:r>
              <a:rPr lang="is-I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s-IS" dirty="0" smtClean="0"/>
              <a:t>or for a specific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address-space ID (ASID)</a:t>
            </a:r>
          </a:p>
          <a:p>
            <a:pPr lvl="1"/>
            <a:r>
              <a:rPr lang="is-IS" dirty="0" smtClean="0"/>
              <a:t>Software- vs. hardware-managed TLBs</a:t>
            </a:r>
          </a:p>
          <a:p>
            <a:r>
              <a:rPr lang="is-IS" dirty="0" smtClean="0"/>
              <a:t>Hypervisors and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IOMMUs</a:t>
            </a:r>
            <a:r>
              <a:rPr lang="is-IS" dirty="0" smtClean="0"/>
              <a:t>: I/O devices perform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direct memory access (DMA)</a:t>
            </a:r>
            <a:r>
              <a:rPr lang="is-IS" dirty="0" smtClean="0"/>
              <a:t> with the rights of a process/VM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run-time linker (</a:t>
            </a:r>
            <a:r>
              <a:rPr lang="en-US" dirty="0" err="1" smtClean="0"/>
              <a:t>rtld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Static linking</a:t>
            </a:r>
            <a:r>
              <a:rPr lang="en-US" dirty="0" smtClean="0"/>
              <a:t>: program, libraries linked into one binary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address space laid out (and fixed) at compile time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Dynamic linking</a:t>
            </a:r>
            <a:r>
              <a:rPr lang="en-US" dirty="0" smtClean="0"/>
              <a:t>: program in binary, but not libraries</a:t>
            </a:r>
          </a:p>
          <a:p>
            <a:pPr lvl="1"/>
            <a:r>
              <a:rPr lang="en-US" dirty="0" smtClean="0"/>
              <a:t>Shared libraries avoid code duplication, conserving memory</a:t>
            </a:r>
          </a:p>
          <a:p>
            <a:pPr lvl="1"/>
            <a:r>
              <a:rPr lang="en-US" dirty="0" smtClean="0"/>
              <a:t>Shared libraries allow different update cycles, ABI ownership</a:t>
            </a:r>
          </a:p>
          <a:p>
            <a:pPr lvl="1"/>
            <a:r>
              <a:rPr lang="en-US" dirty="0" smtClean="0"/>
              <a:t>Program binaries contain a list of their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library dependencies</a:t>
            </a:r>
          </a:p>
          <a:p>
            <a:pPr lvl="1"/>
            <a:r>
              <a:rPr lang="en-US" dirty="0" smtClean="0"/>
              <a:t>The run-time linker (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 smtClean="0"/>
              <a:t>) loads and links libraries</a:t>
            </a:r>
          </a:p>
          <a:p>
            <a:pPr lvl="1"/>
            <a:r>
              <a:rPr lang="en-US" dirty="0" smtClean="0"/>
              <a:t>Also used for plug-ins via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dlopen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dlsym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()</a:t>
            </a:r>
          </a:p>
          <a:p>
            <a:r>
              <a:rPr lang="en-US" dirty="0" smtClean="0"/>
              <a:t>Three separate but related activities: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Load</a:t>
            </a:r>
            <a:r>
              <a:rPr lang="en-US" dirty="0" smtClean="0"/>
              <a:t>: Load ELF segments at suitable virtual addresses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Relocate</a:t>
            </a:r>
            <a:r>
              <a:rPr lang="en-US" dirty="0" smtClean="0"/>
              <a:t>: Rewrite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position-dependent code </a:t>
            </a:r>
            <a:r>
              <a:rPr lang="en-US" dirty="0" smtClean="0"/>
              <a:t>to load address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Resolve symbols</a:t>
            </a:r>
            <a:r>
              <a:rPr lang="en-US" dirty="0" smtClean="0"/>
              <a:t>: Rewrite inline/PLT addresses to other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the run-time linker (</a:t>
            </a:r>
            <a:r>
              <a:rPr lang="en-US" dirty="0" err="1" smtClean="0"/>
              <a:t>rtld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3851"/>
            <a:ext cx="7886700" cy="38425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the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execve</a:t>
            </a:r>
            <a:r>
              <a:rPr lang="en-US" dirty="0" smtClean="0"/>
              <a:t> system call starts the new program:</a:t>
            </a:r>
          </a:p>
          <a:p>
            <a:pPr lvl="1"/>
            <a:r>
              <a:rPr lang="en-US" dirty="0" smtClean="0"/>
              <a:t>ELF binaries name their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interpreter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in ELF metadata</a:t>
            </a:r>
          </a:p>
          <a:p>
            <a:pPr lvl="1"/>
            <a:r>
              <a:rPr lang="en-US" dirty="0" smtClean="0"/>
              <a:t>Kernel maps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 smtClean="0"/>
              <a:t> and the application binary into memory</a:t>
            </a:r>
          </a:p>
          <a:p>
            <a:pPr lvl="1"/>
            <a:r>
              <a:rPr lang="en-US" dirty="0" err="1" smtClean="0"/>
              <a:t>Userspace</a:t>
            </a:r>
            <a:r>
              <a:rPr lang="en-US" dirty="0" smtClean="0"/>
              <a:t> starts execution in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 smtClean="0"/>
              <a:t> loads and links dynamic libraries, runs constructors</a:t>
            </a:r>
          </a:p>
          <a:p>
            <a:pPr lvl="1"/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rtld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smtClean="0"/>
              <a:t>calls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main()</a:t>
            </a:r>
          </a:p>
          <a:p>
            <a:r>
              <a:rPr lang="en-US" dirty="0" err="1" smtClean="0"/>
              <a:t>Optimisations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Lazy binding</a:t>
            </a:r>
            <a:r>
              <a:rPr lang="en-US" dirty="0" smtClean="0"/>
              <a:t>: don’t resolve all function symbols at load time</a:t>
            </a:r>
          </a:p>
          <a:p>
            <a:pPr lvl="1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Prelinking</a:t>
            </a:r>
            <a:r>
              <a:rPr lang="en-US" dirty="0" smtClean="0"/>
              <a:t>: relocate, link in advance of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2" y="1389827"/>
            <a:ext cx="7886698" cy="784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:~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/bin/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4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/bin/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</a:p>
          <a:p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libc.so.7 =&gt; /</a:t>
            </a:r>
            <a:r>
              <a:rPr lang="ro-RO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ro-RO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 (0x20100000)</a:t>
            </a:r>
          </a:p>
        </p:txBody>
      </p:sp>
    </p:spTree>
    <p:extLst>
      <p:ext uri="{BB962C8B-B14F-4D97-AF65-F5344CB8AC3E}">
        <p14:creationId xmlns:p14="http://schemas.microsoft.com/office/powerpoint/2010/main" val="1282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Arguments and ELF auxiliary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2800"/>
            <a:ext cx="7886700" cy="36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C-program arguments are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argc</a:t>
            </a:r>
            <a:r>
              <a:rPr lang="en-US" dirty="0" smtClean="0"/>
              <a:t>,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argv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[]</a:t>
            </a:r>
            <a:r>
              <a:rPr lang="en-US" dirty="0" smtClean="0"/>
              <a:t>, and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envv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[]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2633823"/>
            <a:ext cx="7886700" cy="368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run-time linker also accepts arguments from the kernel: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2" y="1678054"/>
            <a:ext cx="7886698" cy="7847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-c 716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COMM             ARGS</a:t>
            </a:r>
          </a:p>
          <a:p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if=/dev/zero of=/dev/null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bs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=1m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2" y="3002557"/>
            <a:ext cx="7886698" cy="33537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-x 716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COMM             AUXV             VALUE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AT_PHDR          0x8034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AT_PHENT         32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AT_PHNUM         7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AT_PAGESZ        4096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AT_FLAGS         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AT_ENTRY         0x8cc8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AT_BASE          0x20014000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AT_EXECPATH      0xbfffffc4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AT_OSRELDATE     1100062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AT_NCPUS         1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AT_PAGESIZES     0xbfffff9c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716 </a:t>
            </a:r>
            <a:r>
              <a:rPr lang="de-DE" sz="14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      AT_PAGESIZESLEN  8</a:t>
            </a:r>
          </a:p>
          <a:p>
            <a:r>
              <a:rPr lang="de-DE" sz="14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681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 and system calls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22457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Asymmetric domain transition,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trap</a:t>
            </a:r>
            <a:r>
              <a:rPr lang="en-US" dirty="0" smtClean="0"/>
              <a:t>, shifts control to kernel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Asynchronous traps</a:t>
            </a:r>
            <a:r>
              <a:rPr lang="en-US" dirty="0" smtClean="0"/>
              <a:t>: e.g., timer, peripheral interrupts, Inter-Processor Interrupts (IPIs)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Synchronous traps</a:t>
            </a:r>
            <a:r>
              <a:rPr lang="en-US" dirty="0" smtClean="0"/>
              <a:t>: e.g., system calls, divide-by-zero, page faults</a:t>
            </a:r>
          </a:p>
          <a:p>
            <a:r>
              <a:rPr lang="en-US" dirty="0" smtClean="0"/>
              <a:t>$pc to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interrupt vector</a:t>
            </a:r>
            <a:r>
              <a:rPr lang="en-US" dirty="0" smtClean="0"/>
              <a:t>: dedicated OS code to handle trap</a:t>
            </a:r>
          </a:p>
          <a:p>
            <a:r>
              <a:rPr lang="en-US" dirty="0" smtClean="0"/>
              <a:t>Key challenge: kernel must gain control safely, securely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62656"/>
              </p:ext>
            </p:extLst>
          </p:nvPr>
        </p:nvGraphicFramePr>
        <p:xfrm>
          <a:off x="628650" y="3584686"/>
          <a:ext cx="7886700" cy="163046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8550"/>
                <a:gridCol w="6708150"/>
              </a:tblGrid>
              <a:tr h="631059">
                <a:tc>
                  <a:txBody>
                    <a:bodyPr/>
                    <a:lstStyle/>
                    <a:p>
                      <a:r>
                        <a:rPr lang="en-US" dirty="0" smtClean="0"/>
                        <a:t>RISC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$pc saved, $pc installed, control coprocessor (MMU, </a:t>
                      </a:r>
                      <a:r>
                        <a:rPr lang="is-IS" dirty="0" smtClean="0"/>
                        <a:t>…)</a:t>
                      </a:r>
                    </a:p>
                    <a:p>
                      <a:r>
                        <a:rPr lang="is-IS" dirty="0" smtClean="0"/>
                        <a:t>Kernel address space available.</a:t>
                      </a:r>
                    </a:p>
                    <a:p>
                      <a:r>
                        <a:rPr lang="is-IS" dirty="0" smtClean="0"/>
                        <a:t>Reserved registers in ABI.</a:t>
                      </a:r>
                    </a:p>
                    <a:p>
                      <a:r>
                        <a:rPr lang="is-IS" dirty="0" smtClean="0"/>
                        <a:t>Software must save other state (e.g., other </a:t>
                      </a:r>
                      <a:r>
                        <a:rPr lang="is-IS" baseline="0" dirty="0" smtClean="0"/>
                        <a:t>registers)</a:t>
                      </a:r>
                      <a:endParaRPr lang="en-US" dirty="0"/>
                    </a:p>
                  </a:txBody>
                  <a:tcPr/>
                </a:tc>
              </a:tr>
              <a:tr h="441741">
                <a:tc>
                  <a:txBody>
                    <a:bodyPr/>
                    <a:lstStyle/>
                    <a:p>
                      <a:r>
                        <a:rPr lang="en-US" dirty="0" smtClean="0"/>
                        <a:t>CISC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that and: context saved to in-memory trap frame</a:t>
                      </a:r>
                      <a:r>
                        <a:rPr lang="en-US" baseline="0" dirty="0" smtClean="0"/>
                        <a:t> (variably sized?)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5395492"/>
            <a:ext cx="7886700" cy="869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</a:t>
            </a:r>
            <a:r>
              <a:rPr lang="en-US" dirty="0" smtClean="0"/>
              <a:t>ser context switch:</a:t>
            </a:r>
          </a:p>
          <a:p>
            <a:pPr lvl="1"/>
            <a:r>
              <a:rPr lang="en-US" dirty="0" smtClean="0"/>
              <a:t>(1) trap to kernel, (2) save register context; (3) optionally change address space, (4) restore another register context</a:t>
            </a:r>
          </a:p>
        </p:txBody>
      </p:sp>
    </p:spTree>
    <p:extLst>
      <p:ext uri="{BB962C8B-B14F-4D97-AF65-F5344CB8AC3E}">
        <p14:creationId xmlns:p14="http://schemas.microsoft.com/office/powerpoint/2010/main" val="20696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on traps and system calls</a:t>
            </a:r>
          </a:p>
          <a:p>
            <a:r>
              <a:rPr lang="en-US" dirty="0" smtClean="0"/>
              <a:t>Virtual memory support for the process model</a:t>
            </a:r>
          </a:p>
          <a:p>
            <a:r>
              <a:rPr lang="en-US" dirty="0" smtClean="0"/>
              <a:t>Review ideas from the first lab report</a:t>
            </a:r>
          </a:p>
          <a:p>
            <a:endParaRPr lang="en-US" dirty="0"/>
          </a:p>
          <a:p>
            <a:r>
              <a:rPr lang="en-US" dirty="0" smtClean="0"/>
              <a:t>McKusick, et al: Chapter 6 (</a:t>
            </a:r>
            <a:r>
              <a:rPr lang="en-US" i="1" dirty="0" smtClean="0"/>
              <a:t>Memory Management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Optional: Anderson, et al, on </a:t>
            </a:r>
            <a:r>
              <a:rPr lang="en-US" i="1" dirty="0" smtClean="0"/>
              <a:t>Scheduler Activations</a:t>
            </a:r>
            <a:endParaRPr lang="en-US" i="1" dirty="0"/>
          </a:p>
          <a:p>
            <a:pPr lvl="1"/>
            <a:r>
              <a:rPr lang="en-US" dirty="0" smtClean="0"/>
              <a:t>(Exercise: where can we find scheduler-activation-based concurrent programming models today?)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4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DTrace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probe effect</a:t>
            </a:r>
          </a:p>
          <a:p>
            <a:r>
              <a:rPr lang="en-US" dirty="0"/>
              <a:t>The kernel: Just a C program?</a:t>
            </a:r>
          </a:p>
          <a:p>
            <a:r>
              <a:rPr lang="en-US" dirty="0"/>
              <a:t>A little on kernel dynamics: How work happens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time: The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model and its evolution</a:t>
            </a:r>
          </a:p>
          <a:p>
            <a:r>
              <a:rPr lang="en-US" dirty="0" smtClean="0"/>
              <a:t>Brutal (re, pre)-introduction to virtual memory</a:t>
            </a:r>
          </a:p>
          <a:p>
            <a:r>
              <a:rPr lang="en-US" dirty="0" smtClean="0"/>
              <a:t>Where do programs come from?</a:t>
            </a:r>
          </a:p>
          <a:p>
            <a:r>
              <a:rPr lang="en-US" dirty="0" smtClean="0"/>
              <a:t>Traps and system calls</a:t>
            </a:r>
          </a:p>
          <a:p>
            <a:r>
              <a:rPr lang="en-US" dirty="0" smtClean="0"/>
              <a:t>Reading for next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i="1" dirty="0" smtClean="0"/>
              <a:t>Process </a:t>
            </a:r>
            <a:r>
              <a:rPr lang="en-US" sz="3600" i="1" dirty="0"/>
              <a:t>M</a:t>
            </a:r>
            <a:r>
              <a:rPr lang="en-US" sz="3600" i="1" dirty="0" smtClean="0"/>
              <a:t>odel</a:t>
            </a:r>
            <a:r>
              <a:rPr lang="en-US" sz="3600" dirty="0" smtClean="0"/>
              <a:t>: 1970s foundations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0" y="1838578"/>
            <a:ext cx="4086508" cy="3481099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Saltzer</a:t>
            </a:r>
            <a:r>
              <a:rPr lang="en-US" dirty="0" smtClean="0"/>
              <a:t> and Schroeder, </a:t>
            </a:r>
            <a:r>
              <a:rPr lang="en-US" b="1" dirty="0" smtClean="0"/>
              <a:t>The Protection of Information in Computer Systems</a:t>
            </a:r>
            <a:r>
              <a:rPr lang="en-US" dirty="0" smtClean="0"/>
              <a:t>, SOSP’73, October 1973. (CACM 1974)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Multics process model</a:t>
            </a:r>
          </a:p>
          <a:p>
            <a:pPr lvl="1"/>
            <a:r>
              <a:rPr lang="en-US" dirty="0" smtClean="0"/>
              <a:t>‘Program in execution’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Process isolation </a:t>
            </a:r>
            <a:r>
              <a:rPr lang="en-US" dirty="0" smtClean="0"/>
              <a:t>bridged by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controlled communication </a:t>
            </a:r>
            <a:r>
              <a:rPr lang="en-US" dirty="0" smtClean="0"/>
              <a:t>via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supervisor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(kernel)</a:t>
            </a:r>
          </a:p>
          <a:p>
            <a:r>
              <a:rPr lang="en-US" dirty="0" smtClean="0"/>
              <a:t>Hardware foundations</a:t>
            </a:r>
          </a:p>
          <a:p>
            <a:pPr lvl="1"/>
            <a:r>
              <a:rPr lang="en-US" dirty="0" smtClean="0"/>
              <a:t>Supervisor mode</a:t>
            </a:r>
          </a:p>
          <a:p>
            <a:pPr lvl="1"/>
            <a:r>
              <a:rPr lang="en-US" dirty="0" smtClean="0"/>
              <a:t>Memory segmentation</a:t>
            </a:r>
          </a:p>
          <a:p>
            <a:pPr lvl="1"/>
            <a:r>
              <a:rPr lang="en-US" dirty="0" smtClean="0"/>
              <a:t>Trap mechanism</a:t>
            </a:r>
          </a:p>
          <a:p>
            <a:r>
              <a:rPr lang="en-US" dirty="0" smtClean="0"/>
              <a:t>Hardware protection rings (Schroeder and </a:t>
            </a:r>
            <a:r>
              <a:rPr lang="en-US" dirty="0" err="1" smtClean="0"/>
              <a:t>Saltzer</a:t>
            </a:r>
            <a:r>
              <a:rPr lang="en-US" dirty="0" smtClean="0"/>
              <a:t>, 1972)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process model</a:t>
            </a:r>
            <a:r>
              <a:rPr lang="en-US" dirty="0" smtClean="0"/>
              <a:t>: today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9" y="1352551"/>
            <a:ext cx="4236553" cy="413384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0060"/>
            <a:ext cx="4187304" cy="51962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‘Program in execution’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Process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≈ address space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Threads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execute code</a:t>
            </a:r>
          </a:p>
          <a:p>
            <a:r>
              <a:rPr lang="en-US" dirty="0" smtClean="0"/>
              <a:t>Unit of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resource accounting</a:t>
            </a:r>
          </a:p>
          <a:p>
            <a:pPr lvl="1"/>
            <a:r>
              <a:rPr lang="en-US" dirty="0" smtClean="0"/>
              <a:t>Open files, memory,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Kernel interaction via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traps</a:t>
            </a:r>
            <a:r>
              <a:rPr lang="is-IS" dirty="0" smtClean="0"/>
              <a:t>: system calls, page faults, ...</a:t>
            </a:r>
          </a:p>
          <a:p>
            <a:r>
              <a:rPr lang="is-IS" dirty="0" smtClean="0"/>
              <a:t>Hardware foundations</a:t>
            </a:r>
          </a:p>
          <a:p>
            <a:pPr lvl="1"/>
            <a:r>
              <a:rPr lang="is-IS" dirty="0" smtClean="0"/>
              <a:t>Rings control MMU, I/O, etc.</a:t>
            </a:r>
          </a:p>
          <a:p>
            <a:pPr lvl="1"/>
            <a:r>
              <a:rPr lang="is-IS" dirty="0" smtClean="0"/>
              <a:t>Virtual addressing (MMU) to construct </a:t>
            </a:r>
            <a:r>
              <a:rPr lang="is-IS" b="1" dirty="0" smtClean="0">
                <a:solidFill>
                  <a:schemeClr val="accent5">
                    <a:lumMod val="50000"/>
                  </a:schemeClr>
                </a:solidFill>
              </a:rPr>
              <a:t>virtual address spaces</a:t>
            </a:r>
          </a:p>
          <a:p>
            <a:pPr lvl="1"/>
            <a:r>
              <a:rPr lang="is-IS" dirty="0" smtClean="0"/>
              <a:t>Trap mechanism</a:t>
            </a:r>
          </a:p>
          <a:p>
            <a:r>
              <a:rPr lang="is-IS" dirty="0" smtClean="0"/>
              <a:t>Details vary little across {BSD, OS X, Linux, Windows, ...}</a:t>
            </a:r>
          </a:p>
          <a:p>
            <a:r>
              <a:rPr lang="is-IS" dirty="0" smtClean="0"/>
              <a:t>Recently: OS-Application trust model inverted due to untrustworthy operating systems: Trustzone, SGX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process life cycle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5" y="1931103"/>
            <a:ext cx="4231365" cy="384669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ea typeface="Source Code Pro" charset="0"/>
                <a:cs typeface="Source Code Pro" charset="0"/>
              </a:rPr>
              <a:t>fork()</a:t>
            </a:r>
          </a:p>
          <a:p>
            <a:pPr lvl="1"/>
            <a:r>
              <a:rPr lang="en-US" dirty="0" smtClean="0"/>
              <a:t>Child inherits address space and other properties</a:t>
            </a:r>
          </a:p>
          <a:p>
            <a:pPr lvl="1"/>
            <a:r>
              <a:rPr lang="en-US" dirty="0" smtClean="0"/>
              <a:t>Program prepares process for new binary (e.g., </a:t>
            </a:r>
            <a:r>
              <a:rPr lang="en-US" dirty="0" err="1" smtClean="0">
                <a:ea typeface="Source Code Pro" charset="0"/>
                <a:cs typeface="Source Code Pro" charset="0"/>
              </a:rPr>
              <a:t>stdio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Copy-on-Write (COW)</a:t>
            </a:r>
          </a:p>
          <a:p>
            <a:r>
              <a:rPr lang="en-US" b="1" dirty="0" err="1" smtClean="0">
                <a:ea typeface="Source Code Pro" charset="0"/>
                <a:cs typeface="Source Code Pro" charset="0"/>
              </a:rPr>
              <a:t>execve</a:t>
            </a:r>
            <a:r>
              <a:rPr lang="en-US" b="1" dirty="0" smtClean="0">
                <a:ea typeface="Source Code Pro" charset="0"/>
                <a:cs typeface="Source Code Pro" charset="0"/>
              </a:rPr>
              <a:t>()</a:t>
            </a:r>
          </a:p>
          <a:p>
            <a:pPr lvl="1"/>
            <a:r>
              <a:rPr lang="en-US" dirty="0" smtClean="0"/>
              <a:t>Kernel replaces address space, loads new binary, starts execution</a:t>
            </a:r>
          </a:p>
          <a:p>
            <a:r>
              <a:rPr lang="en-US" b="1" dirty="0" smtClean="0">
                <a:ea typeface="Source Code Pro" charset="0"/>
                <a:cs typeface="Source Code Pro" charset="0"/>
              </a:rPr>
              <a:t>exit()</a:t>
            </a:r>
          </a:p>
          <a:p>
            <a:pPr lvl="1"/>
            <a:r>
              <a:rPr lang="en-US" dirty="0" smtClean="0"/>
              <a:t>Process can terminate self (or be terminated)</a:t>
            </a:r>
          </a:p>
          <a:p>
            <a:r>
              <a:rPr lang="en-US" b="1" dirty="0" smtClean="0">
                <a:ea typeface="Source Code Pro" charset="0"/>
                <a:cs typeface="Source Code Pro" charset="0"/>
              </a:rPr>
              <a:t>wait4()</a:t>
            </a:r>
            <a:r>
              <a:rPr lang="en-US" dirty="0" smtClean="0"/>
              <a:t> (et al)</a:t>
            </a:r>
          </a:p>
          <a:p>
            <a:pPr lvl="1"/>
            <a:r>
              <a:rPr lang="en-US" dirty="0" smtClean="0"/>
              <a:t>Parent can await exit status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the process model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3" y="1951629"/>
            <a:ext cx="5119205" cy="319165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751" y="1352551"/>
            <a:ext cx="3042599" cy="5003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1980s</a:t>
            </a:r>
            <a:r>
              <a:rPr lang="en-US" dirty="0" smtClean="0"/>
              <a:t>: Code, heap, and stack</a:t>
            </a:r>
          </a:p>
          <a:p>
            <a:r>
              <a:rPr lang="en-US" b="1" dirty="0" smtClean="0"/>
              <a:t>1990s</a:t>
            </a:r>
            <a:r>
              <a:rPr lang="en-US" dirty="0" smtClean="0"/>
              <a:t>: Dynamic linking, threading</a:t>
            </a:r>
          </a:p>
          <a:p>
            <a:r>
              <a:rPr lang="en-US" b="1" dirty="0" smtClean="0"/>
              <a:t>2000s</a:t>
            </a:r>
            <a:r>
              <a:rPr lang="en-US" dirty="0" smtClean="0"/>
              <a:t>: Scalable memory allocators implement multiple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arenas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(e.g., as in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jemalloc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Co-evolution with virtual memory research</a:t>
            </a:r>
          </a:p>
          <a:p>
            <a:pPr lvl="1"/>
            <a:r>
              <a:rPr lang="en-US" dirty="0" err="1" smtClean="0"/>
              <a:t>Acetta</a:t>
            </a:r>
            <a:r>
              <a:rPr lang="en-US" dirty="0" smtClean="0"/>
              <a:t>, et al: </a:t>
            </a:r>
            <a:r>
              <a:rPr lang="en-US" i="1" dirty="0" smtClean="0"/>
              <a:t>Mach</a:t>
            </a:r>
            <a:r>
              <a:rPr lang="en-US" dirty="0" smtClean="0"/>
              <a:t> microkernel (1986)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Nararro</a:t>
            </a:r>
            <a:r>
              <a:rPr lang="en-US" dirty="0" smtClean="0"/>
              <a:t>, et al </a:t>
            </a:r>
            <a:r>
              <a:rPr lang="en-US" i="1" dirty="0" err="1" smtClean="0"/>
              <a:t>Superpages</a:t>
            </a:r>
            <a:r>
              <a:rPr lang="en-US" dirty="0" smtClean="0"/>
              <a:t> (2002)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address space: </a:t>
            </a:r>
            <a:r>
              <a:rPr lang="en-US" dirty="0" err="1" smtClean="0"/>
              <a:t>dd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52552"/>
            <a:ext cx="7886700" cy="5223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Inspect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 smtClean="0"/>
              <a:t> process address space with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-v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650" y="2046657"/>
            <a:ext cx="7886698" cy="27646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:/data #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procstat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-v 734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PID      START        END PRT  RES PRES REF SHD FLAG TP PATH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    0x8000     0xd000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  5    5   1   0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/bin/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   0x14000    0x16000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2    2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0x20014000 0x20031000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 29   32  31  14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libexec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/ld-elf.so.1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0x20038000 0x20039000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1    0   1   0 C---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libexec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/ld-elf.so.1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0x20039000 0x20052000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16   16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0x20100000 0x2025f000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-x  351  360  31  14 CN--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0x2025f000 0x20266000 ---    0    0   1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0x20266000 0x2026e000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8    0   1   0 C---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vn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/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lib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/libc.so.7</a:t>
            </a: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0x2026e000 0x20285000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  7  533   2   0 ----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0x20400000 0x20c00000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  526  533   2   0 --S-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734 0xbffe0000 0xc0000000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rwx</a:t>
            </a:r>
            <a:r>
              <a:rPr lang="de-DE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3    3   1   0 ---D </a:t>
            </a:r>
            <a:r>
              <a:rPr lang="de-DE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df</a:t>
            </a:r>
            <a:endParaRPr lang="de-DE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0228"/>
              </p:ext>
            </p:extLst>
          </p:nvPr>
        </p:nvGraphicFramePr>
        <p:xfrm>
          <a:off x="5061600" y="5126401"/>
          <a:ext cx="3453748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200"/>
                <a:gridCol w="2294548"/>
              </a:tblGrid>
              <a:tr h="2607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r</a:t>
                      </a:r>
                      <a:r>
                        <a:rPr lang="en-US" dirty="0" smtClean="0"/>
                        <a:t>: read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C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Copy-on-write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352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w</a:t>
                      </a:r>
                      <a:r>
                        <a:rPr lang="en-US" dirty="0" smtClean="0"/>
                        <a:t>: write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D</a:t>
                      </a:r>
                      <a:r>
                        <a:rPr lang="en-US" dirty="0" smtClean="0"/>
                        <a:t>: Downward growth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2607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x</a:t>
                      </a:r>
                      <a:r>
                        <a:rPr lang="en-US" dirty="0" smtClean="0"/>
                        <a:t>: execute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ource Code Pro" charset="0"/>
                          <a:ea typeface="Source Code Pro" charset="0"/>
                          <a:cs typeface="Source Code Pro" charset="0"/>
                        </a:rPr>
                        <a:t>S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Superpage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10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ELF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401"/>
            <a:ext cx="7886700" cy="1303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UNIX: Executable and Linkable Format (ELF)</a:t>
            </a:r>
          </a:p>
          <a:p>
            <a:r>
              <a:rPr lang="en-US" dirty="0" smtClean="0"/>
              <a:t>Mac OS X/iOS: Mach-O; Windows: PE/COFF; same ideas</a:t>
            </a:r>
          </a:p>
          <a:p>
            <a:r>
              <a:rPr lang="en-US" dirty="0" smtClean="0"/>
              <a:t>Inspect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dirty="0" smtClean="0"/>
              <a:t> ELF program header using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objdump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-p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L41 Lecture 3 - The Process Model (1)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708-1483-F44A-AC56-12F69CC7793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2" y="3310467"/>
            <a:ext cx="7886698" cy="304588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Program 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Header: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0x70000001 off  </a:t>
            </a:r>
            <a:r>
              <a:rPr lang="en-US" sz="13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0x0000469c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0x0000c69c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0x0000c69c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0x00000158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0x00000158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PHDR off    0x00000034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0x00008034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0x00008034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0x000000e0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0x000000e0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r-x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INTERP off    0x00000114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0x00008114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0x00008114 align 2**0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0x00000015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0x00000015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LOAD off    0x00000000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0x00008000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0x00008000 align 2**15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0x000047f8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0x000047f8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r-x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LOAD off    0x000047f8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0x000147f8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0x000147f8 align 2**15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0x000001b8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0x00001020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DYNAMIC off    0x00004804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0x00014804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0x00014804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0x000000f0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0x000000f0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rw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-</a:t>
            </a:r>
          </a:p>
          <a:p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NOTE off    0x0000012c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vaddr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0x0000812c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paddr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0x0000812c align 2**2</a:t>
            </a:r>
          </a:p>
          <a:p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       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filesz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0x0000004c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memsz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0x0000004c </a:t>
            </a:r>
            <a:r>
              <a:rPr lang="hu-HU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flags</a:t>
            </a:r>
            <a:r>
              <a:rPr lang="hu-HU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r--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2643201"/>
            <a:ext cx="7886700" cy="565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root@beaglebone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:~ # </a:t>
            </a:r>
            <a:r>
              <a:rPr lang="en-US" sz="1300" dirty="0" err="1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objdump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 -p /</a:t>
            </a:r>
            <a:r>
              <a:rPr lang="en-US" sz="13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bin/</a:t>
            </a:r>
            <a:r>
              <a:rPr lang="en-US" sz="1300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endParaRPr lang="en-US" sz="1300" dirty="0">
              <a:solidFill>
                <a:schemeClr val="tx1"/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r>
              <a:rPr lang="en-US" sz="1300" dirty="0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/bin/</a:t>
            </a:r>
            <a:r>
              <a:rPr lang="en-US" sz="1300" dirty="0" err="1" smtClean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dd</a:t>
            </a:r>
            <a:r>
              <a:rPr lang="en-US" sz="1300" dirty="0">
                <a:solidFill>
                  <a:schemeClr val="tx1"/>
                </a:solidFill>
                <a:latin typeface="Source Code Pro" charset="0"/>
                <a:ea typeface="Source Code Pro" charset="0"/>
                <a:cs typeface="Source Code Pro" charset="0"/>
              </a:rPr>
              <a:t>: file format elf32-littlearm </a:t>
            </a:r>
            <a:endParaRPr lang="en-US" sz="1300" dirty="0">
              <a:solidFill>
                <a:schemeClr val="tx1"/>
              </a:solidFill>
              <a:effectLst/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1595</Words>
  <Application>Microsoft Macintosh PowerPoint</Application>
  <PresentationFormat>On-screen Show (4:3)</PresentationFormat>
  <Paragraphs>217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Code Pro</vt:lpstr>
      <vt:lpstr>Office Theme</vt:lpstr>
      <vt:lpstr>The Process Model (1)</vt:lpstr>
      <vt:lpstr>Reminder: last time</vt:lpstr>
      <vt:lpstr>This time: The process model</vt:lpstr>
      <vt:lpstr>The Process Model: 1970s foundations</vt:lpstr>
      <vt:lpstr>The process model: today</vt:lpstr>
      <vt:lpstr>The UNIX process life cycle</vt:lpstr>
      <vt:lpstr>Evolution of the process model</vt:lpstr>
      <vt:lpstr>Process address space: dd(1)</vt:lpstr>
      <vt:lpstr>ELF binaries</vt:lpstr>
      <vt:lpstr>Virtual memory (quick but painful primer)</vt:lpstr>
      <vt:lpstr>Virtual memory (quick but painful primer)</vt:lpstr>
      <vt:lpstr>Role of the run-time linker (rtld)</vt:lpstr>
      <vt:lpstr>Role of the run-time linker (rtld)</vt:lpstr>
      <vt:lpstr>Arguments and ELF auxiliary arguments</vt:lpstr>
      <vt:lpstr>Traps and system calls </vt:lpstr>
      <vt:lpstr>For next time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L41: Kernels and Tracing</dc:title>
  <dc:creator>Robert Watson</dc:creator>
  <cp:lastModifiedBy>Dr Robert N.M. Watson</cp:lastModifiedBy>
  <cp:revision>177</cp:revision>
  <dcterms:created xsi:type="dcterms:W3CDTF">2016-10-26T08:21:24Z</dcterms:created>
  <dcterms:modified xsi:type="dcterms:W3CDTF">2017-10-01T16:57:17Z</dcterms:modified>
</cp:coreProperties>
</file>