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6" r:id="rId16"/>
    <p:sldId id="305" r:id="rId17"/>
    <p:sldId id="307" r:id="rId18"/>
    <p:sldId id="308" r:id="rId19"/>
    <p:sldId id="309" r:id="rId20"/>
    <p:sldId id="310" r:id="rId21"/>
    <p:sldId id="312" r:id="rId22"/>
    <p:sldId id="311" r:id="rId23"/>
    <p:sldId id="313" r:id="rId24"/>
    <p:sldId id="314" r:id="rId25"/>
    <p:sldId id="29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2"/>
    <p:restoredTop sz="80474"/>
  </p:normalViewPr>
  <p:slideViewPr>
    <p:cSldViewPr snapToGrid="0" snapToObjects="1" showGuides="1">
      <p:cViewPr varScale="1">
        <p:scale>
          <a:sx n="69" d="100"/>
          <a:sy n="69" d="100"/>
        </p:scale>
        <p:origin x="15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2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4BB5D-D196-B842-A024-8C9F25C53DDF}" type="datetimeFigureOut">
              <a:rPr lang="en-US" smtClean="0"/>
              <a:t>10/1/17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947C-CEE7-0948-95BB-9D950DF7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3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9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0-48E8-764F-827A-267E0DC6EE4D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D3-5CCE-464F-976D-0CD4AE124D14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0C9-E143-A544-9B9B-4D99E5946683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1"/>
            <a:ext cx="7886700" cy="500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089-427B-F841-93D9-1B59E3867F7E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0EF3-43D1-884A-9146-4F20E521E114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52551"/>
            <a:ext cx="3886200" cy="5003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52551"/>
            <a:ext cx="3886200" cy="5003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E1A2-2315-5F46-8B92-223A4FF8743C}" type="datetime1">
              <a:rPr lang="en-GB" smtClean="0"/>
              <a:t>01/10/2017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8512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8512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47AD-9E25-0F4A-A8DD-3075D5A9C6CE}" type="datetime1">
              <a:rPr lang="en-GB" smtClean="0"/>
              <a:t>01/10/2017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FAD5-B050-4049-8279-8A135B9B732A}" type="datetime1">
              <a:rPr lang="en-GB" smtClean="0"/>
              <a:t>01/10/2017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1594-ADEE-3244-B0E3-0CE1DF398B73}" type="datetime1">
              <a:rPr lang="en-GB" smtClean="0"/>
              <a:t>01/10/2017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E145-D258-E24F-AF4C-35D41E45836C}" type="datetime1">
              <a:rPr lang="en-GB" smtClean="0"/>
              <a:t>01/10/2017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412C-3CB4-1D4D-B54B-A270ABABA9A1}" type="datetime1">
              <a:rPr lang="en-GB" smtClean="0"/>
              <a:t>01/10/2017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31777"/>
            <a:ext cx="7886700" cy="1120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52551"/>
            <a:ext cx="78867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4E696-2C53-ED40-8BCE-3B2D8C0F79A8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Process Model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L41 Lecture 4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Robert N. M. Watson</a:t>
            </a:r>
          </a:p>
          <a:p>
            <a:r>
              <a:rPr lang="en-US" dirty="0" smtClean="0"/>
              <a:t>17 November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reliability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calls perform work on behalf </a:t>
            </a:r>
            <a:r>
              <a:rPr lang="en-US" dirty="0" smtClean="0"/>
              <a:t>of user code</a:t>
            </a:r>
            <a:endParaRPr lang="en-US" dirty="0"/>
          </a:p>
          <a:p>
            <a:pPr lvl="1"/>
            <a:r>
              <a:rPr lang="en-US" b="1" dirty="0" smtClean="0"/>
              <a:t>Kernel thread</a:t>
            </a:r>
            <a:r>
              <a:rPr lang="en-US" dirty="0" smtClean="0"/>
              <a:t> operations implement system call/trap</a:t>
            </a:r>
            <a:endParaRPr lang="en-US" b="1" dirty="0" smtClean="0"/>
          </a:p>
          <a:p>
            <a:r>
              <a:rPr lang="en-US" b="1" dirty="0" smtClean="0"/>
              <a:t>Unforgeable credential </a:t>
            </a:r>
            <a:r>
              <a:rPr lang="en-US" dirty="0" smtClean="0"/>
              <a:t>tied </a:t>
            </a:r>
            <a:r>
              <a:rPr lang="en-US" dirty="0"/>
              <a:t>to </a:t>
            </a:r>
            <a:r>
              <a:rPr lang="en-US" dirty="0" smtClean="0"/>
              <a:t>each process/thread</a:t>
            </a:r>
            <a:endParaRPr lang="en-US" dirty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uthorises</a:t>
            </a:r>
            <a:r>
              <a:rPr lang="en-US" dirty="0" smtClean="0"/>
              <a:t> use of kernel services and objects</a:t>
            </a:r>
            <a:endParaRPr lang="en-US" dirty="0"/>
          </a:p>
          <a:p>
            <a:pPr lvl="1"/>
            <a:r>
              <a:rPr lang="en-US" dirty="0"/>
              <a:t>Resources (e.g., CPU, memory) billed to the </a:t>
            </a:r>
            <a:r>
              <a:rPr lang="en-US" dirty="0" smtClean="0"/>
              <a:t>thread</a:t>
            </a:r>
          </a:p>
          <a:p>
            <a:pPr lvl="1"/>
            <a:r>
              <a:rPr lang="en-US" dirty="0" smtClean="0"/>
              <a:t>Explicit checks in system-call implementation</a:t>
            </a:r>
          </a:p>
          <a:p>
            <a:pPr lvl="1"/>
            <a:r>
              <a:rPr lang="en-US" dirty="0" smtClean="0"/>
              <a:t>Credentials may be cached to </a:t>
            </a:r>
            <a:r>
              <a:rPr lang="en-US" dirty="0" err="1" smtClean="0"/>
              <a:t>authorise</a:t>
            </a:r>
            <a:r>
              <a:rPr lang="en-US" dirty="0" smtClean="0"/>
              <a:t> asynchronous work (e.g., TCP sockets, NFS block I/O)</a:t>
            </a:r>
            <a:endParaRPr lang="en-US" dirty="0"/>
          </a:p>
          <a:p>
            <a:r>
              <a:rPr lang="en-US" dirty="0" smtClean="0"/>
              <a:t>Kernel must </a:t>
            </a:r>
            <a:r>
              <a:rPr lang="en-US" dirty="0"/>
              <a:t>be robust to user-thread </a:t>
            </a:r>
            <a:r>
              <a:rPr lang="en-US" dirty="0" err="1"/>
              <a:t>misbehaviour</a:t>
            </a:r>
            <a:endParaRPr lang="en-US" dirty="0"/>
          </a:p>
          <a:p>
            <a:pPr lvl="1"/>
            <a:r>
              <a:rPr lang="en-US" dirty="0"/>
              <a:t>Handle failures gracefully: terminate process, not kernel</a:t>
            </a:r>
          </a:p>
          <a:p>
            <a:pPr lvl="1"/>
            <a:r>
              <a:rPr lang="en-US" dirty="0"/>
              <a:t>Avoid priority inversions, unbounded resource allocation, etc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reliability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Confidentiality</a:t>
            </a:r>
            <a:r>
              <a:rPr lang="en-US" dirty="0" smtClean="0"/>
              <a:t> is both difficult and expensive</a:t>
            </a:r>
          </a:p>
          <a:p>
            <a:pPr lvl="1"/>
            <a:r>
              <a:rPr lang="en-US" dirty="0" smtClean="0"/>
              <a:t>Explicitly zero memory before re-use between processes</a:t>
            </a:r>
          </a:p>
          <a:p>
            <a:pPr lvl="1"/>
            <a:r>
              <a:rPr lang="en-US" dirty="0" smtClean="0"/>
              <a:t>Prevent kernel-user data leaks (e.g., in </a:t>
            </a:r>
            <a:r>
              <a:rPr lang="en-US" dirty="0" err="1" smtClean="0"/>
              <a:t>struct</a:t>
            </a:r>
            <a:r>
              <a:rPr lang="en-US" dirty="0" smtClean="0"/>
              <a:t> padding)</a:t>
            </a:r>
          </a:p>
          <a:p>
            <a:pPr lvl="1"/>
            <a:r>
              <a:rPr lang="en-US" dirty="0" smtClean="0"/>
              <a:t>Correct implementation of process model via rings, VM</a:t>
            </a:r>
          </a:p>
          <a:p>
            <a:pPr lvl="1"/>
            <a:r>
              <a:rPr lang="en-US" b="1" dirty="0" smtClean="0"/>
              <a:t>Covert channels</a:t>
            </a:r>
            <a:r>
              <a:rPr lang="en-US" dirty="0" smtClean="0"/>
              <a:t>, </a:t>
            </a:r>
            <a:r>
              <a:rPr lang="en-US" b="1" dirty="0" smtClean="0"/>
              <a:t>side channels</a:t>
            </a:r>
            <a:endParaRPr lang="en-US" dirty="0" smtClean="0"/>
          </a:p>
          <a:p>
            <a:r>
              <a:rPr lang="en-US" dirty="0" smtClean="0"/>
              <a:t>User code is the adversary – may try to break access control or isolation</a:t>
            </a:r>
          </a:p>
          <a:p>
            <a:pPr lvl="1"/>
            <a:r>
              <a:rPr lang="en-US" dirty="0" smtClean="0"/>
              <a:t>Kernel must carefully enforce all access-control rules</a:t>
            </a:r>
          </a:p>
          <a:p>
            <a:pPr lvl="1"/>
            <a:r>
              <a:rPr lang="en-US" dirty="0" smtClean="0"/>
              <a:t>System-call arguments, return values are data, not code</a:t>
            </a:r>
          </a:p>
          <a:p>
            <a:pPr lvl="1"/>
            <a:r>
              <a:rPr lang="en-US" dirty="0" smtClean="0"/>
              <a:t>Extreme care with user-originated pointers,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reliability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if a </a:t>
            </a:r>
            <a:r>
              <a:rPr lang="en-US" dirty="0" smtClean="0"/>
              <a:t>user process </a:t>
            </a:r>
            <a:r>
              <a:rPr lang="en-US" dirty="0"/>
              <a:t>passes </a:t>
            </a:r>
            <a:r>
              <a:rPr lang="en-US" dirty="0" smtClean="0"/>
              <a:t>a kernel </a:t>
            </a:r>
            <a:r>
              <a:rPr lang="en-US" dirty="0"/>
              <a:t>pointer to system call?</a:t>
            </a:r>
          </a:p>
          <a:p>
            <a:pPr lvl="1"/>
            <a:r>
              <a:rPr lang="en-US" dirty="0" smtClean="0"/>
              <a:t>System-call arguments must be processed </a:t>
            </a:r>
            <a:r>
              <a:rPr lang="en-US" dirty="0"/>
              <a:t>with rights of user code</a:t>
            </a:r>
          </a:p>
          <a:p>
            <a:pPr lvl="1"/>
            <a:r>
              <a:rPr lang="en-US" dirty="0"/>
              <a:t>E.g., prohibit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read()</a:t>
            </a:r>
            <a:r>
              <a:rPr lang="en-US" dirty="0"/>
              <a:t> from passing kernel pointer, which might </a:t>
            </a:r>
            <a:r>
              <a:rPr lang="en-US" dirty="0" smtClean="0"/>
              <a:t>overwrite in-kernel credentials</a:t>
            </a:r>
            <a:endParaRPr lang="en-US" dirty="0"/>
          </a:p>
          <a:p>
            <a:pPr lvl="1"/>
            <a:r>
              <a:rPr lang="en-US" dirty="0"/>
              <a:t>Explicit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copyin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copyout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 routines check pointer validity, copy data safely</a:t>
            </a:r>
          </a:p>
          <a:p>
            <a:r>
              <a:rPr lang="en-US" dirty="0"/>
              <a:t>Kernel dereferences user pointer by accident</a:t>
            </a:r>
          </a:p>
          <a:p>
            <a:pPr lvl="1"/>
            <a:r>
              <a:rPr lang="en-US" dirty="0"/>
              <a:t>Kernel bugs could cause kernel to access user memory </a:t>
            </a:r>
            <a:r>
              <a:rPr lang="en-US" dirty="0" smtClean="0"/>
              <a:t>“by mistake”</a:t>
            </a:r>
            <a:endParaRPr lang="en-US" dirty="0"/>
          </a:p>
          <a:p>
            <a:pPr lvl="1"/>
            <a:r>
              <a:rPr lang="en-US" dirty="0"/>
              <a:t>Kernel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NULL</a:t>
            </a:r>
            <a:r>
              <a:rPr lang="en-US" dirty="0"/>
              <a:t>-pointer vulnerabilities</a:t>
            </a:r>
          </a:p>
          <a:p>
            <a:pPr lvl="1"/>
            <a:r>
              <a:rPr lang="en-US" dirty="0"/>
              <a:t>Intel Supervisor Mode Access Prevent (SMAP)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System-call entry –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syscallenter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28650" y="1439334"/>
            <a:ext cx="3722633" cy="45838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cred_update_thread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sv_fetch_syscall_args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ktrsyscall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ptracestop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IN_CAPABILITY_MODE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syscall_thread_enter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systrace_probe_func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AUDIT_SYSCALL_ENTER</a:t>
            </a:r>
          </a:p>
          <a:p>
            <a:pPr marL="0" indent="0"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b="1" dirty="0" err="1" smtClean="0">
                <a:latin typeface="Source Code Pro" charset="0"/>
                <a:ea typeface="Source Code Pro" charset="0"/>
                <a:cs typeface="Source Code Pro" charset="0"/>
              </a:rPr>
              <a:t>sa</a:t>
            </a:r>
            <a:r>
              <a:rPr lang="en-US" b="1" dirty="0" smtClean="0">
                <a:latin typeface="Source Code Pro" charset="0"/>
                <a:ea typeface="Source Code Pro" charset="0"/>
                <a:cs typeface="Source Code Pro" charset="0"/>
              </a:rPr>
              <a:t>-&gt;</a:t>
            </a:r>
            <a:r>
              <a:rPr lang="en-US" b="1" dirty="0" err="1" smtClean="0">
                <a:latin typeface="Source Code Pro" charset="0"/>
                <a:ea typeface="Source Code Pro" charset="0"/>
                <a:cs typeface="Source Code Pro" charset="0"/>
              </a:rPr>
              <a:t>callp</a:t>
            </a:r>
            <a:r>
              <a:rPr lang="en-US" b="1" dirty="0" smtClean="0">
                <a:latin typeface="Source Code Pro" charset="0"/>
                <a:ea typeface="Source Code Pro" charset="0"/>
                <a:cs typeface="Source Code Pro" charset="0"/>
              </a:rPr>
              <a:t>-&gt;</a:t>
            </a:r>
            <a:r>
              <a:rPr lang="en-US" b="1" dirty="0" err="1" smtClean="0">
                <a:latin typeface="Source Code Pro" charset="0"/>
                <a:ea typeface="Source Code Pro" charset="0"/>
                <a:cs typeface="Source Code Pro" charset="0"/>
              </a:rPr>
              <a:t>sy_call</a:t>
            </a:r>
            <a:endParaRPr lang="en-US" b="1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AUDIT_SYSCALL_EXIT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systrace_probe_func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syscall_thread_exit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sv_set_syscall_retval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225159" y="1439334"/>
            <a:ext cx="4290191" cy="45838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Update thread cred from process</a:t>
            </a:r>
          </a:p>
          <a:p>
            <a:pPr marL="0" indent="0">
              <a:buNone/>
            </a:pPr>
            <a:r>
              <a:rPr lang="en-US" dirty="0" smtClean="0"/>
              <a:t>ABI-specific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copyin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 smtClean="0"/>
              <a:t> of arguments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ktrace</a:t>
            </a:r>
            <a:r>
              <a:rPr lang="en-US" dirty="0" smtClean="0"/>
              <a:t> </a:t>
            </a:r>
            <a:r>
              <a:rPr lang="en-US" dirty="0" err="1" smtClean="0"/>
              <a:t>syscall</a:t>
            </a:r>
            <a:r>
              <a:rPr lang="en-US" dirty="0" smtClean="0"/>
              <a:t> entry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ptrace</a:t>
            </a:r>
            <a:r>
              <a:rPr lang="en-US" dirty="0" smtClean="0"/>
              <a:t> </a:t>
            </a:r>
            <a:r>
              <a:rPr lang="en-US" dirty="0" err="1" smtClean="0"/>
              <a:t>syscall</a:t>
            </a:r>
            <a:r>
              <a:rPr lang="en-US" dirty="0" smtClean="0"/>
              <a:t> entry breakpoint</a:t>
            </a:r>
          </a:p>
          <a:p>
            <a:pPr marL="0" indent="0">
              <a:buNone/>
            </a:pPr>
            <a:r>
              <a:rPr lang="en-US" dirty="0" smtClean="0"/>
              <a:t>Capsicum capability-mode check</a:t>
            </a:r>
          </a:p>
          <a:p>
            <a:pPr marL="0" indent="0">
              <a:buNone/>
            </a:pPr>
            <a:r>
              <a:rPr lang="en-US" dirty="0" smtClean="0"/>
              <a:t>Thread drain barrier (module unload)</a:t>
            </a:r>
          </a:p>
          <a:p>
            <a:pPr marL="0" indent="0">
              <a:buNone/>
            </a:pPr>
            <a:r>
              <a:rPr lang="en-US" dirty="0" smtClean="0"/>
              <a:t>DTrace system-call entry probe</a:t>
            </a:r>
          </a:p>
          <a:p>
            <a:pPr marL="0" indent="0">
              <a:buNone/>
            </a:pPr>
            <a:r>
              <a:rPr lang="en-US" dirty="0" smtClean="0"/>
              <a:t>Security event auditing</a:t>
            </a:r>
          </a:p>
          <a:p>
            <a:pPr marL="0" indent="0"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b="1" dirty="0" smtClean="0"/>
              <a:t>System-call implementation! Woo!</a:t>
            </a:r>
          </a:p>
          <a:p>
            <a:pPr marL="0" indent="0">
              <a:buNone/>
            </a:pPr>
            <a:r>
              <a:rPr lang="en-US" dirty="0" smtClean="0"/>
              <a:t>Security event auditing</a:t>
            </a:r>
          </a:p>
          <a:p>
            <a:pPr marL="0" indent="0">
              <a:buNone/>
            </a:pPr>
            <a:r>
              <a:rPr lang="en-US" dirty="0" smtClean="0"/>
              <a:t>DTrace system-call return probe</a:t>
            </a:r>
          </a:p>
          <a:p>
            <a:pPr marL="0" indent="0">
              <a:buNone/>
            </a:pPr>
            <a:r>
              <a:rPr lang="en-US" dirty="0" smtClean="0"/>
              <a:t>Thread drain barrier (module unload)</a:t>
            </a:r>
          </a:p>
          <a:p>
            <a:pPr marL="0" indent="0">
              <a:buNone/>
            </a:pPr>
            <a:r>
              <a:rPr lang="en-US" dirty="0" smtClean="0"/>
              <a:t>ABI-specific return 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3605" y="6021264"/>
            <a:ext cx="653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That’s a lot of tracing hooks – why so many?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850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getauid</a:t>
            </a:r>
            <a:r>
              <a:rPr lang="en-US" dirty="0"/>
              <a:t>: return process audit ID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4209393"/>
            <a:ext cx="7886700" cy="2146957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Current thread </a:t>
            </a:r>
            <a:r>
              <a:rPr lang="en-US" dirty="0" smtClean="0"/>
              <a:t>pointer, system-call </a:t>
            </a:r>
            <a:r>
              <a:rPr lang="en-US" b="1" dirty="0" smtClean="0"/>
              <a:t>argument structure</a:t>
            </a:r>
          </a:p>
          <a:p>
            <a:pPr lvl="1"/>
            <a:r>
              <a:rPr lang="en-US" dirty="0" smtClean="0"/>
              <a:t>Security: </a:t>
            </a:r>
            <a:r>
              <a:rPr lang="en-US" b="1" dirty="0" smtClean="0"/>
              <a:t>lightweight </a:t>
            </a:r>
            <a:r>
              <a:rPr lang="en-US" b="1" dirty="0" err="1" smtClean="0"/>
              <a:t>virtualisation</a:t>
            </a:r>
            <a:r>
              <a:rPr lang="en-US" dirty="0" smtClean="0"/>
              <a:t>, </a:t>
            </a:r>
            <a:r>
              <a:rPr lang="en-US" b="1" dirty="0" smtClean="0"/>
              <a:t>privilege check</a:t>
            </a:r>
          </a:p>
          <a:p>
            <a:pPr lvl="1"/>
            <a:r>
              <a:rPr lang="en-US" dirty="0" smtClean="0"/>
              <a:t>Copy value to user address space – can’t write to it directly!</a:t>
            </a:r>
          </a:p>
          <a:p>
            <a:pPr lvl="1"/>
            <a:r>
              <a:rPr lang="en-US" dirty="0" smtClean="0"/>
              <a:t>No explicit </a:t>
            </a:r>
            <a:r>
              <a:rPr lang="en-US" dirty="0" err="1" smtClean="0"/>
              <a:t>synchronisation</a:t>
            </a:r>
            <a:r>
              <a:rPr lang="en-US" dirty="0" smtClean="0"/>
              <a:t> as fields are thread-local</a:t>
            </a:r>
          </a:p>
          <a:p>
            <a:r>
              <a:rPr lang="en-US" dirty="0" smtClean="0"/>
              <a:t>Does it matter how fresh the credential pointer is?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8652" y="1352551"/>
            <a:ext cx="7886698" cy="285684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endParaRPr lang="en-US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sys_getauid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struct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thread *td,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struct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getauid_args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*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uap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error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;</a:t>
            </a:r>
          </a:p>
          <a:p>
            <a:endParaRPr lang="de-DE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if (jailed(td-&gt;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td_ucred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))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return (ENOSYS);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error =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priv_check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(td, PRIV_AUDIT_GETAUDIT);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if (error)</a:t>
            </a:r>
          </a:p>
          <a:p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return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(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error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</a:p>
          <a:p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return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(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copyout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(&amp;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td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-&gt;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td_ucred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-&gt;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cr_audit.ai_auid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uap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-&gt;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auid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,</a:t>
            </a:r>
          </a:p>
          <a:p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sizeof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td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-&gt;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td_ucred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-&gt;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cr_audit.ai_auid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)));</a:t>
            </a:r>
          </a:p>
          <a:p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275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System-call return –</a:t>
            </a:r>
            <a:r>
              <a:rPr lang="en-US" dirty="0"/>
              <a:t>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syscallret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28650" y="1439334"/>
            <a:ext cx="3927584" cy="38546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userret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➟ KTRUSERRET</a:t>
            </a:r>
          </a:p>
          <a:p>
            <a:pPr marL="0" indent="0">
              <a:buNone/>
            </a:pP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➟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g_waitidle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➟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addupc_task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➟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sched_userret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spcBef>
                <a:spcPts val="1400"/>
              </a:spcBef>
              <a:spcAft>
                <a:spcPts val="400"/>
              </a:spcAft>
              <a:buNone/>
            </a:pP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p_throttled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ktrsysret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ptracestop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thread_suspend_check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P_PPWAIT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31189" y="1439334"/>
            <a:ext cx="4134439" cy="38546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Complicated things, like signals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ktrace</a:t>
            </a:r>
            <a:r>
              <a:rPr lang="en-US" dirty="0" smtClean="0"/>
              <a:t> </a:t>
            </a:r>
            <a:r>
              <a:rPr lang="en-US" dirty="0" err="1" smtClean="0"/>
              <a:t>syscall</a:t>
            </a:r>
            <a:r>
              <a:rPr lang="en-US" dirty="0" smtClean="0"/>
              <a:t> return</a:t>
            </a:r>
          </a:p>
          <a:p>
            <a:pPr marL="0" indent="0">
              <a:buNone/>
            </a:pPr>
            <a:r>
              <a:rPr lang="en-US" dirty="0" smtClean="0"/>
              <a:t>Wait for disk probing to complete</a:t>
            </a:r>
          </a:p>
          <a:p>
            <a:pPr marL="0" indent="0">
              <a:buNone/>
            </a:pPr>
            <a:r>
              <a:rPr lang="en-US" dirty="0" smtClean="0"/>
              <a:t>System-time profiling charge</a:t>
            </a:r>
          </a:p>
          <a:p>
            <a:pPr marL="0" indent="0">
              <a:buNone/>
            </a:pPr>
            <a:r>
              <a:rPr lang="en-US" dirty="0" smtClean="0"/>
              <a:t>Scheduler adjusts priorities</a:t>
            </a:r>
          </a:p>
          <a:p>
            <a:pPr marL="0" indent="0">
              <a:spcBef>
                <a:spcPts val="1400"/>
              </a:spcBef>
              <a:spcAft>
                <a:spcPts val="400"/>
              </a:spcAft>
              <a:buNone/>
            </a:pPr>
            <a:r>
              <a:rPr lang="is-IS" dirty="0" smtClean="0"/>
              <a:t>… various debugging assertions...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racct</a:t>
            </a:r>
            <a:r>
              <a:rPr lang="en-US" dirty="0" smtClean="0"/>
              <a:t> resource throttling</a:t>
            </a:r>
          </a:p>
          <a:p>
            <a:pPr marL="0" indent="0">
              <a:buNone/>
            </a:pPr>
            <a:r>
              <a:rPr lang="en-US" dirty="0" smtClean="0"/>
              <a:t>Kernel tracing: </a:t>
            </a:r>
            <a:r>
              <a:rPr lang="en-US" dirty="0" err="1" smtClean="0"/>
              <a:t>syscall</a:t>
            </a:r>
            <a:r>
              <a:rPr lang="en-US" dirty="0" smtClean="0"/>
              <a:t> return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ptrace</a:t>
            </a:r>
            <a:r>
              <a:rPr lang="en-US" dirty="0" smtClean="0"/>
              <a:t> </a:t>
            </a:r>
            <a:r>
              <a:rPr lang="en-US" dirty="0" err="1" smtClean="0"/>
              <a:t>syscall</a:t>
            </a:r>
            <a:r>
              <a:rPr lang="en-US" dirty="0" smtClean="0"/>
              <a:t> return breakpoint</a:t>
            </a:r>
          </a:p>
          <a:p>
            <a:pPr marL="0" indent="0">
              <a:buNone/>
            </a:pPr>
            <a:r>
              <a:rPr lang="en-US" dirty="0" smtClean="0"/>
              <a:t>Single-threading check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vfork</a:t>
            </a:r>
            <a:r>
              <a:rPr lang="en-US" dirty="0" smtClean="0"/>
              <a:t> wait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8650" y="5298736"/>
            <a:ext cx="788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That is a lot of stuff that largely </a:t>
            </a:r>
            <a:r>
              <a:rPr lang="en-US" sz="2400" b="1" dirty="0" smtClean="0"/>
              <a:t>never happens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The trick is making all of this nothing fast – e.g., via per-thread flags and </a:t>
            </a:r>
            <a:r>
              <a:rPr lang="en-US" sz="2400" dirty="0" err="1" smtClean="0"/>
              <a:t>globals</a:t>
            </a:r>
            <a:r>
              <a:rPr lang="en-US" sz="2400" dirty="0" smtClean="0"/>
              <a:t> that remain in the data cache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68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 in practice: </a:t>
            </a:r>
            <a:r>
              <a:rPr lang="en-US" dirty="0" err="1" smtClean="0"/>
              <a:t>dd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8652" y="2294299"/>
            <a:ext cx="7886698" cy="369197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</a:t>
            </a:r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:::entry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"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"/ {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self-&gt;start = timestamp;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1;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</a:t>
            </a:r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:::return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"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 &amp;&amp;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!= 0/ {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length = timestamp - self-&gt;start;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@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syscall_time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probefunc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] = sum(length);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@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totaltime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sum(length);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0;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END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{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printa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(@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syscall_time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printa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(@totaltime);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650" y="1290328"/>
            <a:ext cx="7886700" cy="63389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#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time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if=/dev/zero of=/dev/null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bs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=10m count=1 status=none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0.000u 0.396s 0:00.39 100.0%    25+170k 0+0io 0pf+0w</a:t>
            </a:r>
          </a:p>
        </p:txBody>
      </p:sp>
    </p:spTree>
    <p:extLst>
      <p:ext uri="{BB962C8B-B14F-4D97-AF65-F5344CB8AC3E}">
        <p14:creationId xmlns:p14="http://schemas.microsoft.com/office/powerpoint/2010/main" val="920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 in practice: </a:t>
            </a:r>
            <a:r>
              <a:rPr lang="en-US" dirty="0" err="1" smtClean="0"/>
              <a:t>dd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8650" y="2023343"/>
            <a:ext cx="7886698" cy="386255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sysarch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7645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issetugid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8900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lseek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9571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sigaction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11122</a:t>
            </a:r>
          </a:p>
          <a:p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clock_gettime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12142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ioctl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14116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write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29445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readlink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49062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access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50743</a:t>
            </a:r>
          </a:p>
          <a:p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sigprocmask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83953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fstat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113850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munmap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154841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close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176638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lstat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453835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openat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562472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read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697051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mmap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770581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3205967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1290328"/>
            <a:ext cx="7886700" cy="63389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#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time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if=/dev/zero of=/dev/null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bs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=10m count=1 status=none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0.000u 0.396s 0:00.39 100.0%    25+170k 0+0io 0pf+0w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6042716"/>
            <a:ext cx="7886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/>
              <a:t>NB: </a:t>
            </a:r>
            <a:r>
              <a:rPr lang="en-US" sz="2200" dirty="0" smtClean="0"/>
              <a:t>≈3.2ms </a:t>
            </a:r>
            <a:r>
              <a:rPr lang="en-US" sz="2200" dirty="0"/>
              <a:t>total </a:t>
            </a:r>
            <a:r>
              <a:rPr lang="en-US" sz="2200" dirty="0" smtClean="0"/>
              <a:t>– </a:t>
            </a:r>
            <a:r>
              <a:rPr lang="en-US" sz="2200" dirty="0"/>
              <a:t>but </a:t>
            </a:r>
            <a:r>
              <a:rPr lang="en-US" sz="2200" dirty="0" smtClean="0">
                <a:latin typeface="Source Code Pro" charset="0"/>
                <a:ea typeface="Source Code Pro" charset="0"/>
                <a:cs typeface="Source Code Pro" charset="0"/>
              </a:rPr>
              <a:t>time(1)</a:t>
            </a:r>
            <a:r>
              <a:rPr lang="en-US" sz="2200" dirty="0" smtClean="0"/>
              <a:t> </a:t>
            </a:r>
            <a:r>
              <a:rPr lang="en-US" sz="2200" dirty="0"/>
              <a:t>reports 396ms system time?</a:t>
            </a:r>
          </a:p>
        </p:txBody>
      </p:sp>
    </p:spTree>
    <p:extLst>
      <p:ext uri="{BB962C8B-B14F-4D97-AF65-F5344CB8AC3E}">
        <p14:creationId xmlns:p14="http://schemas.microsoft.com/office/powerpoint/2010/main" val="7363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Traps in practice: </a:t>
            </a:r>
            <a:r>
              <a:rPr lang="en-US" dirty="0" err="1" smtClean="0"/>
              <a:t>dd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352551"/>
            <a:ext cx="7886698" cy="5003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</a:t>
            </a:r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:::entry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"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"/ {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@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syscalls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count();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1;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self-&gt;start = timestamp;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</a:t>
            </a:r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:::return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"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 &amp;&amp;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!= 0/ {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length = timestamp - self-&gt;start; @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syscall_time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sum(length);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0;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fbt</a:t>
            </a:r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::</a:t>
            </a:r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trap:entry</a:t>
            </a:r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"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 &amp;&amp;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0/ {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@traps = count(); self-&gt;start = timestamp;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fbt</a:t>
            </a:r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::</a:t>
            </a:r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trap:return</a:t>
            </a:r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"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 &amp;&amp;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0/ {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length = timestamp - self-&gt;start; @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trap_time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sum(length);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END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{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printa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(@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syscalls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printa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(@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syscall_time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printa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(@traps);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printa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(@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trap_time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57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8650" y="1290328"/>
            <a:ext cx="7886700" cy="63389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#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time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if=/dev/zero of=/dev/null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bs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=10m count=1 status=none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0.000u 0.396s 0:00.39 100.0%    25+170k 0+0io 0pf+0w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Traps in practice: </a:t>
            </a:r>
            <a:r>
              <a:rPr lang="en-US" dirty="0" err="1" smtClean="0"/>
              <a:t>dd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2" y="3400425"/>
            <a:ext cx="7886698" cy="10581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65</a:t>
            </a:r>
            <a:endParaRPr lang="de-DE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2953756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5185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380762894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525354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65 </a:t>
            </a:r>
            <a:r>
              <a:rPr lang="en-US" sz="2400" dirty="0"/>
              <a:t>system calls at </a:t>
            </a:r>
            <a:r>
              <a:rPr lang="en-US" sz="2400" dirty="0" smtClean="0"/>
              <a:t>≈3ms</a:t>
            </a:r>
            <a:r>
              <a:rPr lang="en-US" sz="2400" dirty="0"/>
              <a:t>; </a:t>
            </a:r>
            <a:r>
              <a:rPr lang="en-US" sz="2400" dirty="0" smtClean="0"/>
              <a:t>5,185 </a:t>
            </a:r>
            <a:r>
              <a:rPr lang="en-US" sz="2400" dirty="0"/>
              <a:t>traps at </a:t>
            </a:r>
            <a:r>
              <a:rPr lang="en-US" sz="2400" dirty="0" smtClean="0"/>
              <a:t>≈381ms!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But which </a:t>
            </a:r>
            <a:r>
              <a:rPr lang="en-US" sz="2400" dirty="0"/>
              <a:t>traps?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2443655" y="2400830"/>
            <a:ext cx="3461845" cy="472965"/>
          </a:xfrm>
          <a:prstGeom prst="wedgeRectCallout">
            <a:avLst>
              <a:gd name="adj1" fmla="val -46019"/>
              <a:gd name="adj2" fmla="val 200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 system calls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3758105" y="3244380"/>
            <a:ext cx="3461845" cy="472965"/>
          </a:xfrm>
          <a:prstGeom prst="wedgeRectCallout">
            <a:avLst>
              <a:gd name="adj1" fmla="val -83796"/>
              <a:gd name="adj2" fmla="val 70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2.95ms in system calls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3720662" y="3985584"/>
            <a:ext cx="3461845" cy="472965"/>
          </a:xfrm>
          <a:prstGeom prst="wedgeRectCallout">
            <a:avLst>
              <a:gd name="adj1" fmla="val -82685"/>
              <a:gd name="adj2" fmla="val -39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5,185 traps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443655" y="4758028"/>
            <a:ext cx="3461845" cy="472965"/>
          </a:xfrm>
          <a:prstGeom prst="wedgeRectCallout">
            <a:avLst>
              <a:gd name="adj1" fmla="val -46019"/>
              <a:gd name="adj2" fmla="val -149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380.76ms in traps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/>
      <p:bldP spid="7" grpId="0" animBg="1"/>
      <p:bldP spid="8" grpId="0" animBg="1"/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model and its </a:t>
            </a:r>
            <a:r>
              <a:rPr lang="en-US" dirty="0" smtClean="0"/>
              <a:t>evolution</a:t>
            </a:r>
          </a:p>
          <a:p>
            <a:pPr lvl="1"/>
            <a:r>
              <a:rPr lang="en-US" b="1" dirty="0" smtClean="0"/>
              <a:t>Isolation</a:t>
            </a:r>
            <a:r>
              <a:rPr lang="en-US" dirty="0" smtClean="0"/>
              <a:t> via </a:t>
            </a:r>
            <a:r>
              <a:rPr lang="en-US" b="1" dirty="0" smtClean="0"/>
              <a:t>virtual addressing </a:t>
            </a:r>
            <a:r>
              <a:rPr lang="en-US" dirty="0" smtClean="0"/>
              <a:t>and </a:t>
            </a:r>
            <a:r>
              <a:rPr lang="en-US" b="1" dirty="0" smtClean="0"/>
              <a:t>rings</a:t>
            </a:r>
          </a:p>
          <a:p>
            <a:pPr lvl="1"/>
            <a:r>
              <a:rPr lang="en-US" b="1" dirty="0" smtClean="0"/>
              <a:t>Controlled transition </a:t>
            </a:r>
            <a:r>
              <a:rPr lang="en-US" dirty="0" smtClean="0"/>
              <a:t>to kernel via </a:t>
            </a:r>
            <a:r>
              <a:rPr lang="en-US" b="1" dirty="0" smtClean="0"/>
              <a:t>traps</a:t>
            </a:r>
          </a:p>
          <a:p>
            <a:pPr lvl="1"/>
            <a:r>
              <a:rPr lang="en-US" b="1" dirty="0" smtClean="0"/>
              <a:t>Controlled communication </a:t>
            </a:r>
            <a:r>
              <a:rPr lang="en-US" dirty="0" smtClean="0"/>
              <a:t>to other processes via the kernel</a:t>
            </a:r>
            <a:endParaRPr lang="en-US" dirty="0"/>
          </a:p>
          <a:p>
            <a:r>
              <a:rPr lang="en-US" dirty="0"/>
              <a:t>Brutal (</a:t>
            </a:r>
            <a:r>
              <a:rPr lang="en-US" dirty="0" err="1"/>
              <a:t>re,pre</a:t>
            </a:r>
            <a:r>
              <a:rPr lang="en-US" dirty="0"/>
              <a:t>)-introduction to </a:t>
            </a:r>
            <a:r>
              <a:rPr lang="en-US" b="1" dirty="0"/>
              <a:t>virtual memory</a:t>
            </a:r>
          </a:p>
          <a:p>
            <a:r>
              <a:rPr lang="en-US" dirty="0" smtClean="0"/>
              <a:t>Where processes come from: the </a:t>
            </a:r>
            <a:r>
              <a:rPr lang="en-US" b="1" dirty="0" smtClean="0"/>
              <a:t>process life cycle</a:t>
            </a:r>
            <a:r>
              <a:rPr lang="en-US" dirty="0" smtClean="0"/>
              <a:t>, </a:t>
            </a:r>
            <a:r>
              <a:rPr lang="en-US" b="1" dirty="0" smtClean="0"/>
              <a:t>ELF</a:t>
            </a:r>
            <a:r>
              <a:rPr lang="en-US" dirty="0" smtClean="0"/>
              <a:t> and </a:t>
            </a:r>
            <a:r>
              <a:rPr lang="en-US" b="1" dirty="0" smtClean="0"/>
              <a:t>run-time linking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7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traps in practice: </a:t>
            </a:r>
            <a:r>
              <a:rPr lang="en-US" dirty="0" err="1" smtClean="0"/>
              <a:t>dd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48" y="1177907"/>
            <a:ext cx="7886700" cy="40324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profile-997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"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"/ { @traces[stack()] = count(); }</a:t>
            </a:r>
            <a:endParaRPr lang="de-DE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48" y="1713711"/>
            <a:ext cx="7886698" cy="327373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...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kernel`PHYS_TO_VM_PAGE+0x1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kernel`trap+0x4ea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kernel`0xffffffff80e018e2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5</a:t>
            </a:r>
          </a:p>
          <a:p>
            <a:endParaRPr lang="de-DE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kernel`vm_map_lookup_done+0x1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kernel`trap+0x4ea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kernel`0xffffffff80e018e2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5</a:t>
            </a:r>
          </a:p>
          <a:p>
            <a:endParaRPr lang="de-DE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kernel`pagezero+0x10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kernel`trap+0x4ea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kernel`0xffffffff80e018e2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346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041426"/>
            <a:ext cx="7886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A sizeable fraction of time is spent in </a:t>
            </a:r>
            <a:r>
              <a:rPr lang="en-US" sz="2200" dirty="0" err="1" smtClean="0">
                <a:latin typeface="Source Code Pro" charset="0"/>
                <a:ea typeface="Source Code Pro" charset="0"/>
                <a:cs typeface="Source Code Pro" charset="0"/>
              </a:rPr>
              <a:t>pagezero</a:t>
            </a:r>
            <a:r>
              <a:rPr lang="en-US" sz="2200" dirty="0" smtClean="0"/>
              <a:t>: on-demand zeroing of previously untouched pages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Ironically, the kernel is filling pages with zeroes only to immediately </a:t>
            </a:r>
            <a:r>
              <a:rPr lang="en-US" sz="2200" dirty="0" err="1" smtClean="0">
                <a:latin typeface="Source Code Pro" charset="0"/>
                <a:ea typeface="Source Code Pro" charset="0"/>
                <a:cs typeface="Source Code Pro" charset="0"/>
              </a:rPr>
              <a:t>copyout</a:t>
            </a:r>
            <a:r>
              <a:rPr lang="en-US" sz="2200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sz="2200" dirty="0" smtClean="0"/>
              <a:t> zeroes to it from </a:t>
            </a:r>
            <a:r>
              <a:rPr lang="en-US" sz="2200" dirty="0" smtClean="0">
                <a:latin typeface="Source Code Pro" charset="0"/>
                <a:ea typeface="Source Code Pro" charset="0"/>
                <a:cs typeface="Source Code Pro" charset="0"/>
              </a:rPr>
              <a:t>/dev/zero</a:t>
            </a:r>
            <a:endParaRPr lang="en-US" sz="22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1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Last time: virtual memory (quick, painful)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92" y="1149394"/>
            <a:ext cx="6780615" cy="520695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1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So: back to Virtual Memory (VM)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process model’s isolation guarantees incur real expense</a:t>
            </a:r>
          </a:p>
          <a:p>
            <a:r>
              <a:rPr lang="en-US" dirty="0" smtClean="0"/>
              <a:t>The VM subsystem works quite hard to avoid expense</a:t>
            </a:r>
          </a:p>
          <a:p>
            <a:pPr lvl="1"/>
            <a:r>
              <a:rPr lang="en-US" b="1" dirty="0" smtClean="0"/>
              <a:t>Shared memory</a:t>
            </a:r>
            <a:r>
              <a:rPr lang="en-US" dirty="0" smtClean="0"/>
              <a:t>, </a:t>
            </a:r>
            <a:r>
              <a:rPr lang="en-US" b="1" dirty="0" smtClean="0"/>
              <a:t>copy-on-write</a:t>
            </a:r>
            <a:r>
              <a:rPr lang="en-US" dirty="0" smtClean="0"/>
              <a:t>, </a:t>
            </a:r>
            <a:r>
              <a:rPr lang="en-US" b="1" dirty="0" smtClean="0"/>
              <a:t>page flipping</a:t>
            </a:r>
          </a:p>
          <a:p>
            <a:pPr lvl="1"/>
            <a:r>
              <a:rPr lang="en-US" b="1" dirty="0" smtClean="0"/>
              <a:t>Background page zeroing</a:t>
            </a:r>
          </a:p>
          <a:p>
            <a:pPr lvl="1"/>
            <a:r>
              <a:rPr lang="en-US" b="1" dirty="0" err="1" smtClean="0"/>
              <a:t>Superpages</a:t>
            </a:r>
            <a:r>
              <a:rPr lang="en-US" dirty="0" smtClean="0"/>
              <a:t> to improve TLB efficiency</a:t>
            </a:r>
          </a:p>
          <a:p>
            <a:r>
              <a:rPr lang="en-US" dirty="0" smtClean="0"/>
              <a:t>VM avoids work, but also manages memory footprint</a:t>
            </a:r>
          </a:p>
          <a:p>
            <a:pPr lvl="1"/>
            <a:r>
              <a:rPr lang="en-US" dirty="0" smtClean="0"/>
              <a:t>Memory as a </a:t>
            </a:r>
            <a:r>
              <a:rPr lang="en-US" b="1" dirty="0" smtClean="0"/>
              <a:t>cache</a:t>
            </a:r>
            <a:r>
              <a:rPr lang="en-US" dirty="0" smtClean="0"/>
              <a:t> of secondary storage (files, swap)</a:t>
            </a:r>
          </a:p>
          <a:p>
            <a:pPr lvl="1"/>
            <a:r>
              <a:rPr lang="en-US" b="1" dirty="0" smtClean="0"/>
              <a:t>Demand paging </a:t>
            </a:r>
            <a:r>
              <a:rPr lang="en-US" dirty="0" smtClean="0"/>
              <a:t>vs. </a:t>
            </a:r>
            <a:r>
              <a:rPr lang="en-US" b="1" dirty="0" smtClean="0"/>
              <a:t>I/O clustering</a:t>
            </a:r>
          </a:p>
          <a:p>
            <a:pPr lvl="1"/>
            <a:r>
              <a:rPr lang="en-US" dirty="0" smtClean="0"/>
              <a:t>LRU / preemptive swapping to maintain free-page pool</a:t>
            </a:r>
          </a:p>
          <a:p>
            <a:pPr lvl="1"/>
            <a:r>
              <a:rPr lang="en-US" dirty="0" smtClean="0"/>
              <a:t>Recently: </a:t>
            </a:r>
            <a:r>
              <a:rPr lang="en-US" b="1" dirty="0" smtClean="0"/>
              <a:t>memory compression </a:t>
            </a:r>
            <a:r>
              <a:rPr lang="en-US" dirty="0" smtClean="0"/>
              <a:t>and </a:t>
            </a:r>
            <a:r>
              <a:rPr lang="en-US" b="1" dirty="0" smtClean="0"/>
              <a:t>deduplication</a:t>
            </a:r>
          </a:p>
          <a:p>
            <a:r>
              <a:rPr lang="en-US" dirty="0" smtClean="0"/>
              <a:t>These ideas were known before Mach, but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Acetta, et al. impose principled design, turn them into an art form</a:t>
            </a:r>
          </a:p>
          <a:p>
            <a:pPr lvl="1"/>
            <a:r>
              <a:rPr lang="is-IS" dirty="0" smtClean="0"/>
              <a:t>Provide a model beyond V→P mappings in page tables</a:t>
            </a:r>
          </a:p>
          <a:p>
            <a:pPr lvl="1"/>
            <a:r>
              <a:rPr lang="is-IS" dirty="0" smtClean="0"/>
              <a:t>And ideas such as the </a:t>
            </a:r>
            <a:r>
              <a:rPr lang="is-IS" b="1" dirty="0" smtClean="0"/>
              <a:t>message-passing</a:t>
            </a:r>
            <a:r>
              <a:rPr lang="en-US" b="1" dirty="0" smtClean="0"/>
              <a:t>—</a:t>
            </a:r>
            <a:r>
              <a:rPr lang="is-IS" b="1" dirty="0" smtClean="0"/>
              <a:t>shared-memory duality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programmer view of VM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" y="1352551"/>
            <a:ext cx="8803006" cy="487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3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 VM in other operating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182414"/>
            <a:ext cx="7886700" cy="5173937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1146175" algn="l"/>
              </a:tabLst>
            </a:pPr>
            <a:r>
              <a:rPr lang="en-US" b="1" dirty="0" smtClean="0"/>
              <a:t>Mach</a:t>
            </a:r>
            <a:r>
              <a:rPr lang="en-US" dirty="0"/>
              <a:t>:</a:t>
            </a:r>
            <a:r>
              <a:rPr lang="en-US" dirty="0" smtClean="0"/>
              <a:t> VM mappings, objects, pages, etc., are first-class kernel services exposed via system calls</a:t>
            </a:r>
          </a:p>
          <a:p>
            <a:r>
              <a:rPr lang="en-US" dirty="0" smtClean="0"/>
              <a:t>In two directly derived systems, quite different stories: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FreeBSD, Mach is used:</a:t>
            </a:r>
          </a:p>
          <a:p>
            <a:pPr lvl="1"/>
            <a:r>
              <a:rPr lang="en-US" dirty="0" smtClean="0"/>
              <a:t>To efficiently implement UNIX’s 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fork()</a:t>
            </a:r>
            <a:r>
              <a:rPr lang="en-US" dirty="0" smtClean="0"/>
              <a:t> and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execve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</a:p>
          <a:p>
            <a:pPr lvl="1"/>
            <a:r>
              <a:rPr lang="en-US" dirty="0" smtClean="0"/>
              <a:t>For memory-management APIs such as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mmap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mprotect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</a:p>
          <a:p>
            <a:pPr lvl="1"/>
            <a:r>
              <a:rPr lang="en-US" dirty="0" smtClean="0"/>
              <a:t>By the filesystem to implement a </a:t>
            </a:r>
            <a:r>
              <a:rPr lang="en-US" b="1" dirty="0" smtClean="0"/>
              <a:t>merged VM-buffer cache</a:t>
            </a:r>
          </a:p>
          <a:p>
            <a:pPr lvl="1"/>
            <a:r>
              <a:rPr lang="en-US" dirty="0" smtClean="0"/>
              <a:t>By device drivers that manage memory in interesting ways</a:t>
            </a:r>
            <a:br>
              <a:rPr lang="en-US" dirty="0" smtClean="0"/>
            </a:br>
            <a:r>
              <a:rPr lang="en-US" dirty="0" smtClean="0"/>
              <a:t>(e.g., GPU drivers mapping pages into user processes)</a:t>
            </a:r>
          </a:p>
          <a:p>
            <a:pPr lvl="1"/>
            <a:r>
              <a:rPr lang="en-US" dirty="0" smtClean="0"/>
              <a:t>By a set of VM worker threads, such as the </a:t>
            </a:r>
            <a:r>
              <a:rPr lang="en-US" b="1" dirty="0" smtClean="0"/>
              <a:t>page daemon</a:t>
            </a:r>
            <a:r>
              <a:rPr lang="en-US" dirty="0" smtClean="0"/>
              <a:t>, </a:t>
            </a:r>
            <a:r>
              <a:rPr lang="en-US" b="1" dirty="0" smtClean="0"/>
              <a:t>swapper</a:t>
            </a:r>
            <a:r>
              <a:rPr lang="en-US" dirty="0" smtClean="0"/>
              <a:t>, </a:t>
            </a:r>
            <a:r>
              <a:rPr lang="en-US" b="1" dirty="0" err="1" smtClean="0"/>
              <a:t>syncer</a:t>
            </a:r>
            <a:r>
              <a:rPr lang="en-US" dirty="0" smtClean="0"/>
              <a:t>, and </a:t>
            </a:r>
            <a:r>
              <a:rPr lang="en-US" b="1" dirty="0" smtClean="0"/>
              <a:t>page-zeroing thread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89572"/>
              </p:ext>
            </p:extLst>
          </p:nvPr>
        </p:nvGraphicFramePr>
        <p:xfrm>
          <a:off x="628650" y="2135349"/>
          <a:ext cx="7886700" cy="1720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26274"/>
                <a:gridCol w="6560426"/>
              </a:tblGrid>
              <a:tr h="49754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Mac OS X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Although not a microkernel, Mach’s VM/IPC Application Programming Interfaces</a:t>
                      </a:r>
                      <a:r>
                        <a:rPr lang="en-US" sz="2000" baseline="0" dirty="0" smtClean="0"/>
                        <a:t> (APIs) are available </a:t>
                      </a:r>
                      <a:r>
                        <a:rPr lang="en-US" sz="2000" dirty="0" smtClean="0"/>
                        <a:t>to user programs, and widely used for IPC, debugging, </a:t>
                      </a:r>
                      <a:r>
                        <a:rPr lang="is-I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  <a:tr h="714332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FreeBSD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Mach VM is used as a foundation for UNIX</a:t>
                      </a:r>
                      <a:r>
                        <a:rPr lang="en-US" sz="2000" baseline="0" dirty="0" smtClean="0"/>
                        <a:t> APIs</a:t>
                      </a:r>
                      <a:r>
                        <a:rPr lang="en-US" sz="2000" dirty="0" smtClean="0"/>
                        <a:t>, but is available</a:t>
                      </a:r>
                      <a:r>
                        <a:rPr lang="en-US" sz="2000" baseline="0" dirty="0" smtClean="0"/>
                        <a:t> for use only as a Kernel Programming Interface (KPI)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90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2: DTrace and IPC</a:t>
            </a:r>
          </a:p>
          <a:p>
            <a:pPr lvl="1"/>
            <a:r>
              <a:rPr lang="en-US" dirty="0" smtClean="0"/>
              <a:t>Explore Inter-Process Communication (IPC) performance</a:t>
            </a:r>
          </a:p>
          <a:p>
            <a:pPr lvl="1"/>
            <a:r>
              <a:rPr lang="en-US" dirty="0" smtClean="0"/>
              <a:t>Leads into Lab 3: microarchitectural counters to explain IPC performance</a:t>
            </a:r>
          </a:p>
          <a:p>
            <a:endParaRPr lang="en-US" dirty="0"/>
          </a:p>
          <a:p>
            <a:r>
              <a:rPr lang="en-US" dirty="0" smtClean="0"/>
              <a:t>Ellard and Seltzer 2003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4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time: the process model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b="1" dirty="0" smtClean="0"/>
              <a:t>traps</a:t>
            </a:r>
            <a:r>
              <a:rPr lang="en-US" dirty="0" smtClean="0"/>
              <a:t> and </a:t>
            </a:r>
            <a:r>
              <a:rPr lang="en-US" b="1" dirty="0" smtClean="0"/>
              <a:t>system calls</a:t>
            </a:r>
          </a:p>
          <a:p>
            <a:pPr lvl="1"/>
            <a:r>
              <a:rPr lang="en-US" b="1" dirty="0" smtClean="0"/>
              <a:t>Synchrony</a:t>
            </a:r>
            <a:r>
              <a:rPr lang="en-US" dirty="0" smtClean="0"/>
              <a:t> and </a:t>
            </a:r>
            <a:r>
              <a:rPr lang="en-US" b="1" dirty="0" smtClean="0"/>
              <a:t>asynchrony</a:t>
            </a:r>
          </a:p>
          <a:p>
            <a:pPr lvl="1"/>
            <a:r>
              <a:rPr lang="en-US" b="1" dirty="0" smtClean="0"/>
              <a:t>Security</a:t>
            </a:r>
            <a:r>
              <a:rPr lang="en-US" dirty="0" smtClean="0"/>
              <a:t> and </a:t>
            </a:r>
            <a:r>
              <a:rPr lang="en-US" b="1" dirty="0" smtClean="0"/>
              <a:t>reliability</a:t>
            </a:r>
          </a:p>
          <a:p>
            <a:pPr lvl="1"/>
            <a:r>
              <a:rPr lang="en-US" dirty="0" smtClean="0"/>
              <a:t>Kernel work in system calls and traps</a:t>
            </a:r>
          </a:p>
          <a:p>
            <a:r>
              <a:rPr lang="en-US" dirty="0" smtClean="0"/>
              <a:t>Virtual memory support for the process model</a:t>
            </a:r>
          </a:p>
          <a:p>
            <a:r>
              <a:rPr lang="en-US" dirty="0" smtClean="0"/>
              <a:t>Readings for next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5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 processes request kernel services via </a:t>
            </a:r>
            <a:r>
              <a:rPr lang="en-US" b="1" dirty="0" smtClean="0"/>
              <a:t>system calls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Traps</a:t>
            </a:r>
            <a:r>
              <a:rPr lang="en-US" dirty="0" smtClean="0"/>
              <a:t> that model </a:t>
            </a:r>
            <a:r>
              <a:rPr lang="en-US" b="1" dirty="0" smtClean="0"/>
              <a:t>function-call semantics</a:t>
            </a:r>
            <a:endParaRPr lang="en-US" dirty="0"/>
          </a:p>
          <a:p>
            <a:pPr lvl="1"/>
            <a:r>
              <a:rPr lang="en-US" dirty="0" smtClean="0"/>
              <a:t>E.g.:</a:t>
            </a:r>
          </a:p>
          <a:p>
            <a:pPr lvl="2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open()</a:t>
            </a:r>
            <a:r>
              <a:rPr lang="en-US" dirty="0" smtClean="0"/>
              <a:t> opens a file and returns a file descriptor</a:t>
            </a:r>
          </a:p>
          <a:p>
            <a:pPr lvl="2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fork()</a:t>
            </a:r>
            <a:r>
              <a:rPr lang="en-US" dirty="0" smtClean="0"/>
              <a:t> creates a new process</a:t>
            </a:r>
          </a:p>
          <a:p>
            <a:r>
              <a:rPr lang="en-US" dirty="0" smtClean="0"/>
              <a:t>System calls appear to be library functions (e.g.,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libc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Function triggers trap to transfer control to the kernel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System-call arguments copied into kernel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Kernel implements service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System-call return values copied out of kernel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Kernel returns from trap to next user instruction</a:t>
            </a:r>
            <a:endParaRPr lang="en-US" dirty="0"/>
          </a:p>
          <a:p>
            <a:r>
              <a:rPr lang="en-US" dirty="0" smtClean="0"/>
              <a:t>Some quirks relative to normal APIs; e.g.,</a:t>
            </a:r>
          </a:p>
          <a:p>
            <a:pPr lvl="1"/>
            <a:r>
              <a:rPr lang="en-US" dirty="0" smtClean="0"/>
              <a:t>C return values via normal ABI calling convention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... </a:t>
            </a:r>
            <a:r>
              <a:rPr lang="en-US" dirty="0" smtClean="0"/>
              <a:t>B</a:t>
            </a:r>
            <a:r>
              <a:rPr lang="is-IS" dirty="0" smtClean="0"/>
              <a:t>ut also per-thread </a:t>
            </a:r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errno</a:t>
            </a:r>
            <a:r>
              <a:rPr lang="is-IS" dirty="0" smtClean="0"/>
              <a:t> to report error conditions</a:t>
            </a:r>
          </a:p>
          <a:p>
            <a:pPr lvl="1"/>
            <a:r>
              <a:rPr lang="is-IS" dirty="0" smtClean="0"/>
              <a:t>... </a:t>
            </a:r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EINTR</a:t>
            </a:r>
            <a:r>
              <a:rPr lang="is-IS" dirty="0" smtClean="0"/>
              <a:t>: for some calls, work got interrupted, try again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System-call 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 err="1"/>
              <a:t>syscalls</a:t>
            </a:r>
            <a:r>
              <a:rPr lang="en-US" dirty="0"/>
              <a:t> behave like </a:t>
            </a:r>
            <a:r>
              <a:rPr lang="en-US" b="1" dirty="0" smtClean="0"/>
              <a:t>synchronous</a:t>
            </a:r>
            <a:r>
              <a:rPr lang="en-US" dirty="0" smtClean="0"/>
              <a:t> C functions</a:t>
            </a:r>
            <a:endParaRPr lang="en-US" i="1" dirty="0"/>
          </a:p>
          <a:p>
            <a:pPr lvl="1"/>
            <a:r>
              <a:rPr lang="en-US" dirty="0"/>
              <a:t>Calls with arguments </a:t>
            </a:r>
            <a:r>
              <a:rPr lang="en-US" dirty="0" smtClean="0"/>
              <a:t>(</a:t>
            </a:r>
            <a:r>
              <a:rPr lang="en-US" b="1" dirty="0" smtClean="0"/>
              <a:t>by value </a:t>
            </a:r>
            <a:r>
              <a:rPr lang="en-US" dirty="0" smtClean="0"/>
              <a:t>or </a:t>
            </a:r>
            <a:r>
              <a:rPr lang="en-US" b="1" dirty="0"/>
              <a:t>by reference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 values (an </a:t>
            </a:r>
            <a:r>
              <a:rPr lang="en-US" dirty="0" smtClean="0"/>
              <a:t>integer/pointer or by </a:t>
            </a:r>
            <a:r>
              <a:rPr lang="en-US" dirty="0"/>
              <a:t>reference)</a:t>
            </a:r>
          </a:p>
          <a:p>
            <a:pPr lvl="1"/>
            <a:r>
              <a:rPr lang="en-US" dirty="0"/>
              <a:t>When the caller regains control, the work is </a:t>
            </a:r>
            <a:r>
              <a:rPr lang="en-US" dirty="0" smtClean="0"/>
              <a:t>complete</a:t>
            </a:r>
          </a:p>
          <a:p>
            <a:pPr lvl="1"/>
            <a:r>
              <a:rPr lang="en-US" dirty="0" smtClean="0"/>
              <a:t>E.g.:</a:t>
            </a:r>
            <a:endParaRPr lang="en-US" dirty="0"/>
          </a:p>
          <a:p>
            <a:pPr lvl="2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getpid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 retrieves the </a:t>
            </a:r>
            <a:r>
              <a:rPr lang="en-US" b="1" dirty="0"/>
              <a:t>process ID</a:t>
            </a:r>
            <a:r>
              <a:rPr lang="en-US" i="1" dirty="0"/>
              <a:t> </a:t>
            </a:r>
            <a:r>
              <a:rPr lang="en-US" dirty="0"/>
              <a:t>via a return value</a:t>
            </a:r>
          </a:p>
          <a:p>
            <a:pPr lvl="2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read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 reads data from a file: on return, data in </a:t>
            </a:r>
            <a:r>
              <a:rPr lang="en-US" dirty="0" smtClean="0"/>
              <a:t>buffer</a:t>
            </a:r>
            <a:endParaRPr lang="en-US" dirty="0"/>
          </a:p>
          <a:p>
            <a:r>
              <a:rPr lang="en-US" dirty="0" smtClean="0"/>
              <a:t>Some </a:t>
            </a:r>
            <a:r>
              <a:rPr lang="en-US" dirty="0" err="1" smtClean="0"/>
              <a:t>syscalls</a:t>
            </a:r>
            <a:r>
              <a:rPr lang="en-US" dirty="0" smtClean="0"/>
              <a:t> manipulate </a:t>
            </a:r>
            <a:r>
              <a:rPr lang="en-US" b="1" dirty="0" smtClean="0"/>
              <a:t>control flow </a:t>
            </a:r>
            <a:r>
              <a:rPr lang="en-US" dirty="0" smtClean="0"/>
              <a:t>or </a:t>
            </a:r>
            <a:r>
              <a:rPr lang="en-US" b="1" dirty="0" smtClean="0"/>
              <a:t>process thread/life cycle</a:t>
            </a:r>
            <a:r>
              <a:rPr lang="en-US" dirty="0" smtClean="0"/>
              <a:t>; e.g.:</a:t>
            </a:r>
          </a:p>
          <a:p>
            <a:pPr lvl="1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_exit()</a:t>
            </a:r>
            <a:r>
              <a:rPr lang="en-US" dirty="0" smtClean="0"/>
              <a:t> never returns</a:t>
            </a:r>
          </a:p>
          <a:p>
            <a:pPr lvl="1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fork()</a:t>
            </a:r>
            <a:r>
              <a:rPr lang="en-US" dirty="0" smtClean="0"/>
              <a:t> returns </a:t>
            </a:r>
            <a:r>
              <a:rPr lang="is-IS" dirty="0" smtClean="0"/>
              <a:t>… twice</a:t>
            </a:r>
          </a:p>
          <a:p>
            <a:pPr lvl="1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pthread</a:t>
            </a:r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_create()</a:t>
            </a:r>
            <a:r>
              <a:rPr lang="is-IS" dirty="0" smtClean="0"/>
              <a:t> creates a new thread</a:t>
            </a:r>
          </a:p>
          <a:p>
            <a:pPr lvl="1"/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setucontext() </a:t>
            </a:r>
            <a:r>
              <a:rPr lang="is-IS" dirty="0" smtClean="0"/>
              <a:t>manipulates thread state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0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System-call asynchrony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ynchronous calls can perform </a:t>
            </a:r>
            <a:r>
              <a:rPr lang="en-US" b="1" dirty="0" smtClean="0"/>
              <a:t>asynchronous</a:t>
            </a:r>
            <a:r>
              <a:rPr lang="en-US" dirty="0" smtClean="0"/>
              <a:t> work</a:t>
            </a:r>
          </a:p>
          <a:p>
            <a:pPr lvl="1"/>
            <a:r>
              <a:rPr lang="en-US" dirty="0" smtClean="0"/>
              <a:t>Some types of work may not be complete on return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: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2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write()</a:t>
            </a:r>
            <a:r>
              <a:rPr lang="en-US" dirty="0" smtClean="0"/>
              <a:t> writes data to a file .. to disk eventually .. maybe</a:t>
            </a:r>
          </a:p>
          <a:p>
            <a:pPr lvl="2"/>
            <a:r>
              <a:rPr lang="en-US" dirty="0" smtClean="0"/>
              <a:t>Caller can re-use buffer immediately (</a:t>
            </a:r>
            <a:r>
              <a:rPr lang="en-US" b="1" dirty="0" smtClean="0"/>
              <a:t>copy semantics</a:t>
            </a:r>
            <a:r>
              <a:rPr lang="en-US" dirty="0" smtClean="0"/>
              <a:t>)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2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mmap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 smtClean="0"/>
              <a:t> maps a file but doesn’t load data</a:t>
            </a:r>
          </a:p>
          <a:p>
            <a:pPr lvl="2"/>
            <a:r>
              <a:rPr lang="en-US" dirty="0" smtClean="0"/>
              <a:t>Caller traps on access, triggering I/O (</a:t>
            </a:r>
            <a:r>
              <a:rPr lang="en-US" b="1" dirty="0" smtClean="0"/>
              <a:t>demand paging)</a:t>
            </a:r>
          </a:p>
          <a:p>
            <a:pPr lvl="1"/>
            <a:r>
              <a:rPr lang="en-US" dirty="0" smtClean="0"/>
              <a:t>Copy semantics mean that user program can be unaware of asynchrony (</a:t>
            </a:r>
            <a:r>
              <a:rPr lang="is-IS" dirty="0" smtClean="0"/>
              <a:t>… sort of)</a:t>
            </a:r>
            <a:endParaRPr lang="en-US" dirty="0"/>
          </a:p>
          <a:p>
            <a:r>
              <a:rPr lang="en-US" dirty="0" smtClean="0"/>
              <a:t>Some </a:t>
            </a:r>
            <a:r>
              <a:rPr lang="en-US" dirty="0" err="1" smtClean="0"/>
              <a:t>syscalls</a:t>
            </a:r>
            <a:r>
              <a:rPr lang="en-US" dirty="0" smtClean="0"/>
              <a:t> are explicitly asynchronous</a:t>
            </a:r>
          </a:p>
          <a:p>
            <a:pPr lvl="1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aio_write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 smtClean="0"/>
              <a:t> requests an asynchronous write</a:t>
            </a:r>
          </a:p>
          <a:p>
            <a:pPr lvl="1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aio_return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aio_error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 smtClean="0"/>
              <a:t> collect results later</a:t>
            </a:r>
          </a:p>
          <a:p>
            <a:pPr lvl="1"/>
            <a:r>
              <a:rPr lang="en-US" dirty="0" smtClean="0"/>
              <a:t>Caller must wait to re-use buffer (</a:t>
            </a:r>
            <a:r>
              <a:rPr lang="en-US" b="1" dirty="0" smtClean="0"/>
              <a:t>shared semantics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System-call invocation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52551"/>
            <a:ext cx="3460777" cy="500380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352925" y="1352551"/>
            <a:ext cx="4162425" cy="5003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libc</a:t>
            </a:r>
            <a:r>
              <a:rPr lang="en-US" dirty="0" smtClean="0"/>
              <a:t> system-call stubs provide linkable symbols</a:t>
            </a:r>
          </a:p>
          <a:p>
            <a:r>
              <a:rPr lang="en-US" dirty="0"/>
              <a:t>I</a:t>
            </a:r>
            <a:r>
              <a:rPr lang="en-US" dirty="0" smtClean="0"/>
              <a:t>nline system-call instructions or dynamic implementations</a:t>
            </a:r>
          </a:p>
          <a:p>
            <a:pPr lvl="1"/>
            <a:r>
              <a:rPr lang="en-US" dirty="0" smtClean="0"/>
              <a:t>Linux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vdso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en-US" dirty="0" smtClean="0"/>
              <a:t>Xen </a:t>
            </a:r>
            <a:r>
              <a:rPr lang="en-US" b="1" dirty="0" err="1" smtClean="0"/>
              <a:t>hypercall</a:t>
            </a:r>
            <a:r>
              <a:rPr lang="en-US" b="1" dirty="0" smtClean="0"/>
              <a:t> page</a:t>
            </a:r>
          </a:p>
          <a:p>
            <a:r>
              <a:rPr lang="en-US" b="1" dirty="0"/>
              <a:t>M</a:t>
            </a:r>
            <a:r>
              <a:rPr lang="en-US" b="1" dirty="0" smtClean="0"/>
              <a:t>achine-dependent trap vector</a:t>
            </a:r>
          </a:p>
          <a:p>
            <a:r>
              <a:rPr lang="en-US" b="1" dirty="0" smtClean="0"/>
              <a:t>Machine-independent </a:t>
            </a:r>
            <a:r>
              <a:rPr lang="en-US" dirty="0" smtClean="0"/>
              <a:t>function</a:t>
            </a:r>
            <a:r>
              <a:rPr lang="en-US" b="1" dirty="0" smtClean="0"/>
              <a:t> 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syscall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endParaRPr lang="en-US" dirty="0" smtClean="0"/>
          </a:p>
          <a:p>
            <a:pPr lvl="1"/>
            <a:r>
              <a:rPr lang="en-US" dirty="0" smtClean="0"/>
              <a:t>Prologue (e.g., breakpoints, tracing)</a:t>
            </a:r>
          </a:p>
          <a:p>
            <a:pPr lvl="1"/>
            <a:r>
              <a:rPr lang="en-US" dirty="0" smtClean="0"/>
              <a:t>Actual service invoked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pilogue (e.g., tracing, signal delivery)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5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System-call table: </a:t>
            </a:r>
            <a:r>
              <a:rPr lang="en-US" dirty="0" err="1" smtClean="0"/>
              <a:t>syscalls.master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5960533"/>
            <a:ext cx="7886700" cy="3958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NB: If this looks like RPC stub generation .. that’s because it is.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8650" y="1352551"/>
            <a:ext cx="7886700" cy="159560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...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33  AUE_ACCESS    STD     {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3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access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(char *path,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amode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 }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34  AUE_CHFLAGS   STD     {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chflags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const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char *path,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u_long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flags); }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35  AUE_FCHFLAGS  STD     {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fchflags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fd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u_long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flags); }</a:t>
            </a: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36  AUE_SYNC      STD     {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3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sync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void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 }</a:t>
            </a: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37  AUE_KILL      STD     {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3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kill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pid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signum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 }</a:t>
            </a: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38  AUE_STAT      COMPAT  {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3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stat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char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*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path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struct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ostat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*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ub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 }</a:t>
            </a: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...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109150"/>
            <a:ext cx="7886700" cy="25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1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reliability (1)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User-kernel interface is a key </a:t>
            </a:r>
            <a:r>
              <a:rPr lang="en-US" b="1" dirty="0" smtClean="0"/>
              <a:t>Trusted Computing Base (TCB)</a:t>
            </a:r>
            <a:r>
              <a:rPr lang="en-US" dirty="0" smtClean="0"/>
              <a:t> surface</a:t>
            </a:r>
          </a:p>
          <a:p>
            <a:pPr lvl="1"/>
            <a:r>
              <a:rPr lang="en-US" i="1" dirty="0" smtClean="0"/>
              <a:t>Minimum software required for the system to be secure</a:t>
            </a:r>
          </a:p>
          <a:p>
            <a:r>
              <a:rPr lang="en-US" dirty="0" smtClean="0"/>
              <a:t>Foundational security goal: </a:t>
            </a:r>
            <a:r>
              <a:rPr lang="en-US" b="1" dirty="0" smtClean="0"/>
              <a:t>isolation</a:t>
            </a:r>
            <a:endParaRPr lang="en-US" dirty="0" smtClean="0"/>
          </a:p>
          <a:p>
            <a:pPr lvl="1"/>
            <a:r>
              <a:rPr lang="en-US" dirty="0" smtClean="0"/>
              <a:t>Used to implement </a:t>
            </a:r>
            <a:r>
              <a:rPr lang="en-US" b="1" dirty="0" smtClean="0"/>
              <a:t>integrity</a:t>
            </a:r>
            <a:r>
              <a:rPr lang="en-US" dirty="0" smtClean="0"/>
              <a:t>, </a:t>
            </a:r>
            <a:r>
              <a:rPr lang="en-US" b="1" dirty="0" smtClean="0"/>
              <a:t>confidentiality</a:t>
            </a:r>
            <a:r>
              <a:rPr lang="en-US" dirty="0" smtClean="0"/>
              <a:t>, </a:t>
            </a:r>
            <a:r>
              <a:rPr lang="en-US" b="1" dirty="0" smtClean="0"/>
              <a:t>availability</a:t>
            </a:r>
          </a:p>
          <a:p>
            <a:pPr lvl="1"/>
            <a:r>
              <a:rPr lang="en-US" dirty="0" smtClean="0"/>
              <a:t>Limit scope of system-call effects on global state</a:t>
            </a:r>
          </a:p>
          <a:p>
            <a:pPr lvl="1"/>
            <a:r>
              <a:rPr lang="en-US" dirty="0" smtClean="0"/>
              <a:t>Enforce access control on all operations (e.g., MAC, DAC)</a:t>
            </a:r>
          </a:p>
          <a:p>
            <a:pPr lvl="1"/>
            <a:r>
              <a:rPr lang="en-US" dirty="0" smtClean="0"/>
              <a:t>Accountability mechanisms (e.g., event auditing)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1230</TotalTime>
  <Words>2300</Words>
  <Application>Microsoft Macintosh PowerPoint</Application>
  <PresentationFormat>On-screen Show (4:3)</PresentationFormat>
  <Paragraphs>379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Source Code Pro</vt:lpstr>
      <vt:lpstr>Office Theme</vt:lpstr>
      <vt:lpstr>The Process Model (2)</vt:lpstr>
      <vt:lpstr>Reminder: last time</vt:lpstr>
      <vt:lpstr>This time: the process model (2)</vt:lpstr>
      <vt:lpstr>System calls</vt:lpstr>
      <vt:lpstr>System-call synchrony</vt:lpstr>
      <vt:lpstr>System-call asynchrony</vt:lpstr>
      <vt:lpstr>System-call invocation</vt:lpstr>
      <vt:lpstr>System-call table: syscalls.master</vt:lpstr>
      <vt:lpstr>Security and reliability (1)</vt:lpstr>
      <vt:lpstr>Security and reliability (2)</vt:lpstr>
      <vt:lpstr>Security and reliability (3)</vt:lpstr>
      <vt:lpstr>Security and reliability (4)</vt:lpstr>
      <vt:lpstr>System-call entry – syscallenter</vt:lpstr>
      <vt:lpstr>getauid: return process audit ID</vt:lpstr>
      <vt:lpstr>System-call return – syscallret</vt:lpstr>
      <vt:lpstr>System calls in practice: dd (1)</vt:lpstr>
      <vt:lpstr>System calls in practice: dd (2)</vt:lpstr>
      <vt:lpstr>Traps in practice: dd (1)</vt:lpstr>
      <vt:lpstr>Traps in practice: dd (2)</vt:lpstr>
      <vt:lpstr>traps in practice: dd (3)</vt:lpstr>
      <vt:lpstr>Last time: virtual memory (quick, painful)</vt:lpstr>
      <vt:lpstr>So: back to Virtual Memory (VM)</vt:lpstr>
      <vt:lpstr>Kernel programmer view of VM</vt:lpstr>
      <vt:lpstr>Mach VM in other operating systems</vt:lpstr>
      <vt:lpstr>For next time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L41: Kernels and Tracing</dc:title>
  <dc:creator>Robert Watson</dc:creator>
  <cp:lastModifiedBy>Dr Robert N.M. Watson</cp:lastModifiedBy>
  <cp:revision>215</cp:revision>
  <dcterms:created xsi:type="dcterms:W3CDTF">2016-10-26T08:21:24Z</dcterms:created>
  <dcterms:modified xsi:type="dcterms:W3CDTF">2017-10-01T16:57:33Z</dcterms:modified>
</cp:coreProperties>
</file>