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315" r:id="rId5"/>
    <p:sldId id="334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6" r:id="rId15"/>
    <p:sldId id="333" r:id="rId16"/>
    <p:sldId id="332" r:id="rId17"/>
    <p:sldId id="328" r:id="rId18"/>
    <p:sldId id="329" r:id="rId19"/>
    <p:sldId id="33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9"/>
    <p:restoredTop sz="80566"/>
  </p:normalViewPr>
  <p:slideViewPr>
    <p:cSldViewPr snapToGrid="0" snapToObjects="1" showGuides="1">
      <p:cViewPr varScale="1">
        <p:scale>
          <a:sx n="69" d="100"/>
          <a:sy n="69" d="100"/>
        </p:scale>
        <p:origin x="163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2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C87C4-4AE8-B24F-912F-BF1B5F9D6052}" type="datetimeFigureOut">
              <a:rPr lang="en-US" smtClean="0"/>
              <a:t>10/1/17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DF446-B1AD-114D-BD35-A390D304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61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4BB5D-D196-B842-A024-8C9F25C53DDF}" type="datetimeFigureOut">
              <a:rPr lang="en-US" smtClean="0"/>
              <a:t>10/1/17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947C-CEE7-0948-95BB-9D950DF7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29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3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 to forget that this structure was not pre-ordained</a:t>
            </a:r>
            <a:r>
              <a:rPr lang="en-US" baseline="0" dirty="0" smtClean="0"/>
              <a:t> – why each design choice?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65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9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41CF-B1C7-7E47-A7DD-296656B94E63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L41 Lecture 5 – The Network Stack (1)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457200"/>
            <a:ext cx="31588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0" y="987426"/>
            <a:ext cx="483647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30" y="2057400"/>
            <a:ext cx="31588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6435-2ACB-CB4D-8442-40E3F9A5EAC0}" type="datetime1">
              <a:rPr lang="en-GB" smtClean="0"/>
              <a:t>01/10/2017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29A0-D02B-944B-8CC8-DB38B9BA754D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218019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130" y="365125"/>
            <a:ext cx="600924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8D6D-1D56-B947-AF24-D316BBEDE58E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352551"/>
            <a:ext cx="8303740" cy="500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CFD0-F310-1B40-9E76-1F6747782E12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231777"/>
            <a:ext cx="8303740" cy="11207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4436075"/>
            <a:ext cx="8303740" cy="192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821F-5973-4246-AB41-9EEB49351A40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1709739"/>
            <a:ext cx="830374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4589464"/>
            <a:ext cx="830374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49EB-02C1-7343-9DB8-815425D5BC45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130" y="1352551"/>
            <a:ext cx="4094720" cy="5003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52551"/>
            <a:ext cx="4094720" cy="5003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7A85-A660-E04A-B6A0-2C4A283830E7}" type="datetime1">
              <a:rPr lang="en-GB" smtClean="0"/>
              <a:t>01/10/2017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365126"/>
            <a:ext cx="830374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1681163"/>
            <a:ext cx="40780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130" y="2505075"/>
            <a:ext cx="4078052" cy="38512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0947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094720" cy="38512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99F5-CF8C-424D-A2E6-A186E559BEAF}" type="datetime1">
              <a:rPr lang="en-GB" smtClean="0"/>
              <a:t>01/10/2017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3F08-F431-8846-9A1F-8BF39132B07B}" type="datetime1">
              <a:rPr lang="en-GB" smtClean="0"/>
              <a:t>01/10/2017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091A-02E7-7849-99AF-E27E4891DABE}" type="datetime1">
              <a:rPr lang="en-GB" smtClean="0"/>
              <a:t>01/10/2017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457200"/>
            <a:ext cx="31588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0" y="987426"/>
            <a:ext cx="483647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30" y="2057400"/>
            <a:ext cx="31588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4232-7DC5-0640-AF71-50B99B571113}" type="datetime1">
              <a:rPr lang="en-GB" smtClean="0"/>
              <a:t>01/10/2017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130" y="231777"/>
            <a:ext cx="8303740" cy="1120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30" y="1352551"/>
            <a:ext cx="830374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130" y="6356351"/>
            <a:ext cx="226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A0E37-4F05-F340-A90D-EC655E178286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L41 Lecture 5 – The Network Stack (1)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26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Network Stack (1)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L41 Lecture 5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Robert N. M. Watson</a:t>
            </a:r>
          </a:p>
          <a:p>
            <a:r>
              <a:rPr lang="en-US" dirty="0" smtClean="0"/>
              <a:t>25 </a:t>
            </a:r>
            <a:r>
              <a:rPr lang="en-US" smtClean="0"/>
              <a:t>January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flow in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4067503"/>
            <a:ext cx="8303740" cy="228884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Socket API implies one software-driven copy to/from user memory</a:t>
            </a:r>
          </a:p>
          <a:p>
            <a:pPr lvl="1"/>
            <a:r>
              <a:rPr lang="en-US" dirty="0" smtClean="0"/>
              <a:t>Historically, zero-copy VM tricks for socket API ineffective</a:t>
            </a:r>
          </a:p>
          <a:p>
            <a:r>
              <a:rPr lang="en-US" dirty="0" smtClean="0"/>
              <a:t>Network buffers cycle through the slab allocator</a:t>
            </a:r>
          </a:p>
          <a:p>
            <a:pPr lvl="1"/>
            <a:r>
              <a:rPr lang="en-US" dirty="0" smtClean="0"/>
              <a:t>Receive: allocate in NIC driver, free in socket layer</a:t>
            </a:r>
          </a:p>
          <a:p>
            <a:pPr lvl="1"/>
            <a:r>
              <a:rPr lang="en-US" dirty="0" smtClean="0"/>
              <a:t>Transmit: allocate in socket layer, free in NIC driver</a:t>
            </a:r>
          </a:p>
          <a:p>
            <a:r>
              <a:rPr lang="en-US" dirty="0"/>
              <a:t>D</a:t>
            </a:r>
            <a:r>
              <a:rPr lang="en-US" dirty="0" smtClean="0"/>
              <a:t>MA performs second copy; can affect cache/memory bandwidth</a:t>
            </a:r>
          </a:p>
          <a:p>
            <a:pPr lvl="1"/>
            <a:r>
              <a:rPr lang="en-US" dirty="0" smtClean="0"/>
              <a:t>NB: what if packet-buffer working set is larger than the cache?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29" y="1188048"/>
            <a:ext cx="8303741" cy="274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mbuf</a:t>
            </a:r>
            <a:r>
              <a:rPr lang="en-US" dirty="0" smtClean="0"/>
              <a:t>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314612"/>
            <a:ext cx="7886700" cy="204173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Unit of </a:t>
            </a:r>
            <a:r>
              <a:rPr lang="en-US" b="1" dirty="0"/>
              <a:t>work allocation and distribution</a:t>
            </a:r>
            <a:r>
              <a:rPr lang="en-US" dirty="0"/>
              <a:t> throughout the stack</a:t>
            </a:r>
          </a:p>
          <a:p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mbuf</a:t>
            </a:r>
            <a:r>
              <a:rPr lang="en-US" dirty="0" smtClean="0"/>
              <a:t> chains represent in-flight packets, streams, etc.</a:t>
            </a:r>
          </a:p>
          <a:p>
            <a:pPr lvl="1"/>
            <a:r>
              <a:rPr lang="en-US" dirty="0" smtClean="0"/>
              <a:t>Operations: </a:t>
            </a:r>
            <a:r>
              <a:rPr lang="en-US" dirty="0" err="1" smtClean="0"/>
              <a:t>alloc</a:t>
            </a:r>
            <a:r>
              <a:rPr lang="en-US" dirty="0" smtClean="0"/>
              <a:t>, free, prepend, append, truncate, </a:t>
            </a:r>
            <a:r>
              <a:rPr lang="en-US" dirty="0" err="1" smtClean="0"/>
              <a:t>enqueue</a:t>
            </a:r>
            <a:r>
              <a:rPr lang="en-US" dirty="0" smtClean="0"/>
              <a:t>, </a:t>
            </a:r>
            <a:r>
              <a:rPr lang="en-US" dirty="0" err="1" smtClean="0"/>
              <a:t>dequeue</a:t>
            </a:r>
            <a:endParaRPr lang="en-US" dirty="0" smtClean="0"/>
          </a:p>
          <a:p>
            <a:pPr lvl="1"/>
            <a:r>
              <a:rPr lang="en-US" dirty="0" smtClean="0"/>
              <a:t>Internal or external data buffer (e.g., VM page)</a:t>
            </a:r>
          </a:p>
          <a:p>
            <a:pPr lvl="1"/>
            <a:r>
              <a:rPr lang="en-US" dirty="0" smtClean="0"/>
              <a:t>Reflects bi-modal packet-size distribution (e.g., TCP ACKs vs data)</a:t>
            </a:r>
          </a:p>
          <a:p>
            <a:r>
              <a:rPr lang="en-US" dirty="0" smtClean="0"/>
              <a:t>Similar structures in other OSes – e.g.,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skbuff</a:t>
            </a:r>
            <a:r>
              <a:rPr lang="en-US" dirty="0"/>
              <a:t> </a:t>
            </a:r>
            <a:r>
              <a:rPr lang="en-US" dirty="0" smtClean="0"/>
              <a:t>in Linux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55274"/>
            <a:ext cx="7506357" cy="29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end/receive paths in the network 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352551"/>
            <a:ext cx="64770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6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Forwarding path in the network stack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352551"/>
            <a:ext cx="64770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3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dispatch: input 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0130" y="5019676"/>
            <a:ext cx="8303740" cy="133667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Deferred dispatch</a:t>
            </a:r>
            <a:r>
              <a:rPr lang="en-US" dirty="0" smtClean="0"/>
              <a:t>: </a:t>
            </a:r>
            <a:r>
              <a:rPr lang="en-US" dirty="0" err="1" smtClean="0"/>
              <a:t>ithread</a:t>
            </a:r>
            <a:r>
              <a:rPr lang="en-US" dirty="0" smtClean="0"/>
              <a:t> → </a:t>
            </a:r>
            <a:r>
              <a:rPr lang="en-US" dirty="0" err="1" smtClean="0"/>
              <a:t>netisr</a:t>
            </a:r>
            <a:r>
              <a:rPr lang="en-US" dirty="0" smtClean="0"/>
              <a:t> thread </a:t>
            </a:r>
            <a:r>
              <a:rPr lang="en-US" dirty="0"/>
              <a:t>→ </a:t>
            </a:r>
            <a:r>
              <a:rPr lang="en-US" dirty="0" smtClean="0"/>
              <a:t>user thread</a:t>
            </a:r>
          </a:p>
          <a:p>
            <a:r>
              <a:rPr lang="en-US" b="1" dirty="0" smtClean="0"/>
              <a:t>Direct dispatch</a:t>
            </a:r>
            <a:r>
              <a:rPr lang="en-US" dirty="0" smtClean="0"/>
              <a:t>: </a:t>
            </a:r>
            <a:r>
              <a:rPr lang="en-US" dirty="0" err="1" smtClean="0"/>
              <a:t>ithread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smtClean="0"/>
              <a:t>user thread</a:t>
            </a:r>
          </a:p>
          <a:p>
            <a:pPr lvl="1"/>
            <a:r>
              <a:rPr lang="en-US" dirty="0" smtClean="0"/>
              <a:t>Pros: reduced latency, better cache locality, drop early on overload</a:t>
            </a:r>
          </a:p>
          <a:p>
            <a:pPr lvl="1"/>
            <a:r>
              <a:rPr lang="en-US" dirty="0" smtClean="0"/>
              <a:t>Cons: reduced parallelism and work placement opportunities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1173646"/>
            <a:ext cx="74771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dispatch: output 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0130" y="5019676"/>
            <a:ext cx="8303740" cy="133667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Fewer deferred dispatch opportunities implemented</a:t>
            </a:r>
          </a:p>
          <a:p>
            <a:pPr lvl="1"/>
            <a:r>
              <a:rPr lang="en-US" dirty="0" smtClean="0"/>
              <a:t>(Deferred dispatch on device-driver handoff in new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iflib</a:t>
            </a:r>
            <a:r>
              <a:rPr lang="en-US" dirty="0" smtClean="0"/>
              <a:t> KPIs)</a:t>
            </a:r>
          </a:p>
          <a:p>
            <a:r>
              <a:rPr lang="en-US" dirty="0" smtClean="0"/>
              <a:t>Gradual shift of work from software to hardware</a:t>
            </a:r>
          </a:p>
          <a:p>
            <a:pPr lvl="1"/>
            <a:r>
              <a:rPr lang="en-US" dirty="0" smtClean="0"/>
              <a:t>Checksum calculation, segmentation,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2" y="1352551"/>
            <a:ext cx="7518835" cy="337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dispatch: TOE input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4846676"/>
            <a:ext cx="8303740" cy="15096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Kernel provides socket buffers and resource allocation</a:t>
            </a:r>
          </a:p>
          <a:p>
            <a:r>
              <a:rPr lang="en-US" dirty="0"/>
              <a:t>Remainder, including state, retransmissions, etc., in NIC</a:t>
            </a:r>
          </a:p>
          <a:p>
            <a:r>
              <a:rPr lang="en-US" dirty="0"/>
              <a:t>But: two network stacks? Less flexible/updateable structure?</a:t>
            </a:r>
          </a:p>
          <a:p>
            <a:pPr lvl="1"/>
            <a:r>
              <a:rPr lang="en-US" dirty="0"/>
              <a:t>Better with an explicit HW/SW architecture – e.g., Microsoft Chimney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1166714"/>
            <a:ext cx="73247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0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Netmap</a:t>
            </a:r>
            <a:r>
              <a:rPr lang="en-US" sz="3600" dirty="0" smtClean="0"/>
              <a:t>: a novel framework for fast packet I/O</a:t>
            </a:r>
            <a:br>
              <a:rPr lang="en-US" sz="3600" dirty="0" smtClean="0"/>
            </a:br>
            <a:r>
              <a:rPr lang="en-US" sz="2000" dirty="0" smtClean="0"/>
              <a:t>Luigi Rizzo, USENIX ATC 2012 (best paper).</a:t>
            </a:r>
            <a:endParaRPr lang="en-US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5" y="1570039"/>
            <a:ext cx="4226291" cy="217445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 NIC buffers directly into user process memory</a:t>
            </a:r>
          </a:p>
          <a:p>
            <a:r>
              <a:rPr lang="en-US" dirty="0" smtClean="0"/>
              <a:t>Zero copy to/from application</a:t>
            </a:r>
          </a:p>
          <a:p>
            <a:r>
              <a:rPr lang="en-US" dirty="0" smtClean="0"/>
              <a:t>System calls initiate DMA, block for NIC events</a:t>
            </a:r>
          </a:p>
          <a:p>
            <a:r>
              <a:rPr lang="en-US" dirty="0" smtClean="0"/>
              <a:t>Packets can be reinjected into normal stack</a:t>
            </a:r>
          </a:p>
          <a:p>
            <a:r>
              <a:rPr lang="en-US" dirty="0" smtClean="0"/>
              <a:t>Ships in FreeBSD; patch available for Linux</a:t>
            </a:r>
          </a:p>
          <a:p>
            <a:r>
              <a:rPr lang="en-US" dirty="0" err="1" smtClean="0"/>
              <a:t>Userspace</a:t>
            </a:r>
            <a:r>
              <a:rPr lang="en-US" dirty="0" smtClean="0"/>
              <a:t> network stack can be </a:t>
            </a:r>
            <a:r>
              <a:rPr lang="en-US" b="1" dirty="0" err="1" smtClean="0"/>
              <a:t>specialised</a:t>
            </a:r>
            <a:r>
              <a:rPr lang="en-US" dirty="0" smtClean="0"/>
              <a:t> to task (e.g., packet forwarding)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5" y="4114188"/>
            <a:ext cx="4346675" cy="15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Network stack </a:t>
            </a:r>
            <a:r>
              <a:rPr lang="en-US" sz="3600" dirty="0" err="1" smtClean="0"/>
              <a:t>specialisation</a:t>
            </a:r>
            <a:r>
              <a:rPr lang="en-US" sz="3600" dirty="0" smtClean="0"/>
              <a:t> for performance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Ilias</a:t>
            </a:r>
            <a:r>
              <a:rPr lang="en-US" sz="2000" dirty="0" smtClean="0"/>
              <a:t> </a:t>
            </a:r>
            <a:r>
              <a:rPr lang="en-US" sz="2000" dirty="0" err="1" smtClean="0"/>
              <a:t>Marinos</a:t>
            </a:r>
            <a:r>
              <a:rPr lang="en-US" sz="2000" dirty="0" smtClean="0"/>
              <a:t>, Robert N. M. Watson, Mark Handley, SIGCOMM 2014.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99" y="1543467"/>
            <a:ext cx="4017861" cy="224654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30 years since the network-stack design developed</a:t>
            </a:r>
          </a:p>
          <a:p>
            <a:r>
              <a:rPr lang="en-US" dirty="0" smtClean="0"/>
              <a:t>Massive changes in architecture, micro-architecture, memory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err="1" smtClean="0"/>
              <a:t>Optimising</a:t>
            </a:r>
            <a:r>
              <a:rPr lang="en-US" dirty="0" smtClean="0"/>
              <a:t> compilers</a:t>
            </a:r>
          </a:p>
          <a:p>
            <a:pPr lvl="1"/>
            <a:r>
              <a:rPr lang="en-US" dirty="0" smtClean="0"/>
              <a:t>Cache-centered CPUs</a:t>
            </a:r>
          </a:p>
          <a:p>
            <a:pPr lvl="1"/>
            <a:r>
              <a:rPr lang="en-US" dirty="0" smtClean="0"/>
              <a:t>Multiprocessing, NUMA</a:t>
            </a:r>
          </a:p>
          <a:p>
            <a:pPr lvl="1"/>
            <a:r>
              <a:rPr lang="en-US" dirty="0" smtClean="0"/>
              <a:t>DMA, </a:t>
            </a:r>
            <a:r>
              <a:rPr lang="en-US" dirty="0" err="1" smtClean="0"/>
              <a:t>multiqueue</a:t>
            </a:r>
            <a:endParaRPr lang="en-US" dirty="0" smtClean="0"/>
          </a:p>
          <a:p>
            <a:pPr lvl="1"/>
            <a:r>
              <a:rPr lang="en-US" dirty="0" smtClean="0"/>
              <a:t>10 Gigabit/s Ethernet</a:t>
            </a:r>
          </a:p>
          <a:p>
            <a:r>
              <a:rPr lang="en-US" dirty="0" smtClean="0"/>
              <a:t>Performance lost to ‘generality’ throughout stack</a:t>
            </a:r>
          </a:p>
          <a:p>
            <a:r>
              <a:rPr lang="en-US" dirty="0" smtClean="0"/>
              <a:t>Revisit fundamentals through clean-slate stack</a:t>
            </a:r>
          </a:p>
          <a:p>
            <a:r>
              <a:rPr lang="en-US" dirty="0" smtClean="0"/>
              <a:t>Orders-of-magnitude performance gains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4" y="3854451"/>
            <a:ext cx="4089866" cy="224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8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Socket buffers and TCP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06330" y="1352551"/>
            <a:ext cx="4417540" cy="5003800"/>
          </a:xfrm>
        </p:spPr>
        <p:txBody>
          <a:bodyPr/>
          <a:lstStyle/>
          <a:p>
            <a:r>
              <a:rPr lang="en-US" dirty="0" err="1" smtClean="0"/>
              <a:t>McKusick</a:t>
            </a:r>
            <a:r>
              <a:rPr lang="en-US" dirty="0" smtClean="0"/>
              <a:t>, et al: Chapter 14 (</a:t>
            </a:r>
            <a:r>
              <a:rPr lang="en-US" i="1" dirty="0" smtClean="0"/>
              <a:t>Transport-Layer Protocols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Transmission Control Protocol (TCP)</a:t>
            </a:r>
          </a:p>
          <a:p>
            <a:r>
              <a:rPr lang="en-US" dirty="0" smtClean="0"/>
              <a:t>TCP implementation</a:t>
            </a:r>
          </a:p>
          <a:p>
            <a:pPr lvl="1"/>
            <a:r>
              <a:rPr lang="en-US" dirty="0" smtClean="0"/>
              <a:t>Buffers and input processing</a:t>
            </a:r>
          </a:p>
          <a:p>
            <a:pPr lvl="1"/>
            <a:r>
              <a:rPr lang="en-US" dirty="0" smtClean="0"/>
              <a:t>Parallelism and performance</a:t>
            </a:r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 resistance</a:t>
            </a:r>
          </a:p>
          <a:p>
            <a:r>
              <a:rPr lang="en-US" dirty="0" smtClean="0"/>
              <a:t>The final two labs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L41 Lecture 5 – The Network Stack (1)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0130" y="1355987"/>
            <a:ext cx="3886200" cy="500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September 1981                             Transmission Control Protocol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                  Functional Specification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/>
            </a:r>
            <a:b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</a:br>
            <a:endParaRPr lang="is-IS" sz="600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+---------+ ---------\      active OPEN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|  CLOSED |            \    -----------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+---------+&lt;---------\   \   create TCB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  |     ^              \   \  snd SYN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                  passive OPEN |     |   CLOSE        \   \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                  ------------ |     | ----------       \   \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create TCB  |     | delete TCB         \   \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  V     |                      \   \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+---------+            CLOSE    |    \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|  LISTEN |          ---------- |    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+---------+          delete TCB |    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                  rcv SYN      |     |     SEND              |    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-----------   |     |    -------            |     V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+---------+      snd SYN,ACK  /       \   snd SYN 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|         |&lt;-----------------           ------------------&gt;|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|   SYN   |                    rcv SYN                     |   SYN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|   RCVD  |&lt;-----------------------------------------------|   SENT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|         |                    snd ACK                     |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|         |------------------           -------------------|       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+---------+   rcv ACK of SYN  \       /  rcv SYN,ACK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  |           --------------   |     |   -----------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  |                  x         |     |     snd ACK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  |                            V     V           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  |  CLOSE                   +---------+         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  | -------                  |  ESTAB  |         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  | snd FIN                  +---------+         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  |                   CLOSE    |     |    rcv FIN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  V                  -------   |     |    -------     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+---------+          snd FIN  /       \   snd ACK 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|  FIN    |&lt;-----------------           ------------------&gt;|  CLOSE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| WAIT-1  |------------------                              |   WAIT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+---------+          rcv FIN  \                   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  | rcv ACK of FIN   -------   |                            CLOSE 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  | --------------   snd ACK   |                           -------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  V        x                   V                           snd FIN V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+---------+                  +---------+          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|FINWAIT-2|                  | CLOSING |                   | LAST-ACK|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+---------+                  +---------+          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  |                rcv ACK of FIN |                 rcv ACK of FIN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  |  rcv FIN       -------------- |    Timeout=2MSL -------------- |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  |  -------              x       V    ------------        x       V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   \ snd ACK                 +---------+delete TCB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    ------------------------&gt;|TIME WAIT|------------------&gt;| CLOSED 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          +---------+                   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/>
            </a:r>
            <a:b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</a:br>
            <a:endParaRPr lang="is-IS" sz="600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                     TCP Connection State Diagram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600" dirty="0" smtClean="0">
                <a:latin typeface="Source Code Pro" charset="0"/>
                <a:ea typeface="Source Code Pro" charset="0"/>
                <a:cs typeface="Source Code Pro" charset="0"/>
              </a:rPr>
              <a:t>                               Figure 6.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6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6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Reminder: where we left off last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Long, long ago, but in a galaxy not so far away:</a:t>
            </a:r>
          </a:p>
          <a:p>
            <a:pPr lvl="1"/>
            <a:r>
              <a:rPr lang="en-US" dirty="0" smtClean="0"/>
              <a:t>Lecture 3: The Process Model (1)</a:t>
            </a:r>
          </a:p>
          <a:p>
            <a:pPr lvl="1"/>
            <a:r>
              <a:rPr lang="en-US" dirty="0" smtClean="0"/>
              <a:t>Lecture 4: The Process Model (2)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Lab 2: IPC buffer size and the probe effect</a:t>
            </a:r>
          </a:p>
          <a:p>
            <a:pPr lvl="1"/>
            <a:r>
              <a:rPr lang="en-US" dirty="0" smtClean="0"/>
              <a:t>Lab 3: Micro-architectural effects of IPC</a:t>
            </a:r>
          </a:p>
          <a:p>
            <a:pPr lvl="1"/>
            <a:endParaRPr lang="en-US" dirty="0"/>
          </a:p>
          <a:p>
            <a:r>
              <a:rPr lang="en-US" dirty="0" smtClean="0"/>
              <a:t>Explored several implied (and rejected) hypotheses:</a:t>
            </a:r>
          </a:p>
          <a:p>
            <a:pPr lvl="1"/>
            <a:r>
              <a:rPr lang="en-US" dirty="0" smtClean="0"/>
              <a:t>Larger IO/IPC buffer sizes </a:t>
            </a:r>
            <a:r>
              <a:rPr lang="en-US" dirty="0" err="1" smtClean="0"/>
              <a:t>amortise</a:t>
            </a:r>
            <a:r>
              <a:rPr lang="en-US" dirty="0" smtClean="0"/>
              <a:t> system-call overhead</a:t>
            </a:r>
          </a:p>
          <a:p>
            <a:pPr lvl="1"/>
            <a:r>
              <a:rPr lang="en-US" dirty="0" smtClean="0"/>
              <a:t>A purely architectural (SW) review dominates</a:t>
            </a:r>
          </a:p>
          <a:p>
            <a:pPr lvl="1"/>
            <a:r>
              <a:rPr lang="en-US" dirty="0" smtClean="0"/>
              <a:t>The probe effect doesn’t matter in real-world workloads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7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time: Introduction to Network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Rapid tour across hardware and software: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Networking and the sockets API</a:t>
            </a:r>
          </a:p>
          <a:p>
            <a:r>
              <a:rPr lang="en-US" dirty="0" smtClean="0"/>
              <a:t>Network-stack design principles: 1980s vs. today</a:t>
            </a:r>
          </a:p>
          <a:p>
            <a:r>
              <a:rPr lang="en-US" dirty="0" smtClean="0"/>
              <a:t>Memory flow across hardware and software</a:t>
            </a:r>
          </a:p>
          <a:p>
            <a:r>
              <a:rPr lang="en-US" dirty="0" smtClean="0"/>
              <a:t>Network-stack construction and work flows</a:t>
            </a:r>
          </a:p>
          <a:p>
            <a:r>
              <a:rPr lang="en-US" dirty="0" smtClean="0"/>
              <a:t>Recent network-stack research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5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Networking: A key OS function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between computer systems</a:t>
            </a:r>
          </a:p>
          <a:p>
            <a:pPr lvl="1"/>
            <a:r>
              <a:rPr lang="en-US" b="1" dirty="0" smtClean="0"/>
              <a:t>Local-Area Networks (LANs)</a:t>
            </a:r>
            <a:endParaRPr lang="en-US" dirty="0"/>
          </a:p>
          <a:p>
            <a:pPr lvl="1"/>
            <a:r>
              <a:rPr lang="en-US" b="1" dirty="0" smtClean="0"/>
              <a:t>Wide-Area Networks (WANs)</a:t>
            </a:r>
            <a:endParaRPr lang="en-US" dirty="0" smtClean="0"/>
          </a:p>
          <a:p>
            <a:r>
              <a:rPr lang="en-US" dirty="0" smtClean="0"/>
              <a:t>A network stack provides:</a:t>
            </a:r>
          </a:p>
          <a:p>
            <a:pPr lvl="1"/>
            <a:r>
              <a:rPr lang="en-US" dirty="0" smtClean="0"/>
              <a:t>Sockets API and extensions</a:t>
            </a:r>
          </a:p>
          <a:p>
            <a:pPr lvl="1"/>
            <a:r>
              <a:rPr lang="en-US" dirty="0" smtClean="0"/>
              <a:t>Interoperable, feature-rich, high-performance protocol implementations (e.g., IPv4, IPv6, ICMP, UDP, TCP, SCTP, 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Security functions (e.g., cryptographic tunneling, firewalls...)</a:t>
            </a:r>
          </a:p>
          <a:p>
            <a:pPr lvl="1"/>
            <a:r>
              <a:rPr lang="is-IS" dirty="0" smtClean="0"/>
              <a:t>Device drivers for Network Interface Cards (NICs)</a:t>
            </a:r>
          </a:p>
          <a:p>
            <a:pPr lvl="1"/>
            <a:r>
              <a:rPr lang="is-IS" dirty="0" smtClean="0"/>
              <a:t>Monitoring and management interfaces (BPF, </a:t>
            </a:r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ioctl</a:t>
            </a:r>
            <a:r>
              <a:rPr lang="is-IS" dirty="0" smtClean="0"/>
              <a:t>)</a:t>
            </a:r>
          </a:p>
          <a:p>
            <a:pPr lvl="1"/>
            <a:r>
              <a:rPr lang="is-IS" dirty="0" smtClean="0"/>
              <a:t>Plethora of support libraries (e.g., DNS)</a:t>
            </a:r>
            <a:endParaRPr lang="is-I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6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Networking: A key OS function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Dramatic changes over 30 years:</a:t>
            </a:r>
          </a:p>
          <a:p>
            <a:pPr marL="457200" lvl="1" indent="0">
              <a:buNone/>
            </a:pPr>
            <a:r>
              <a:rPr lang="is-IS" dirty="0" smtClean="0"/>
              <a:t>1980s: Early packet-switched networks, UDP+TCP/IP, Ethernet</a:t>
            </a:r>
          </a:p>
          <a:p>
            <a:pPr marL="457200" lvl="1" indent="0">
              <a:buNone/>
            </a:pPr>
            <a:r>
              <a:rPr lang="is-IS" dirty="0" smtClean="0"/>
              <a:t>1990s: Large-scale migration to IP; Ethernet VLANs</a:t>
            </a:r>
          </a:p>
          <a:p>
            <a:pPr marL="457200" lvl="1" indent="0">
              <a:buNone/>
            </a:pPr>
            <a:r>
              <a:rPr lang="is-IS" dirty="0" smtClean="0"/>
              <a:t>2000s: 1-Gigabit, then 10-Gigabit Ethernet; 802.11; GSM data</a:t>
            </a:r>
          </a:p>
          <a:p>
            <a:pPr marL="1338263" lvl="1" indent="-881063">
              <a:buNone/>
            </a:pPr>
            <a:r>
              <a:rPr lang="is-IS" dirty="0" smtClean="0"/>
              <a:t>2010s: Large-scale deployment of IPv6; 40/100-Gbps Ethernet ... billions→trillians of devices?</a:t>
            </a:r>
            <a:endParaRPr lang="is-IS" dirty="0"/>
          </a:p>
          <a:p>
            <a:r>
              <a:rPr lang="is-IS" dirty="0" smtClean="0"/>
              <a:t>Vanishing technologies</a:t>
            </a:r>
          </a:p>
          <a:p>
            <a:pPr lvl="1"/>
            <a:r>
              <a:rPr lang="is-IS" dirty="0" smtClean="0"/>
              <a:t>UUCP, IPX/SPX, ATM, token ring, SLIP, 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Berkeley Sockets API (1983)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4864" y="1352551"/>
            <a:ext cx="6109006" cy="5003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The Design and Implementation of the 4.3BSD Operating System</a:t>
            </a:r>
          </a:p>
          <a:p>
            <a:pPr lvl="1"/>
            <a:r>
              <a:rPr lang="en-US" dirty="0" smtClean="0"/>
              <a:t>(but APIs/code first appeared in 4.2BSD)</a:t>
            </a:r>
          </a:p>
          <a:p>
            <a:r>
              <a:rPr lang="en-US" dirty="0" smtClean="0"/>
              <a:t>Now universal TCP/IP (POSIX, Windows)</a:t>
            </a:r>
          </a:p>
          <a:p>
            <a:r>
              <a:rPr lang="en-US" dirty="0" smtClean="0"/>
              <a:t>Kernel-resident network stack serves networking applications via system calls</a:t>
            </a:r>
          </a:p>
          <a:p>
            <a:r>
              <a:rPr lang="en-US" dirty="0" smtClean="0"/>
              <a:t>Reuses file-descriptor abstraction</a:t>
            </a:r>
          </a:p>
          <a:p>
            <a:pPr lvl="1"/>
            <a:r>
              <a:rPr lang="en-US" dirty="0" smtClean="0"/>
              <a:t>Same API for local and distributed IPC</a:t>
            </a:r>
          </a:p>
          <a:p>
            <a:pPr lvl="1"/>
            <a:r>
              <a:rPr lang="en-US" dirty="0" smtClean="0"/>
              <a:t>Simple, synchronous, copying semantics</a:t>
            </a:r>
          </a:p>
          <a:p>
            <a:pPr lvl="1"/>
            <a:r>
              <a:rPr lang="en-US" dirty="0" smtClean="0"/>
              <a:t>Blocking/non-blocking I/O, 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select()</a:t>
            </a:r>
          </a:p>
          <a:p>
            <a:r>
              <a:rPr lang="en-US" dirty="0" smtClean="0"/>
              <a:t>Multi-protocol (e.g., IPv4, IPv6, ISO, 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TCP-focused but not TCP-specific</a:t>
            </a:r>
          </a:p>
          <a:p>
            <a:pPr lvl="1"/>
            <a:r>
              <a:rPr lang="is-IS" dirty="0" smtClean="0"/>
              <a:t>Cross-protocal abstractions and libraries</a:t>
            </a:r>
          </a:p>
          <a:p>
            <a:pPr lvl="1"/>
            <a:r>
              <a:rPr lang="is-IS" dirty="0" smtClean="0"/>
              <a:t>Protocol-specific implementations</a:t>
            </a:r>
          </a:p>
          <a:p>
            <a:pPr lvl="1"/>
            <a:r>
              <a:rPr lang="is-IS" dirty="0" smtClean="0"/>
              <a:t>“Portable” 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352551"/>
            <a:ext cx="19862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close()</a:t>
            </a:r>
          </a:p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read()</a:t>
            </a:r>
          </a:p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write()</a:t>
            </a:r>
          </a:p>
          <a:p>
            <a:r>
              <a:rPr lang="is-IS" dirty="0">
                <a:latin typeface="Source Code Pro" charset="0"/>
                <a:ea typeface="Source Code Pro" charset="0"/>
                <a:cs typeface="Source Code Pro" charset="0"/>
              </a:rPr>
              <a:t>...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endParaRPr lang="is-IS" dirty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accept()</a:t>
            </a:r>
          </a:p>
          <a:p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bind()</a:t>
            </a:r>
          </a:p>
          <a:p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connect()</a:t>
            </a:r>
          </a:p>
          <a:p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getsockopt()</a:t>
            </a:r>
          </a:p>
          <a:p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listen()</a:t>
            </a:r>
          </a:p>
          <a:p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recv()</a:t>
            </a:r>
          </a:p>
          <a:p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select()</a:t>
            </a:r>
          </a:p>
          <a:p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send()</a:t>
            </a:r>
          </a:p>
          <a:p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setsockopt()</a:t>
            </a:r>
          </a:p>
          <a:p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socket()</a:t>
            </a:r>
          </a:p>
          <a:p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...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8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BSD network-stack principles (1980s-1990s)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M</a:t>
            </a:r>
            <a:r>
              <a:rPr lang="en-US" b="1" dirty="0" smtClean="0"/>
              <a:t>ulti-protocol, packet-oriented network research framework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Object-oriented</a:t>
            </a:r>
            <a:r>
              <a:rPr lang="en-US" dirty="0" smtClean="0"/>
              <a:t>: multiple protocols, socket types, but one API</a:t>
            </a:r>
          </a:p>
          <a:p>
            <a:pPr lvl="1"/>
            <a:r>
              <a:rPr lang="en-US" b="1" dirty="0"/>
              <a:t>Protocol-independent</a:t>
            </a:r>
            <a:r>
              <a:rPr lang="en-US" dirty="0"/>
              <a:t>: streams vs. datagrams, sockets, </a:t>
            </a:r>
            <a:r>
              <a:rPr lang="en-US" dirty="0" smtClean="0"/>
              <a:t>socket buffers</a:t>
            </a:r>
            <a:r>
              <a:rPr lang="en-US" dirty="0"/>
              <a:t>, socket addresses, network interfaces, routing table, </a:t>
            </a:r>
            <a:r>
              <a:rPr lang="en-US" dirty="0" smtClean="0"/>
              <a:t>packets</a:t>
            </a:r>
          </a:p>
          <a:p>
            <a:pPr lvl="1"/>
            <a:r>
              <a:rPr lang="en-US" b="1" dirty="0" smtClean="0"/>
              <a:t>Protocol-specific</a:t>
            </a:r>
            <a:r>
              <a:rPr lang="en-US" dirty="0"/>
              <a:t>: connection lists, address/routing specialization, routing, transport protocol itself </a:t>
            </a:r>
            <a:r>
              <a:rPr lang="en-US" dirty="0" smtClean="0"/>
              <a:t>– encapsulation</a:t>
            </a:r>
            <a:r>
              <a:rPr lang="en-US" dirty="0"/>
              <a:t>, decapsulation, </a:t>
            </a:r>
            <a:r>
              <a:rPr lang="en-US" dirty="0" smtClean="0"/>
              <a:t>etc.</a:t>
            </a:r>
          </a:p>
          <a:p>
            <a:r>
              <a:rPr lang="en-US" b="1" dirty="0" smtClean="0"/>
              <a:t>Packet-oriented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Packets and packet queueing as fundamental primitives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there is a failure (overload, corruption</a:t>
            </a:r>
            <a:r>
              <a:rPr lang="en-US" dirty="0" smtClean="0"/>
              <a:t>), </a:t>
            </a:r>
            <a:r>
              <a:rPr lang="en-US" dirty="0"/>
              <a:t>drop the packet</a:t>
            </a:r>
          </a:p>
          <a:p>
            <a:pPr lvl="1"/>
            <a:r>
              <a:rPr lang="en-US" dirty="0" smtClean="0"/>
              <a:t>Work </a:t>
            </a:r>
            <a:r>
              <a:rPr lang="en-US" dirty="0"/>
              <a:t>hard to maintain packet source ordering</a:t>
            </a:r>
          </a:p>
          <a:p>
            <a:pPr lvl="1"/>
            <a:r>
              <a:rPr lang="en-US" dirty="0" smtClean="0"/>
              <a:t>Differentiate </a:t>
            </a:r>
            <a:r>
              <a:rPr lang="en-US" dirty="0"/>
              <a:t>‘receive’ from ‘deliver’ and ‘send’ from ‘transmit’</a:t>
            </a:r>
          </a:p>
          <a:p>
            <a:pPr lvl="1"/>
            <a:r>
              <a:rPr lang="en-US" dirty="0" smtClean="0"/>
              <a:t>Heavy </a:t>
            </a:r>
            <a:r>
              <a:rPr lang="en-US" dirty="0"/>
              <a:t>focus on TCP functionality and performance</a:t>
            </a:r>
          </a:p>
          <a:p>
            <a:pPr lvl="1"/>
            <a:r>
              <a:rPr lang="en-US" dirty="0" smtClean="0"/>
              <a:t>Middle-node </a:t>
            </a:r>
            <a:r>
              <a:rPr lang="en-US" dirty="0"/>
              <a:t>(forwarding), not just edge-node (I/O), functionality</a:t>
            </a:r>
          </a:p>
          <a:p>
            <a:pPr lvl="1"/>
            <a:r>
              <a:rPr lang="en-US" dirty="0" smtClean="0"/>
              <a:t>High-performance </a:t>
            </a:r>
            <a:r>
              <a:rPr lang="en-US" dirty="0"/>
              <a:t>packet capture: Berkeley Packet Filter (BPF)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8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 smtClean="0"/>
              <a:t>FreeBSD network-stack principles (1990s-2010s)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All of the 1980s features and also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Hardware:</a:t>
            </a:r>
          </a:p>
          <a:p>
            <a:pPr lvl="1"/>
            <a:r>
              <a:rPr lang="is-IS" dirty="0" smtClean="0"/>
              <a:t>Multi-processor scalability</a:t>
            </a:r>
          </a:p>
          <a:p>
            <a:pPr lvl="1"/>
            <a:r>
              <a:rPr lang="is-IS" dirty="0" smtClean="0"/>
              <a:t>NIC offload features (checksums, TSO/LRO, full TCP)</a:t>
            </a:r>
          </a:p>
          <a:p>
            <a:pPr lvl="1"/>
            <a:r>
              <a:rPr lang="is-IS" dirty="0" smtClean="0"/>
              <a:t>Multi-queue network cards with load balancing/flow direction</a:t>
            </a:r>
          </a:p>
          <a:p>
            <a:pPr lvl="1"/>
            <a:r>
              <a:rPr lang="is-IS" dirty="0" smtClean="0"/>
              <a:t>Performance to 10s or 100s of Gigabit/s</a:t>
            </a:r>
          </a:p>
          <a:p>
            <a:pPr lvl="1"/>
            <a:r>
              <a:rPr lang="is-IS" dirty="0" smtClean="0"/>
              <a:t>Wireless networking</a:t>
            </a:r>
          </a:p>
          <a:p>
            <a:r>
              <a:rPr lang="is-IS" dirty="0" smtClean="0"/>
              <a:t>Protocols:</a:t>
            </a:r>
          </a:p>
          <a:p>
            <a:pPr lvl="1"/>
            <a:r>
              <a:rPr lang="is-IS" dirty="0" smtClean="0"/>
              <a:t>Dual IPv4/IPv6</a:t>
            </a:r>
          </a:p>
          <a:p>
            <a:pPr lvl="1"/>
            <a:r>
              <a:rPr lang="is-IS" dirty="0" smtClean="0"/>
              <a:t>Security/privacy: firewalls, IPSec, ...</a:t>
            </a:r>
          </a:p>
          <a:p>
            <a:r>
              <a:rPr lang="is-IS" dirty="0" smtClean="0"/>
              <a:t>Software model:</a:t>
            </a:r>
          </a:p>
          <a:p>
            <a:pPr lvl="1"/>
            <a:r>
              <a:rPr lang="is-IS" dirty="0" smtClean="0"/>
              <a:t>Flexible memory model integrates with VM for zero-copy</a:t>
            </a:r>
          </a:p>
          <a:p>
            <a:pPr lvl="1"/>
            <a:r>
              <a:rPr lang="is-IS" dirty="0" smtClean="0"/>
              <a:t>Network-stack virtualisation</a:t>
            </a:r>
          </a:p>
          <a:p>
            <a:pPr lvl="1"/>
            <a:r>
              <a:rPr lang="is-IS" dirty="0" smtClean="0"/>
              <a:t>Userspace networking via netmap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flow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490357"/>
            <a:ext cx="7886700" cy="18659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Key idea: </a:t>
            </a:r>
            <a:r>
              <a:rPr lang="en-US" b="1" dirty="0" smtClean="0"/>
              <a:t>follow the memory</a:t>
            </a:r>
            <a:endParaRPr lang="en-US" dirty="0" smtClean="0"/>
          </a:p>
          <a:p>
            <a:pPr lvl="1"/>
            <a:r>
              <a:rPr lang="en-US" dirty="0" smtClean="0"/>
              <a:t>Historically, memory copying avoided due to </a:t>
            </a:r>
            <a:r>
              <a:rPr lang="en-US" b="1" dirty="0" smtClean="0"/>
              <a:t>instruction count</a:t>
            </a:r>
          </a:p>
          <a:p>
            <a:pPr lvl="1"/>
            <a:r>
              <a:rPr lang="en-US" dirty="0" smtClean="0"/>
              <a:t>Today, memory copying avoided due to </a:t>
            </a:r>
            <a:r>
              <a:rPr lang="en-US" b="1" dirty="0" smtClean="0"/>
              <a:t>cache footprint</a:t>
            </a:r>
          </a:p>
          <a:p>
            <a:r>
              <a:rPr lang="en-US" dirty="0" smtClean="0"/>
              <a:t>Recent Intel CPUs push and pull DMA via the LLC (“DDIO”)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we differentiate ‘send’ and ‘transmit’, is this a good idea?</a:t>
            </a:r>
          </a:p>
          <a:p>
            <a:pPr lvl="1"/>
            <a:r>
              <a:rPr lang="is-IS" dirty="0" smtClean="0"/>
              <a:t>… </a:t>
            </a:r>
            <a:r>
              <a:rPr lang="en-US" dirty="0" smtClean="0"/>
              <a:t>it depends on the latency between DMA and processing</a:t>
            </a:r>
            <a:r>
              <a:rPr lang="is-IS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5 – The Network Stack (1)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0" y="1311669"/>
            <a:ext cx="8303740" cy="281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8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3203</TotalTime>
  <Words>1338</Words>
  <Application>Microsoft Macintosh PowerPoint</Application>
  <PresentationFormat>On-screen Show (4:3)</PresentationFormat>
  <Paragraphs>238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Source Code Pro</vt:lpstr>
      <vt:lpstr>Office Theme</vt:lpstr>
      <vt:lpstr>The Network Stack (1)</vt:lpstr>
      <vt:lpstr>Reminder: where we left off last term</vt:lpstr>
      <vt:lpstr>This time: Introduction to Network Stacks</vt:lpstr>
      <vt:lpstr>Networking: A key OS function (1)</vt:lpstr>
      <vt:lpstr>Networking: A key OS function (2)</vt:lpstr>
      <vt:lpstr>The Berkeley Sockets API (1983)</vt:lpstr>
      <vt:lpstr>BSD network-stack principles (1980s-1990s)</vt:lpstr>
      <vt:lpstr>FreeBSD network-stack principles (1990s-2010s)</vt:lpstr>
      <vt:lpstr>Memory flow in hardware</vt:lpstr>
      <vt:lpstr>Memory flow in software</vt:lpstr>
      <vt:lpstr>The mbuf abstraction</vt:lpstr>
      <vt:lpstr>Send/receive paths in the network stack</vt:lpstr>
      <vt:lpstr>Forwarding path in the network stack</vt:lpstr>
      <vt:lpstr>Work dispatch: input path</vt:lpstr>
      <vt:lpstr>Work dispatch: output path</vt:lpstr>
      <vt:lpstr>Work dispatch: TOE input path</vt:lpstr>
      <vt:lpstr>Netmap: a novel framework for fast packet I/O Luigi Rizzo, USENIX ATC 2012 (best paper).</vt:lpstr>
      <vt:lpstr>Network stack specialisation for performance Ilias Marinos, Robert N. M. Watson, Mark Handley, SIGCOMM 2014. </vt:lpstr>
      <vt:lpstr>Next time: Socket buffers and TCP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L41: Kernels and Tracing</dc:title>
  <dc:creator>Robert Watson</dc:creator>
  <cp:lastModifiedBy>Dr Robert N.M. Watson</cp:lastModifiedBy>
  <cp:revision>310</cp:revision>
  <cp:lastPrinted>2017-01-25T11:53:53Z</cp:lastPrinted>
  <dcterms:created xsi:type="dcterms:W3CDTF">2016-10-26T08:21:24Z</dcterms:created>
  <dcterms:modified xsi:type="dcterms:W3CDTF">2017-10-01T16:57:55Z</dcterms:modified>
</cp:coreProperties>
</file>