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334" r:id="rId4"/>
    <p:sldId id="335" r:id="rId5"/>
    <p:sldId id="336" r:id="rId6"/>
    <p:sldId id="337" r:id="rId7"/>
    <p:sldId id="338" r:id="rId8"/>
    <p:sldId id="339" r:id="rId9"/>
    <p:sldId id="322" r:id="rId10"/>
    <p:sldId id="340" r:id="rId11"/>
    <p:sldId id="341" r:id="rId12"/>
    <p:sldId id="342" r:id="rId13"/>
    <p:sldId id="326" r:id="rId14"/>
    <p:sldId id="343" r:id="rId15"/>
    <p:sldId id="344" r:id="rId16"/>
    <p:sldId id="345" r:id="rId17"/>
    <p:sldId id="346" r:id="rId18"/>
    <p:sldId id="347" r:id="rId19"/>
    <p:sldId id="3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/>
    <p:restoredTop sz="80579"/>
  </p:normalViewPr>
  <p:slideViewPr>
    <p:cSldViewPr snapToGrid="0" snapToObjects="1" showGuides="1">
      <p:cViewPr varScale="1">
        <p:scale>
          <a:sx n="150" d="100"/>
          <a:sy n="150" d="100"/>
        </p:scale>
        <p:origin x="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0" d="100"/>
          <a:sy n="140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EFDFA-D2B2-6947-92F6-65808B8D228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57869-A23D-B047-9251-0C092491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8469-80E5-BD4E-9E51-1EEAF5E4AAE2}" type="datetime1">
              <a:rPr lang="en-GB" smtClean="0"/>
              <a:t>27/01/2017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8364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FFA4-B0B2-1948-A835-6681B0641007}" type="datetime1">
              <a:rPr lang="en-GB" smtClean="0"/>
              <a:t>27/01/2017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1486-B84F-754F-9C3A-0BF516DA0E8D}" type="datetime1">
              <a:rPr lang="en-GB" smtClean="0"/>
              <a:t>27/01/2017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18019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0" y="365125"/>
            <a:ext cx="600924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6D0A-1FCF-B040-9C0F-A25B383FDB39}" type="datetime1">
              <a:rPr lang="en-GB" smtClean="0"/>
              <a:t>27/01/2017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F37F-7002-3F4B-B541-3304D98601B6}" type="datetime1">
              <a:rPr lang="en-GB" smtClean="0"/>
              <a:t>27/01/2017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436075"/>
            <a:ext cx="8303740" cy="192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55C-EF08-A148-8736-A6DF3DD36E12}" type="datetime1">
              <a:rPr lang="en-GB" smtClean="0"/>
              <a:t>27/01/2017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709739"/>
            <a:ext cx="8303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4589464"/>
            <a:ext cx="8303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DD8-6804-824F-B6CD-42BDA7EF6AE3}" type="datetime1">
              <a:rPr lang="en-GB" smtClean="0"/>
              <a:t>27/01/2017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130" y="1352551"/>
            <a:ext cx="4094720" cy="500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94720" cy="500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BBD7-62C1-274E-ADDC-B2001782227F}" type="datetime1">
              <a:rPr lang="en-GB" smtClean="0"/>
              <a:t>27/01/2017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365126"/>
            <a:ext cx="83037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681163"/>
            <a:ext cx="40780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30" y="2505075"/>
            <a:ext cx="4078052" cy="3851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947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94720" cy="3851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E00C-B164-DC47-AD04-797441EE94B1}" type="datetime1">
              <a:rPr lang="en-GB" smtClean="0"/>
              <a:t>27/01/2017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BBB-79B6-5745-9118-BBEA31FF792C}" type="datetime1">
              <a:rPr lang="en-GB" smtClean="0"/>
              <a:t>27/01/2017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FCB-B4C3-A34B-858C-F938CA449628}" type="datetime1">
              <a:rPr lang="en-GB" smtClean="0"/>
              <a:t>27/01/2017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987426"/>
            <a:ext cx="48364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1D-38CA-984A-86C6-29E3F9A2DA2C}" type="datetime1">
              <a:rPr lang="en-GB" smtClean="0"/>
              <a:t>27/01/2017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6 – The Network Stack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352551"/>
            <a:ext cx="830374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36EE-B290-9044-A880-99E8752ED1EE}" type="datetime1">
              <a:rPr lang="en-GB" smtClean="0"/>
              <a:t>27/01/2017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L41 Lecture 6 – The Network Stack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Network Stack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L41 Lecture 6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Robert N. M. Watson</a:t>
            </a:r>
          </a:p>
          <a:p>
            <a:r>
              <a:rPr lang="en-US" dirty="0" smtClean="0"/>
              <a:t>27 </a:t>
            </a:r>
            <a:r>
              <a:rPr lang="en-US" smtClean="0"/>
              <a:t>January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sockets, control blocks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3" y="1352550"/>
            <a:ext cx="8081254" cy="5003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 – state </a:t>
            </a:r>
            <a:r>
              <a:rPr lang="en-US" dirty="0" err="1" smtClean="0"/>
              <a:t>minimisation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9" y="2015115"/>
            <a:ext cx="4424101" cy="337609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Yahoo!, Amazon, CNN taken </a:t>
            </a:r>
            <a:r>
              <a:rPr lang="en-US" dirty="0" smtClean="0"/>
              <a:t>down by </a:t>
            </a:r>
            <a:r>
              <a:rPr lang="en-US" dirty="0"/>
              <a:t>SYN floods in February 2000</a:t>
            </a:r>
          </a:p>
          <a:p>
            <a:r>
              <a:rPr lang="en-US" dirty="0"/>
              <a:t>D. </a:t>
            </a:r>
            <a:r>
              <a:rPr lang="en-US" dirty="0" err="1"/>
              <a:t>Borman</a:t>
            </a:r>
            <a:r>
              <a:rPr lang="en-US" dirty="0"/>
              <a:t>: </a:t>
            </a:r>
            <a:r>
              <a:rPr lang="en-US" b="1" dirty="0"/>
              <a:t>TCP SYN cache </a:t>
            </a:r>
            <a:r>
              <a:rPr lang="en-US" dirty="0"/>
              <a:t>– </a:t>
            </a:r>
            <a:r>
              <a:rPr lang="en-US" dirty="0" err="1"/>
              <a:t>minimise</a:t>
            </a:r>
            <a:r>
              <a:rPr lang="en-US" dirty="0"/>
              <a:t> state for new connections</a:t>
            </a:r>
          </a:p>
          <a:p>
            <a:r>
              <a:rPr lang="en-US" dirty="0"/>
              <a:t>D. Bernstein: </a:t>
            </a:r>
            <a:r>
              <a:rPr lang="en-US" b="1" dirty="0"/>
              <a:t>SYN cookies </a:t>
            </a:r>
            <a:r>
              <a:rPr lang="en-US" dirty="0"/>
              <a:t>– eliminate state entirely – at a cost</a:t>
            </a:r>
          </a:p>
          <a:p>
            <a:r>
              <a:rPr lang="en-US" dirty="0"/>
              <a:t>J. Lemon: </a:t>
            </a:r>
            <a:r>
              <a:rPr lang="en-US" b="1" dirty="0"/>
              <a:t>TCP TIMEWAIT reduction </a:t>
            </a:r>
            <a:r>
              <a:rPr lang="en-US" dirty="0"/>
              <a:t>– </a:t>
            </a:r>
            <a:r>
              <a:rPr lang="en-US" dirty="0" err="1"/>
              <a:t>minimise</a:t>
            </a:r>
            <a:r>
              <a:rPr lang="en-US" dirty="0"/>
              <a:t> state during close</a:t>
            </a:r>
          </a:p>
          <a:p>
            <a:r>
              <a:rPr lang="en-US" dirty="0"/>
              <a:t>J. Lemon: </a:t>
            </a:r>
            <a:r>
              <a:rPr lang="en-US" b="1" dirty="0"/>
              <a:t>TCP TIMEWAIT recycle </a:t>
            </a:r>
            <a:r>
              <a:rPr lang="en-US" dirty="0"/>
              <a:t>– release state early under load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lookup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30" y="4456338"/>
            <a:ext cx="8303740" cy="202359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Global list of connections for monitoring (e.g., </a:t>
            </a:r>
            <a:r>
              <a:rPr lang="en-US" dirty="0" err="1" smtClean="0"/>
              <a:t>netstat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Connections are installed in a global hash table for lookup</a:t>
            </a:r>
          </a:p>
          <a:p>
            <a:r>
              <a:rPr lang="en-US" dirty="0" smtClean="0"/>
              <a:t>Separate (similar) hash table for port-number allocations</a:t>
            </a:r>
          </a:p>
          <a:p>
            <a:r>
              <a:rPr lang="en-US" dirty="0" smtClean="0"/>
              <a:t>Tables protected by global read-write lock as reads dominate</a:t>
            </a:r>
          </a:p>
          <a:p>
            <a:pPr lvl="1"/>
            <a:r>
              <a:rPr lang="en-US" dirty="0" smtClean="0"/>
              <a:t>New packets are more frequent than new connections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7" y="1181343"/>
            <a:ext cx="5731241" cy="327499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Lect. 5 - Work dispatch: input 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30" y="5019676"/>
            <a:ext cx="8303740" cy="13366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Deferred dispatch</a:t>
            </a:r>
            <a:r>
              <a:rPr lang="en-US" dirty="0" smtClean="0"/>
              <a:t>: </a:t>
            </a:r>
            <a:r>
              <a:rPr lang="en-US" dirty="0" err="1" smtClean="0"/>
              <a:t>ithread</a:t>
            </a:r>
            <a:r>
              <a:rPr lang="en-US" dirty="0" smtClean="0"/>
              <a:t> → </a:t>
            </a:r>
            <a:r>
              <a:rPr lang="en-US" dirty="0" err="1" smtClean="0"/>
              <a:t>netisr</a:t>
            </a:r>
            <a:r>
              <a:rPr lang="en-US" dirty="0" smtClean="0"/>
              <a:t> thread </a:t>
            </a:r>
            <a:r>
              <a:rPr lang="en-US" dirty="0"/>
              <a:t>→ </a:t>
            </a:r>
            <a:r>
              <a:rPr lang="en-US" dirty="0" smtClean="0"/>
              <a:t>user thread</a:t>
            </a:r>
          </a:p>
          <a:p>
            <a:r>
              <a:rPr lang="en-US" b="1" dirty="0" smtClean="0"/>
              <a:t>Direct dispatch</a:t>
            </a:r>
            <a:r>
              <a:rPr lang="en-US" dirty="0" smtClean="0"/>
              <a:t>: </a:t>
            </a:r>
            <a:r>
              <a:rPr lang="en-US" dirty="0" err="1" smtClean="0"/>
              <a:t>ithread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user thread</a:t>
            </a:r>
          </a:p>
          <a:p>
            <a:pPr lvl="1"/>
            <a:r>
              <a:rPr lang="en-US" dirty="0" smtClean="0"/>
              <a:t>Pros: reduced latency, better cache locality, drop early on overload</a:t>
            </a:r>
          </a:p>
          <a:p>
            <a:pPr lvl="1"/>
            <a:r>
              <a:rPr lang="en-US" dirty="0" smtClean="0"/>
              <a:t>Cons: reduced parallelism and work placement opportunities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173646"/>
            <a:ext cx="7477125" cy="36671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An Evaluation of Network Stack Parallelization Strategies in Modern Operating Systems</a:t>
            </a:r>
            <a:br>
              <a:rPr lang="en-US" i="1" dirty="0" smtClean="0"/>
            </a:br>
            <a:r>
              <a:rPr lang="en-US" sz="2000" dirty="0" smtClean="0"/>
              <a:t>Paul </a:t>
            </a:r>
            <a:r>
              <a:rPr lang="en-US" sz="2000" dirty="0" err="1" smtClean="0"/>
              <a:t>Willmann</a:t>
            </a:r>
            <a:r>
              <a:rPr lang="en-US" sz="2000" dirty="0" smtClean="0"/>
              <a:t>, Scott </a:t>
            </a:r>
            <a:r>
              <a:rPr lang="en-US" sz="2000" dirty="0" err="1" smtClean="0"/>
              <a:t>Rixner</a:t>
            </a:r>
            <a:r>
              <a:rPr lang="en-US" sz="2000" dirty="0" smtClean="0"/>
              <a:t>, and Alan L. Cox, USENIX ATC, 2006</a:t>
            </a:r>
            <a:endParaRPr lang="en-US" sz="2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7" y="1352551"/>
            <a:ext cx="3207133" cy="50038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30837" y="1617785"/>
            <a:ext cx="4693033" cy="47385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Network bandwidth growth &gt;</a:t>
            </a:r>
            <a:br>
              <a:rPr lang="en-US" dirty="0" smtClean="0"/>
            </a:br>
            <a:r>
              <a:rPr lang="en-US" dirty="0" smtClean="0"/>
              <a:t>CPU frequency growth</a:t>
            </a:r>
          </a:p>
          <a:p>
            <a:r>
              <a:rPr lang="en-US" dirty="0" smtClean="0"/>
              <a:t>Locking overhead (space, contention) substantial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etting ‘speedup’ is hard!</a:t>
            </a:r>
          </a:p>
          <a:p>
            <a:r>
              <a:rPr lang="en-US" dirty="0" smtClean="0"/>
              <a:t>Evaluate different strategies for TCP processing </a:t>
            </a:r>
            <a:r>
              <a:rPr lang="en-US" dirty="0" err="1" smtClean="0"/>
              <a:t>parallelisation</a:t>
            </a:r>
            <a:endParaRPr lang="en-US" dirty="0" smtClean="0"/>
          </a:p>
          <a:p>
            <a:pPr lvl="1"/>
            <a:r>
              <a:rPr lang="en-US" dirty="0" smtClean="0"/>
              <a:t>Message-based parallelism</a:t>
            </a:r>
          </a:p>
          <a:p>
            <a:pPr lvl="1"/>
            <a:r>
              <a:rPr lang="en-US" dirty="0" smtClean="0"/>
              <a:t>Connection-based parallelism (threads)</a:t>
            </a:r>
          </a:p>
          <a:p>
            <a:pPr lvl="1"/>
            <a:r>
              <a:rPr lang="en-US" dirty="0" smtClean="0"/>
              <a:t>Connection-based parallelism (locks)</a:t>
            </a:r>
          </a:p>
          <a:p>
            <a:r>
              <a:rPr lang="en-US" dirty="0" smtClean="0"/>
              <a:t>Coalescing locks over connections:</a:t>
            </a:r>
          </a:p>
          <a:p>
            <a:pPr lvl="1"/>
            <a:r>
              <a:rPr lang="en-US" dirty="0" smtClean="0"/>
              <a:t>reduces overhead</a:t>
            </a:r>
          </a:p>
          <a:p>
            <a:pPr lvl="1"/>
            <a:r>
              <a:rPr lang="en-US" dirty="0" smtClean="0"/>
              <a:t>increases 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 connection groups, RSS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0130" y="4096871"/>
            <a:ext cx="8303740" cy="238461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Connection groups </a:t>
            </a:r>
            <a:r>
              <a:rPr lang="en-US" dirty="0" smtClean="0"/>
              <a:t>blend </a:t>
            </a:r>
            <a:r>
              <a:rPr lang="en-US" dirty="0" err="1" smtClean="0"/>
              <a:t>MsgP</a:t>
            </a:r>
            <a:r>
              <a:rPr lang="en-US" dirty="0" smtClean="0"/>
              <a:t> and </a:t>
            </a:r>
            <a:r>
              <a:rPr lang="en-US" dirty="0" err="1" smtClean="0"/>
              <a:t>ConnP</a:t>
            </a:r>
            <a:r>
              <a:rPr lang="en-US" dirty="0" smtClean="0"/>
              <a:t>-L models</a:t>
            </a:r>
          </a:p>
          <a:p>
            <a:pPr lvl="1"/>
            <a:r>
              <a:rPr lang="en-US" dirty="0" smtClean="0"/>
              <a:t>PCBs assigned to group based on 4-tuple hash</a:t>
            </a:r>
          </a:p>
          <a:p>
            <a:pPr lvl="1"/>
            <a:r>
              <a:rPr lang="en-US" dirty="0" smtClean="0"/>
              <a:t>Lookup requires group lock, not global lock</a:t>
            </a:r>
          </a:p>
          <a:p>
            <a:pPr lvl="1"/>
            <a:r>
              <a:rPr lang="en-US" dirty="0" smtClean="0"/>
              <a:t>Global lock retained for 4–tuple reservation (e.g., setup, teardown)</a:t>
            </a:r>
          </a:p>
          <a:p>
            <a:r>
              <a:rPr lang="en-US" dirty="0" smtClean="0"/>
              <a:t>Problem: have to look at TCP headers (cache lines) to place work!</a:t>
            </a:r>
          </a:p>
          <a:p>
            <a:r>
              <a:rPr lang="en-US" dirty="0" smtClean="0"/>
              <a:t>Microsoft: NIC </a:t>
            </a:r>
            <a:r>
              <a:rPr lang="en-US" b="1" dirty="0" smtClean="0"/>
              <a:t>Receive-Side Scaling (RSS)</a:t>
            </a:r>
          </a:p>
          <a:p>
            <a:pPr lvl="1"/>
            <a:r>
              <a:rPr lang="en-US" dirty="0" smtClean="0"/>
              <a:t>Multi-queue NICs deliver packets to queues using hash of 4-tuple</a:t>
            </a:r>
          </a:p>
          <a:p>
            <a:pPr lvl="1"/>
            <a:r>
              <a:rPr lang="en-US" dirty="0" smtClean="0"/>
              <a:t>Align connection groups with RSS buckets / interrupt routing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20" y="1138517"/>
            <a:ext cx="5745760" cy="27946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dispatch model and locking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994"/>
            <a:ext cx="5323418" cy="532341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20727" y="1352551"/>
            <a:ext cx="3669273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2010 8-core x86 multicore server</a:t>
            </a:r>
          </a:p>
          <a:p>
            <a:r>
              <a:rPr lang="en-US" dirty="0" smtClean="0"/>
              <a:t>TCP LRO disabled (</a:t>
            </a:r>
            <a:r>
              <a:rPr lang="en-US" dirty="0" err="1" smtClean="0"/>
              <a:t>maximise</a:t>
            </a:r>
            <a:r>
              <a:rPr lang="en-US" dirty="0" smtClean="0"/>
              <a:t> PPS)</a:t>
            </a:r>
          </a:p>
          <a:p>
            <a:r>
              <a:rPr lang="en-US" dirty="0" smtClean="0"/>
              <a:t>Configurations:</a:t>
            </a:r>
          </a:p>
          <a:p>
            <a:pPr marL="457200" lvl="1" indent="0">
              <a:buNone/>
            </a:pPr>
            <a:r>
              <a:rPr lang="en-US" dirty="0" smtClean="0"/>
              <a:t>1 queue (no dispatch),</a:t>
            </a:r>
            <a:br>
              <a:rPr lang="en-US" dirty="0" smtClean="0"/>
            </a:br>
            <a:r>
              <a:rPr lang="en-US" dirty="0" smtClean="0"/>
              <a:t>1 thread on 1 core</a:t>
            </a:r>
          </a:p>
          <a:p>
            <a:pPr marL="457200" lvl="1" indent="0">
              <a:buNone/>
            </a:pPr>
            <a:r>
              <a:rPr lang="en-US" dirty="0" smtClean="0"/>
              <a:t>1 queue (SW dispatch),</a:t>
            </a:r>
            <a:br>
              <a:rPr lang="en-US" dirty="0" smtClean="0"/>
            </a:br>
            <a:r>
              <a:rPr lang="en-US" dirty="0" smtClean="0"/>
              <a:t>8 threads on 8 cores</a:t>
            </a:r>
          </a:p>
          <a:p>
            <a:pPr marL="457200" lvl="1" indent="0">
              <a:buNone/>
            </a:pPr>
            <a:r>
              <a:rPr lang="en-US" dirty="0" smtClean="0"/>
              <a:t>8 queues (HW dispatch),</a:t>
            </a:r>
            <a:br>
              <a:rPr lang="en-US" dirty="0" smtClean="0"/>
            </a:br>
            <a:r>
              <a:rPr lang="en-US" dirty="0" smtClean="0"/>
              <a:t>8 threads on 8 cores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811869"/>
            <a:ext cx="343931" cy="4021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Userspace</a:t>
            </a:r>
            <a:r>
              <a:rPr lang="en-US" sz="800" b="1" dirty="0" smtClean="0">
                <a:solidFill>
                  <a:schemeClr val="tx1"/>
                </a:solidFill>
              </a:rPr>
              <a:t> processes receiving bulk TCP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8    7    6    5    4    3   2    1                8    7    6    5    4    3    2    1                8    7    6    5    4    3    2    1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rchitectural </a:t>
            </a:r>
            <a:r>
              <a:rPr lang="en-US" sz="2800" dirty="0"/>
              <a:t>→ </a:t>
            </a:r>
            <a:r>
              <a:rPr lang="en-US" sz="2800" dirty="0" smtClean="0"/>
              <a:t>micro-architectural + I/O </a:t>
            </a:r>
            <a:r>
              <a:rPr lang="en-US" sz="2800" dirty="0" err="1" smtClean="0"/>
              <a:t>optimisation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Hardware, software, protocol co-design </a:t>
            </a:r>
            <a:r>
              <a:rPr lang="en-US" dirty="0" smtClean="0"/>
              <a:t>causes change to </a:t>
            </a:r>
            <a:r>
              <a:rPr lang="en-US" dirty="0" err="1" smtClean="0"/>
              <a:t>optimisation</a:t>
            </a:r>
            <a:r>
              <a:rPr lang="en-US" dirty="0" smtClean="0"/>
              <a:t> approach </a:t>
            </a:r>
            <a:r>
              <a:rPr lang="en-US" dirty="0" smtClean="0"/>
              <a:t>over time: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Counting instructions		→ counting cache misses</a:t>
            </a:r>
          </a:p>
          <a:p>
            <a:pPr lvl="1"/>
            <a:r>
              <a:rPr lang="en-US" dirty="0" smtClean="0"/>
              <a:t>Reducing lock contention		→ cache-line contention</a:t>
            </a:r>
          </a:p>
          <a:p>
            <a:pPr lvl="1"/>
            <a:r>
              <a:rPr lang="en-US" dirty="0" smtClean="0"/>
              <a:t>Adding locking			→ identifying new parallelism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ordering, classification, and distribution</a:t>
            </a:r>
          </a:p>
          <a:p>
            <a:pPr lvl="1"/>
            <a:r>
              <a:rPr lang="en-US" dirty="0" smtClean="0"/>
              <a:t>Vertically integrated distribution and affinity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NIC offload of further protocol layers, crypto</a:t>
            </a:r>
          </a:p>
          <a:p>
            <a:pPr lvl="1"/>
            <a:r>
              <a:rPr lang="en-US" dirty="0" smtClean="0"/>
              <a:t>DMA/cache interactions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Convergence of networking and storage technologies?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4 + 5: TCP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abstract to concrete understanding of TCP</a:t>
            </a:r>
          </a:p>
          <a:p>
            <a:pPr lvl="1"/>
            <a:r>
              <a:rPr lang="en-US" dirty="0" smtClean="0"/>
              <a:t>Use tools such as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tcpdump</a:t>
            </a:r>
            <a:r>
              <a:rPr lang="en-US" dirty="0" smtClean="0"/>
              <a:t> and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DUMMYNET</a:t>
            </a:r>
          </a:p>
          <a:p>
            <a:pPr lvl="1"/>
            <a:r>
              <a:rPr lang="en-US" dirty="0" smtClean="0"/>
              <a:t>Explore effects of latency on TCP performance</a:t>
            </a:r>
          </a:p>
          <a:p>
            <a:r>
              <a:rPr lang="en-US" dirty="0" smtClean="0"/>
              <a:t>Lab 4 – TCP state machine and latency</a:t>
            </a:r>
          </a:p>
          <a:p>
            <a:pPr lvl="1"/>
            <a:r>
              <a:rPr lang="en-US" dirty="0" smtClean="0"/>
              <a:t>Measure the TCP state machine in practice</a:t>
            </a:r>
          </a:p>
          <a:p>
            <a:pPr lvl="1"/>
            <a:r>
              <a:rPr lang="en-US" dirty="0" smtClean="0"/>
              <a:t>Start looking at TCP latency vs. bandwidth (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DUMMYNET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what transfer sizes are different latencies masked?</a:t>
            </a:r>
            <a:endParaRPr lang="en-US" dirty="0"/>
          </a:p>
          <a:p>
            <a:r>
              <a:rPr lang="en-US" dirty="0" smtClean="0"/>
              <a:t>Lab 5 – TCP congestion control</a:t>
            </a:r>
          </a:p>
          <a:p>
            <a:pPr lvl="1"/>
            <a:r>
              <a:rPr lang="en-US" dirty="0" smtClean="0"/>
              <a:t>Draw time-sequence-number diagrams</a:t>
            </a:r>
          </a:p>
          <a:p>
            <a:pPr lvl="1"/>
            <a:r>
              <a:rPr lang="en-US" dirty="0" smtClean="0"/>
              <a:t>Explore OS buffering strategies</a:t>
            </a:r>
          </a:p>
          <a:p>
            <a:pPr lvl="1"/>
            <a:r>
              <a:rPr lang="en-US" dirty="0" smtClean="0"/>
              <a:t>Explore slow-start vs. steady state as latency changes</a:t>
            </a:r>
          </a:p>
          <a:p>
            <a:pPr lvl="1"/>
            <a:r>
              <a:rPr lang="en-US" dirty="0" smtClean="0"/>
              <a:t>Explore OS and </a:t>
            </a:r>
            <a:r>
              <a:rPr lang="en-US" dirty="0" err="1" smtClean="0"/>
              <a:t>microarchitectural</a:t>
            </a:r>
            <a:r>
              <a:rPr lang="en-US" dirty="0" smtClean="0"/>
              <a:t> performance interactions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L41 lecture wrap-up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Deeper understanding of OS design and implementation</a:t>
            </a:r>
          </a:p>
          <a:p>
            <a:pPr lvl="1"/>
            <a:r>
              <a:rPr lang="en-US" dirty="0" smtClean="0"/>
              <a:t>Evolving </a:t>
            </a:r>
            <a:r>
              <a:rPr lang="en-US" dirty="0"/>
              <a:t>a</a:t>
            </a:r>
            <a:r>
              <a:rPr lang="en-US" dirty="0" smtClean="0"/>
              <a:t>rchitectural and microarchitectural foundations</a:t>
            </a:r>
          </a:p>
          <a:p>
            <a:pPr lvl="1"/>
            <a:r>
              <a:rPr lang="en-US" dirty="0" smtClean="0"/>
              <a:t>Evolving OS design principles</a:t>
            </a:r>
          </a:p>
          <a:p>
            <a:pPr lvl="1"/>
            <a:r>
              <a:rPr lang="en-US" dirty="0" smtClean="0"/>
              <a:t>Evolving tradeoffs in OS design</a:t>
            </a:r>
          </a:p>
          <a:p>
            <a:pPr lvl="1"/>
            <a:r>
              <a:rPr lang="en-US" dirty="0" smtClean="0"/>
              <a:t>Case study: The process model</a:t>
            </a:r>
          </a:p>
          <a:p>
            <a:pPr lvl="1"/>
            <a:r>
              <a:rPr lang="en-US" dirty="0" smtClean="0"/>
              <a:t>Case study: Network-stack abstractions</a:t>
            </a:r>
          </a:p>
          <a:p>
            <a:pPr lvl="1"/>
            <a:r>
              <a:rPr lang="en-US" dirty="0" smtClean="0"/>
              <a:t>Quick explorations of past and current research</a:t>
            </a:r>
          </a:p>
          <a:p>
            <a:r>
              <a:rPr lang="en-US" dirty="0" smtClean="0"/>
              <a:t>Goal: Gain practical experience </a:t>
            </a:r>
            <a:r>
              <a:rPr lang="en-US" dirty="0" err="1" smtClean="0"/>
              <a:t>analysing</a:t>
            </a:r>
            <a:r>
              <a:rPr lang="en-US" dirty="0" smtClean="0"/>
              <a:t> OS </a:t>
            </a:r>
            <a:r>
              <a:rPr lang="en-US" dirty="0" err="1" smtClean="0"/>
              <a:t>behaviour</a:t>
            </a:r>
            <a:endParaRPr lang="en-US" dirty="0"/>
          </a:p>
          <a:p>
            <a:r>
              <a:rPr lang="en-US" dirty="0" smtClean="0"/>
              <a:t>Goal: Develop scientific analysis and writing skills</a:t>
            </a:r>
            <a:endParaRPr lang="en-US" dirty="0"/>
          </a:p>
          <a:p>
            <a:r>
              <a:rPr lang="en-US" dirty="0" smtClean="0"/>
              <a:t>Feel free to get in touch to learn more</a:t>
            </a:r>
            <a:r>
              <a:rPr lang="en-US" dirty="0"/>
              <a:t>!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Reminder: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Rapid tour across hardware and software:</a:t>
            </a:r>
            <a:endParaRPr lang="en-US" dirty="0"/>
          </a:p>
          <a:p>
            <a:r>
              <a:rPr lang="en-US" dirty="0" smtClean="0"/>
              <a:t>Networking and the sockets API</a:t>
            </a:r>
          </a:p>
          <a:p>
            <a:r>
              <a:rPr lang="en-US" dirty="0" smtClean="0"/>
              <a:t>Network-stack design principles: 1980s and today</a:t>
            </a:r>
          </a:p>
          <a:p>
            <a:r>
              <a:rPr lang="en-US" dirty="0" smtClean="0"/>
              <a:t>Memory flow across hardware and software</a:t>
            </a:r>
          </a:p>
          <a:p>
            <a:r>
              <a:rPr lang="en-US" dirty="0" smtClean="0"/>
              <a:t>Network-stack construction and work flows</a:t>
            </a:r>
          </a:p>
          <a:p>
            <a:r>
              <a:rPr lang="en-US" dirty="0" smtClean="0"/>
              <a:t>Recent network-stack research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time: The Network Stack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Transmission Control Protocol (TCP)</a:t>
            </a:r>
          </a:p>
          <a:p>
            <a:pPr lvl="1"/>
            <a:r>
              <a:rPr lang="en-US" dirty="0" smtClean="0"/>
              <a:t>The TCP state machine</a:t>
            </a:r>
          </a:p>
          <a:p>
            <a:pPr lvl="1"/>
            <a:r>
              <a:rPr lang="en-US" dirty="0" smtClean="0"/>
              <a:t>TCP congestion control</a:t>
            </a:r>
          </a:p>
          <a:p>
            <a:pPr lvl="1"/>
            <a:r>
              <a:rPr lang="en-US" dirty="0" smtClean="0"/>
              <a:t>TCP implementations and performance</a:t>
            </a:r>
          </a:p>
          <a:p>
            <a:pPr lvl="1"/>
            <a:r>
              <a:rPr lang="en-US" dirty="0" smtClean="0"/>
              <a:t>The evolving TCP stack</a:t>
            </a:r>
          </a:p>
          <a:p>
            <a:pPr lvl="1"/>
            <a:r>
              <a:rPr lang="en-US" dirty="0" smtClean="0"/>
              <a:t>Labs 4 + 5 on TCP</a:t>
            </a:r>
          </a:p>
          <a:p>
            <a:r>
              <a:rPr lang="en-US" dirty="0" smtClean="0"/>
              <a:t>Wrapping up the L41 lecture series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Transmission Control </a:t>
            </a:r>
            <a:r>
              <a:rPr lang="en-US" dirty="0" err="1" smtClean="0"/>
              <a:t>Protocl</a:t>
            </a:r>
            <a:r>
              <a:rPr lang="en-US" dirty="0" smtClean="0"/>
              <a:t> (TCP)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06330" y="1352551"/>
            <a:ext cx="4417540" cy="5003800"/>
          </a:xfrm>
        </p:spPr>
        <p:txBody>
          <a:bodyPr/>
          <a:lstStyle/>
          <a:p>
            <a:r>
              <a:rPr lang="en-US" dirty="0" smtClean="0"/>
              <a:t>V. </a:t>
            </a:r>
            <a:r>
              <a:rPr lang="en-US" dirty="0"/>
              <a:t>Cerf, K. </a:t>
            </a:r>
            <a:r>
              <a:rPr lang="en-US" dirty="0" err="1"/>
              <a:t>Dalal</a:t>
            </a:r>
            <a:r>
              <a:rPr lang="en-US" dirty="0"/>
              <a:t>, and C. Sunshine, </a:t>
            </a:r>
            <a:r>
              <a:rPr lang="en-US" b="1" i="1" dirty="0"/>
              <a:t>Transmission Control Protocol (version 1)</a:t>
            </a:r>
            <a:r>
              <a:rPr lang="en-US" dirty="0"/>
              <a:t>, INWG General Note #72, December 1974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practice: J. </a:t>
            </a:r>
            <a:r>
              <a:rPr lang="en-US" dirty="0" err="1" smtClean="0"/>
              <a:t>Postel</a:t>
            </a:r>
            <a:r>
              <a:rPr lang="en-US" dirty="0" smtClean="0"/>
              <a:t>, Ed., </a:t>
            </a:r>
            <a:r>
              <a:rPr lang="en-US" b="1" i="1" dirty="0" smtClean="0"/>
              <a:t>Transmission Control Protocol: Protocol Specification</a:t>
            </a:r>
            <a:r>
              <a:rPr lang="en-US" dirty="0" smtClean="0"/>
              <a:t>, RFC 793, September, 1981.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0130" y="1352551"/>
            <a:ext cx="3886200" cy="500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September 1981                             Transmission Control Protocol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                Functional Specification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</a:br>
            <a:endParaRPr lang="is-IS" sz="600" b="1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 ---------\      active OPEN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|  CLOSED |            \    -----------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+---------+&lt;---------\   \   create TCB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|     ^              \   \  snd SYN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                passive OPEN |     |   CLOSE        \   \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                ------------ |     | ----------       \   \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create TCB  |     | delete TCB         \   \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V     |                      \   \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            CLOSE    |    \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|  LISTEN |          ----------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          delete TCB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                rcv SYN      |     |     SEND             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-----------   |     |    -------            |    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snd SYN,ACK  /       \   snd SYN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|         |&lt;-----------------           ------------------&gt;|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|   SYN   |                    rcv SYN                     |   SYN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|   RCVD  |&lt;-----------------------------------------------|   SENT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|         |                    snd ACK                     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|         |------------------           -------------------|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+---------+   rcv ACK of SYN  \       /  rcv SYN,ACK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           --------------   |     |   -----------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                  x         |     |     snd ACK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                            V     V  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  CLOSE                   +---------+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 -------                  |  ESTAB  |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 snd FIN                  +---------+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                   CLOSE    |     |    rcv FIN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V                  -------   |     |    -------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    snd FIN  /       \   snd ACK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|  FIN    |&lt;-----------------           ------------------&gt;|  CLOSE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| WAIT-1  |------------------                              |   WAIT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    rcv FIN  \         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 rcv ACK of FIN   -------   |                            CLOSE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 --------------   snd ACK   |                           -------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V        x                   V                           snd FIN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|FINWAIT-2|                  | CLOSING |                   | LAST-ACK|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                rcv ACK of FIN |                 rcv ACK of FIN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  rcv FIN       -------------- |    Timeout=2MSL --------------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|  -------              x       V    ------------        x      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\ snd ACK                 +---------+delete TCB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  ------------------------&gt;|TIME WAIT|------------------&gt;| CLOSED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</a:br>
            <a:endParaRPr lang="is-IS" sz="600" b="1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TCP Connection State Diagram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b="1" dirty="0" smtClean="0">
                <a:latin typeface="Source Code Pro" charset="0"/>
                <a:ea typeface="Source Code Pro" charset="0"/>
                <a:cs typeface="Source Code Pro" charset="0"/>
              </a:rPr>
              <a:t>                               Figure 6.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principles and properties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595158"/>
            <a:ext cx="3621057" cy="4518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13412" y="1352551"/>
            <a:ext cx="4510458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 may delay, (reorder), drop, corrupt packets</a:t>
            </a:r>
          </a:p>
          <a:p>
            <a:r>
              <a:rPr lang="en-US" dirty="0" smtClean="0"/>
              <a:t>TCP: Reliable, ordered, stream transport protocol over IP</a:t>
            </a:r>
          </a:p>
          <a:p>
            <a:pPr lvl="1"/>
            <a:r>
              <a:rPr lang="en-US" dirty="0" smtClean="0"/>
              <a:t>Three-way </a:t>
            </a:r>
            <a:r>
              <a:rPr lang="en-US" dirty="0" smtClean="0"/>
              <a:t>handshake:</a:t>
            </a:r>
            <a:br>
              <a:rPr lang="en-US" dirty="0" smtClean="0"/>
            </a:br>
            <a:r>
              <a:rPr lang="en-US" dirty="0" smtClean="0"/>
              <a:t>SYN </a:t>
            </a:r>
            <a:r>
              <a:rPr lang="en-US" dirty="0" smtClean="0"/>
              <a:t>/ SYN-ACK / ACK (mostly!)</a:t>
            </a:r>
          </a:p>
          <a:p>
            <a:pPr lvl="1"/>
            <a:r>
              <a:rPr lang="en-US" dirty="0" smtClean="0"/>
              <a:t>Sequence numbers </a:t>
            </a:r>
            <a:r>
              <a:rPr lang="en-US" dirty="0" err="1" smtClean="0"/>
              <a:t>ACK’d</a:t>
            </a:r>
            <a:endParaRPr lang="en-US" dirty="0" smtClean="0"/>
          </a:p>
          <a:p>
            <a:pPr lvl="1"/>
            <a:r>
              <a:rPr lang="en-US" dirty="0" smtClean="0"/>
              <a:t>Round-Trip Time (RTT) measured to time out loss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retransmitted on loss</a:t>
            </a:r>
          </a:p>
          <a:p>
            <a:pPr lvl="1"/>
            <a:r>
              <a:rPr lang="en-US" dirty="0" smtClean="0"/>
              <a:t>Flow control via advertised window size in ACKs</a:t>
            </a:r>
          </a:p>
          <a:p>
            <a:pPr lvl="1"/>
            <a:r>
              <a:rPr lang="en-US" dirty="0" smtClean="0"/>
              <a:t>Congestion </a:t>
            </a:r>
            <a:r>
              <a:rPr lang="en-US" dirty="0" smtClean="0"/>
              <a:t>control (‘fairness’) </a:t>
            </a:r>
            <a:r>
              <a:rPr lang="en-US" dirty="0" smtClean="0"/>
              <a:t>detects congestion via loss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 and avoidance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694329"/>
            <a:ext cx="3632465" cy="391974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04447" y="1352551"/>
            <a:ext cx="4519423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1986 Internet CC collapse</a:t>
            </a:r>
          </a:p>
          <a:p>
            <a:pPr lvl="1"/>
            <a:r>
              <a:rPr lang="en-US" dirty="0" smtClean="0"/>
              <a:t>32Kbps → </a:t>
            </a:r>
            <a:r>
              <a:rPr lang="en-US" b="1" dirty="0" smtClean="0"/>
              <a:t>40bps</a:t>
            </a:r>
            <a:endParaRPr lang="en-US" dirty="0" smtClean="0"/>
          </a:p>
          <a:p>
            <a:r>
              <a:rPr lang="en-US" dirty="0" smtClean="0"/>
              <a:t>Van Jacobson, SIGCOMM 1988</a:t>
            </a:r>
          </a:p>
          <a:p>
            <a:pPr lvl="1"/>
            <a:r>
              <a:rPr lang="en-US" dirty="0" smtClean="0"/>
              <a:t>Don’t send more data than the network can handle!</a:t>
            </a:r>
          </a:p>
          <a:p>
            <a:pPr lvl="1"/>
            <a:r>
              <a:rPr lang="en-US" b="1" dirty="0" smtClean="0"/>
              <a:t>Conservation of packets</a:t>
            </a:r>
            <a:r>
              <a:rPr lang="en-US" dirty="0" smtClean="0"/>
              <a:t> via ACK clocking</a:t>
            </a:r>
          </a:p>
          <a:p>
            <a:pPr lvl="1"/>
            <a:r>
              <a:rPr lang="en-US" dirty="0" smtClean="0"/>
              <a:t>Exponential retransmit timer, slow start, aggressive receiver ACK, and dynamic window sizing on congestion</a:t>
            </a:r>
          </a:p>
          <a:p>
            <a:r>
              <a:rPr lang="en-US" dirty="0" smtClean="0"/>
              <a:t>ECN (RFC 3168), ABC (RFC 3465), Compound (Tan, et al, INFOCOM 2006), Cubic (Rhee and Xu, ACM OSR 2008)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time/sequence graphs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" y="2142413"/>
            <a:ext cx="4549800" cy="342407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352551"/>
            <a:ext cx="4151870" cy="5003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Extracted from TCP packet traces (e.g., via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tcpdump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Visualize windows, congestion response, buffering, RTT, </a:t>
            </a:r>
            <a:r>
              <a:rPr lang="en-US" dirty="0" err="1" smtClean="0"/>
              <a:t>etc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X: Time</a:t>
            </a:r>
          </a:p>
          <a:p>
            <a:pPr lvl="1"/>
            <a:r>
              <a:rPr lang="en-US" dirty="0" smtClean="0"/>
              <a:t>Y: Sequence number</a:t>
            </a:r>
          </a:p>
          <a:p>
            <a:r>
              <a:rPr lang="en-US" dirty="0" smtClean="0"/>
              <a:t>We can extract this data from the network stack directly using </a:t>
            </a:r>
            <a:r>
              <a:rPr lang="en-US" dirty="0" err="1" smtClean="0"/>
              <a:t>Dtrace</a:t>
            </a:r>
            <a:endParaRPr lang="en-US" dirty="0" smtClean="0"/>
          </a:p>
          <a:p>
            <a:pPr lvl="1"/>
            <a:r>
              <a:rPr lang="en-US" dirty="0" smtClean="0"/>
              <a:t>Allows correlation/plotting with respect to other variables /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BSD/FreeBSD TCP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28" y="6091654"/>
            <a:ext cx="8303740" cy="3350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Which changes have protocol-visible effects vs. only code?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33182"/>
              </p:ext>
            </p:extLst>
          </p:nvPr>
        </p:nvGraphicFramePr>
        <p:xfrm>
          <a:off x="420126" y="1265386"/>
          <a:ext cx="830374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433"/>
                <a:gridCol w="2118946"/>
                <a:gridCol w="5189363"/>
              </a:tblGrid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1983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4.2BSD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sockets,</a:t>
                      </a:r>
                      <a:r>
                        <a:rPr lang="en-US" sz="1600" baseline="0" dirty="0" smtClean="0"/>
                        <a:t> TCP/IP implementation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4.3BSD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VJ/</a:t>
                      </a:r>
                      <a:r>
                        <a:rPr lang="en-US" sz="1600" dirty="0" err="1" smtClean="0"/>
                        <a:t>Karels</a:t>
                      </a:r>
                      <a:r>
                        <a:rPr lang="en-US" sz="1600" baseline="0" dirty="0" smtClean="0"/>
                        <a:t> congestion control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3.1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sendfile</a:t>
                      </a:r>
                      <a:r>
                        <a:rPr lang="en-US" sz="1600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(2)</a:t>
                      </a:r>
                      <a:endParaRPr lang="en-US" sz="1600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4.2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accept filters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4.4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ISN </a:t>
                      </a:r>
                      <a:r>
                        <a:rPr lang="en-US" sz="1600" dirty="0" err="1" smtClean="0"/>
                        <a:t>randomisation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4.5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SYN</a:t>
                      </a:r>
                      <a:r>
                        <a:rPr lang="en-US" sz="1600" baseline="0" dirty="0" smtClean="0"/>
                        <a:t> cache/cookies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5.0-5.1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IPv6, TCP TIMEWAIT</a:t>
                      </a:r>
                      <a:r>
                        <a:rPr lang="en-US" sz="1600" baseline="0" dirty="0" smtClean="0"/>
                        <a:t> state reduction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5.2-5.3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host cache, SACK, fine-grained locking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6.3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LRO, TSO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7.0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T/TCP</a:t>
                      </a:r>
                      <a:r>
                        <a:rPr lang="en-US" sz="1600" baseline="0" dirty="0" smtClean="0"/>
                        <a:t> removed, socket-buffer </a:t>
                      </a:r>
                      <a:r>
                        <a:rPr lang="en-US" sz="1600" baseline="0" dirty="0" err="1" smtClean="0"/>
                        <a:t>autosizing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7.1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Read-write locking, full TCP offload (TOE)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8.0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ECN</a:t>
                      </a:r>
                      <a:endParaRPr lang="en-US" sz="1600" dirty="0"/>
                    </a:p>
                  </a:txBody>
                  <a:tcPr/>
                </a:tc>
              </a:tr>
              <a:tr h="2671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FreeBSD 9.0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Pluggable TCP congestion control, connection groups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Lect. 5 - Send/receive paths in the network stack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52551"/>
            <a:ext cx="6477000" cy="49244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6 – The Network Stack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3006</TotalTime>
  <Words>1147</Words>
  <Application>Microsoft Macintosh PowerPoint</Application>
  <PresentationFormat>On-screen Show (4:3)</PresentationFormat>
  <Paragraphs>249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Source Code Pro</vt:lpstr>
      <vt:lpstr>Arial</vt:lpstr>
      <vt:lpstr>Office Theme</vt:lpstr>
      <vt:lpstr>The Network Stack (2)</vt:lpstr>
      <vt:lpstr>Reminder: Last time</vt:lpstr>
      <vt:lpstr>This time: The Network Stack (2)</vt:lpstr>
      <vt:lpstr>The Transmission Control Protocl (TCP)</vt:lpstr>
      <vt:lpstr>TCP principles and properties</vt:lpstr>
      <vt:lpstr>TCP congestion control and avoidance</vt:lpstr>
      <vt:lpstr>TCP time/sequence graphs</vt:lpstr>
      <vt:lpstr>Evolving BSD/FreeBSD TCP implementation</vt:lpstr>
      <vt:lpstr>Lect. 5 - Send/receive paths in the network stack</vt:lpstr>
      <vt:lpstr>Data structures – sockets, control blocks</vt:lpstr>
      <vt:lpstr>Denial of Service (DoS) – state minimisation</vt:lpstr>
      <vt:lpstr>TCP connection lookup tables</vt:lpstr>
      <vt:lpstr>Lect. 5 - Work dispatch: input path</vt:lpstr>
      <vt:lpstr>An Evaluation of Network Stack Parallelization Strategies in Modern Operating Systems Paul Willmann, Scott Rixner, and Alan L. Cox, USENIX ATC, 2006</vt:lpstr>
      <vt:lpstr>FreeBSD connection groups, RSS</vt:lpstr>
      <vt:lpstr>Performance: dispatch model and locking</vt:lpstr>
      <vt:lpstr>Architectural → micro-architectural + I/O optimisation</vt:lpstr>
      <vt:lpstr>Labs 4 + 5: TCP</vt:lpstr>
      <vt:lpstr>L41 lecture wrap-up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Robert Watson</cp:lastModifiedBy>
  <cp:revision>327</cp:revision>
  <dcterms:created xsi:type="dcterms:W3CDTF">2016-10-26T08:21:24Z</dcterms:created>
  <dcterms:modified xsi:type="dcterms:W3CDTF">2017-01-27T10:22:58Z</dcterms:modified>
</cp:coreProperties>
</file>