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a:t>
            </a:r>
          </a:p>
        </p:txBody>
      </p:sp>
      <p:sp>
        <p:nvSpPr>
          <p:cNvPr id="96" name="Shape 9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3" name="Shape 11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8" name="Shape 15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73000"/>
          </a:blip>
          <a:stretch>
            <a:fillRect t="-12999" b="-12999"/>
          </a:stretch>
        </a:blipFill>
        <a:effectLst/>
      </p:bgPr>
    </p:bg>
    <p:spTree>
      <p:nvGrpSpPr>
        <p:cNvPr id="1" name="Shape 88"/>
        <p:cNvGrpSpPr/>
        <p:nvPr/>
      </p:nvGrpSpPr>
      <p:grpSpPr>
        <a:xfrm>
          <a:off x="0" y="0"/>
          <a:ext cx="0" cy="0"/>
          <a:chOff x="0" y="0"/>
          <a:chExt cx="0" cy="0"/>
        </a:xfrm>
      </p:grpSpPr>
      <p:sp>
        <p:nvSpPr>
          <p:cNvPr id="89" name="Shape 89"/>
          <p:cNvSpPr/>
          <p:nvPr/>
        </p:nvSpPr>
        <p:spPr>
          <a:xfrm>
            <a:off x="6443663" y="0"/>
            <a:ext cx="5748337" cy="6858000"/>
          </a:xfrm>
          <a:prstGeom prst="rect">
            <a:avLst/>
          </a:prstGeom>
          <a:solidFill>
            <a:srgbClr val="5C6F8B"/>
          </a:solidFill>
          <a:ln>
            <a:noFill/>
          </a:ln>
        </p:spPr>
        <p:txBody>
          <a:bodyPr wrap="square" lIns="91425" tIns="45700" rIns="91425" bIns="45700" anchor="ctr" anchorCtr="0">
            <a:noAutofit/>
          </a:bodyPr>
          <a:lstStyle/>
          <a:p>
            <a:pPr marL="457200" marR="0" lvl="1" indent="0" algn="l" rtl="0">
              <a:lnSpc>
                <a:spcPct val="150000"/>
              </a:lnSpc>
              <a:spcBef>
                <a:spcPts val="0"/>
              </a:spcBef>
              <a:buNone/>
            </a:pPr>
            <a:endParaRPr sz="2400" b="0" i="0" u="none" strike="noStrike" cap="none">
              <a:solidFill>
                <a:schemeClr val="lt1"/>
              </a:solidFill>
              <a:latin typeface="Avenir"/>
              <a:ea typeface="Avenir"/>
              <a:cs typeface="Avenir"/>
              <a:sym typeface="Avenir"/>
            </a:endParaRPr>
          </a:p>
          <a:p>
            <a:pPr marL="457200" marR="0" lvl="1" indent="0" algn="l" rtl="0">
              <a:lnSpc>
                <a:spcPct val="150000"/>
              </a:lnSpc>
              <a:spcBef>
                <a:spcPts val="0"/>
              </a:spcBef>
              <a:buNone/>
            </a:pPr>
            <a:endParaRPr sz="2800" b="1" i="0" u="none" strike="noStrike" cap="none">
              <a:solidFill>
                <a:schemeClr val="lt1"/>
              </a:solidFill>
              <a:latin typeface="Avenir"/>
              <a:ea typeface="Avenir"/>
              <a:cs typeface="Avenir"/>
              <a:sym typeface="Avenir"/>
            </a:endParaRPr>
          </a:p>
          <a:p>
            <a:pPr marL="457200" marR="0" lvl="1" indent="0" algn="l" rtl="0">
              <a:lnSpc>
                <a:spcPct val="150000"/>
              </a:lnSpc>
              <a:spcBef>
                <a:spcPts val="0"/>
              </a:spcBef>
              <a:buNone/>
            </a:pPr>
            <a:endParaRPr sz="2400" b="0" i="0" u="none" strike="noStrike" cap="none">
              <a:solidFill>
                <a:schemeClr val="lt1"/>
              </a:solidFill>
              <a:latin typeface="Avenir"/>
              <a:ea typeface="Avenir"/>
              <a:cs typeface="Avenir"/>
              <a:sym typeface="Avenir"/>
            </a:endParaRPr>
          </a:p>
        </p:txBody>
      </p:sp>
      <p:sp>
        <p:nvSpPr>
          <p:cNvPr id="91" name="Shape 91"/>
          <p:cNvSpPr/>
          <p:nvPr/>
        </p:nvSpPr>
        <p:spPr>
          <a:xfrm>
            <a:off x="5947160" y="1961496"/>
            <a:ext cx="6096000" cy="1938992"/>
          </a:xfrm>
          <a:prstGeom prst="rect">
            <a:avLst/>
          </a:prstGeom>
          <a:noFill/>
          <a:ln>
            <a:noFill/>
          </a:ln>
        </p:spPr>
        <p:txBody>
          <a:bodyPr wrap="square" lIns="91425" tIns="45700" rIns="91425" bIns="45700" anchor="t" anchorCtr="0">
            <a:noAutofit/>
          </a:bodyPr>
          <a:lstStyle/>
          <a:p>
            <a:pPr marL="457200" marR="0" lvl="1" indent="0" algn="r" rtl="0">
              <a:lnSpc>
                <a:spcPct val="150000"/>
              </a:lnSpc>
              <a:spcBef>
                <a:spcPts val="0"/>
              </a:spcBef>
              <a:buSzPct val="25000"/>
              <a:buNone/>
            </a:pPr>
            <a:r>
              <a:rPr lang="en-US" sz="2400" b="1" i="0" u="none" strike="noStrike" cap="none" dirty="0">
                <a:solidFill>
                  <a:schemeClr val="lt1"/>
                </a:solidFill>
                <a:latin typeface="Avenir"/>
                <a:ea typeface="Avenir"/>
                <a:cs typeface="Avenir"/>
                <a:sym typeface="Avenir"/>
              </a:rPr>
              <a:t>Graded Activity - Case Study </a:t>
            </a:r>
            <a:r>
              <a:rPr lang="en-US" sz="2400" b="1" dirty="0">
                <a:solidFill>
                  <a:schemeClr val="lt1"/>
                </a:solidFill>
                <a:latin typeface="Avenir"/>
                <a:ea typeface="Avenir"/>
                <a:cs typeface="Avenir"/>
                <a:sym typeface="Avenir"/>
              </a:rPr>
              <a:t>6</a:t>
            </a:r>
            <a:r>
              <a:rPr lang="en-US" sz="2400" b="1" i="0" u="none" strike="noStrike" cap="none" dirty="0">
                <a:solidFill>
                  <a:schemeClr val="lt1"/>
                </a:solidFill>
                <a:latin typeface="Avenir"/>
                <a:ea typeface="Avenir"/>
                <a:cs typeface="Avenir"/>
                <a:sym typeface="Avenir"/>
              </a:rPr>
              <a:t>.1</a:t>
            </a:r>
          </a:p>
          <a:p>
            <a:pPr marL="457200" marR="0" lvl="1" indent="0" algn="r" rtl="0">
              <a:lnSpc>
                <a:spcPct val="150000"/>
              </a:lnSpc>
              <a:spcBef>
                <a:spcPts val="0"/>
              </a:spcBef>
              <a:buSzPct val="25000"/>
              <a:buNone/>
            </a:pPr>
            <a:r>
              <a:rPr lang="en-US" sz="2800" b="1" dirty="0">
                <a:solidFill>
                  <a:schemeClr val="lt1"/>
                </a:solidFill>
                <a:latin typeface="Avenir"/>
                <a:ea typeface="Avenir"/>
                <a:cs typeface="Avenir"/>
                <a:sym typeface="Avenir"/>
              </a:rPr>
              <a:t>Using Feature Engineering to Predict NYC Taxi Trips</a:t>
            </a:r>
          </a:p>
        </p:txBody>
      </p:sp>
      <p:sp>
        <p:nvSpPr>
          <p:cNvPr id="92" name="Shape 92"/>
          <p:cNvSpPr/>
          <p:nvPr/>
        </p:nvSpPr>
        <p:spPr>
          <a:xfrm>
            <a:off x="6121667" y="6237565"/>
            <a:ext cx="5921493" cy="346249"/>
          </a:xfrm>
          <a:prstGeom prst="rect">
            <a:avLst/>
          </a:prstGeom>
          <a:noFill/>
          <a:ln>
            <a:noFill/>
          </a:ln>
        </p:spPr>
        <p:txBody>
          <a:bodyPr wrap="square" lIns="91425" tIns="45700" rIns="91425" bIns="45700" anchor="t" anchorCtr="0">
            <a:noAutofit/>
          </a:bodyPr>
          <a:lstStyle/>
          <a:p>
            <a:pPr marL="457200" marR="0" lvl="1" indent="0" algn="r" rtl="0">
              <a:lnSpc>
                <a:spcPct val="150000"/>
              </a:lnSpc>
              <a:spcBef>
                <a:spcPts val="0"/>
              </a:spcBef>
              <a:buSzPct val="25000"/>
              <a:buNone/>
            </a:pPr>
            <a:r>
              <a:rPr lang="en-US" sz="1200" b="0" i="0" u="none" strike="noStrike" cap="none" dirty="0">
                <a:solidFill>
                  <a:schemeClr val="lt1"/>
                </a:solidFill>
                <a:latin typeface="Avenir"/>
                <a:ea typeface="Avenir"/>
                <a:cs typeface="Avenir"/>
                <a:sym typeface="Avenir"/>
              </a:rPr>
              <a:t>Copyright © 2017. Massachusetts Institute of Technology. All rights reserved.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5388" y="409248"/>
            <a:ext cx="1852083" cy="571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796257" y="1775404"/>
            <a:ext cx="5181600" cy="4351338"/>
          </a:xfrm>
          <a:prstGeom prst="rect">
            <a:avLst/>
          </a:prstGeom>
          <a:noFill/>
          <a:ln>
            <a:noFill/>
          </a:ln>
        </p:spPr>
        <p:txBody>
          <a:bodyPr wrap="square" lIns="91425" tIns="45700" rIns="91425" bIns="45700" anchor="t" anchorCtr="0">
            <a:noAutofit/>
          </a:bodyPr>
          <a:lstStyle/>
          <a:p>
            <a:pPr marL="0" marR="0" lvl="0" indent="0" algn="l" rtl="0">
              <a:lnSpc>
                <a:spcPct val="130000"/>
              </a:lnSpc>
              <a:spcBef>
                <a:spcPts val="0"/>
              </a:spcBef>
              <a:spcAft>
                <a:spcPts val="0"/>
              </a:spcAft>
              <a:buClr>
                <a:srgbClr val="5C6F8B"/>
              </a:buClr>
              <a:buSzPct val="25000"/>
              <a:buFont typeface="Arial"/>
              <a:buNone/>
            </a:pPr>
            <a:r>
              <a:rPr lang="en-US" sz="1700" b="0" i="0" u="none" strike="noStrike" cap="none">
                <a:solidFill>
                  <a:srgbClr val="5C6F8B"/>
                </a:solidFill>
                <a:latin typeface="Calibri"/>
                <a:ea typeface="Calibri"/>
                <a:cs typeface="Calibri"/>
                <a:sym typeface="Calibri"/>
              </a:rPr>
              <a:t>1. Save this template on your computer and change the name of the file as follows: YourLastName_FirstName_CS_</a:t>
            </a:r>
            <a:r>
              <a:rPr lang="en-US" sz="1700">
                <a:solidFill>
                  <a:srgbClr val="5C6F8B"/>
                </a:solidFill>
              </a:rPr>
              <a:t>6</a:t>
            </a:r>
          </a:p>
          <a:p>
            <a:pPr marL="457200" marR="0" lvl="1" indent="0" algn="l" rtl="0">
              <a:lnSpc>
                <a:spcPct val="130000"/>
              </a:lnSpc>
              <a:spcBef>
                <a:spcPts val="500"/>
              </a:spcBef>
              <a:spcAft>
                <a:spcPts val="0"/>
              </a:spcAft>
              <a:buClr>
                <a:srgbClr val="5C6F8B"/>
              </a:buClr>
              <a:buSzPct val="25000"/>
              <a:buFont typeface="Arial"/>
              <a:buNone/>
            </a:pPr>
            <a:r>
              <a:rPr lang="en-US" sz="1360" b="0" i="0" u="none" strike="noStrike" cap="none">
                <a:solidFill>
                  <a:srgbClr val="5C6F8B"/>
                </a:solidFill>
                <a:latin typeface="Calibri"/>
                <a:ea typeface="Calibri"/>
                <a:cs typeface="Calibri"/>
                <a:sym typeface="Calibri"/>
              </a:rPr>
              <a:t>*Note: You will not be able to retrieve this document from the edX platform after you submit it. Please, save this document in a central location for future reference. </a:t>
            </a:r>
          </a:p>
          <a:p>
            <a:pPr marL="0" marR="0" lvl="0" indent="0" algn="l" rtl="0">
              <a:lnSpc>
                <a:spcPct val="130000"/>
              </a:lnSpc>
              <a:spcBef>
                <a:spcPts val="1000"/>
              </a:spcBef>
              <a:spcAft>
                <a:spcPts val="0"/>
              </a:spcAft>
              <a:buClr>
                <a:srgbClr val="5C6F8B"/>
              </a:buClr>
              <a:buSzPct val="25000"/>
              <a:buFont typeface="Arial"/>
              <a:buNone/>
            </a:pPr>
            <a:r>
              <a:rPr lang="en-US" sz="1700" b="0" i="0" u="none" strike="noStrike" cap="none">
                <a:solidFill>
                  <a:srgbClr val="5C6F8B"/>
                </a:solidFill>
                <a:latin typeface="Calibri"/>
                <a:ea typeface="Calibri"/>
                <a:cs typeface="Calibri"/>
                <a:sym typeface="Calibri"/>
              </a:rPr>
              <a:t>2. This is an individual activity. A scoring rubric can be downloaded from the CS</a:t>
            </a:r>
            <a:r>
              <a:rPr lang="en-US" sz="1700">
                <a:solidFill>
                  <a:srgbClr val="5C6F8B"/>
                </a:solidFill>
              </a:rPr>
              <a:t>6</a:t>
            </a:r>
            <a:r>
              <a:rPr lang="en-US" sz="1700" b="0" i="0" u="none" strike="noStrike" cap="none">
                <a:solidFill>
                  <a:srgbClr val="5C6F8B"/>
                </a:solidFill>
                <a:latin typeface="Calibri"/>
                <a:ea typeface="Calibri"/>
                <a:cs typeface="Calibri"/>
                <a:sym typeface="Calibri"/>
              </a:rPr>
              <a:t>.1 section on the wiki. This rubric will help you to successfully complete your activity and grade others.</a:t>
            </a:r>
          </a:p>
          <a:p>
            <a:pPr marL="0" marR="0" lvl="0" indent="0" algn="l" rtl="0">
              <a:lnSpc>
                <a:spcPct val="130000"/>
              </a:lnSpc>
              <a:spcBef>
                <a:spcPts val="1000"/>
              </a:spcBef>
              <a:buClr>
                <a:srgbClr val="5C6F8B"/>
              </a:buClr>
              <a:buSzPct val="25000"/>
              <a:buFont typeface="Arial"/>
              <a:buNone/>
            </a:pPr>
            <a:r>
              <a:rPr lang="en-US" sz="1700" b="0" i="0" u="none" strike="noStrike" cap="none">
                <a:solidFill>
                  <a:srgbClr val="5C6F8B"/>
                </a:solidFill>
                <a:latin typeface="Calibri"/>
                <a:ea typeface="Calibri"/>
                <a:cs typeface="Calibri"/>
                <a:sym typeface="Calibri"/>
              </a:rPr>
              <a:t>3. Read the CS self-help documentation and follow the steps and answer the questions on this activity sheet.</a:t>
            </a:r>
          </a:p>
        </p:txBody>
      </p:sp>
      <p:sp>
        <p:nvSpPr>
          <p:cNvPr id="99" name="Shape 99"/>
          <p:cNvSpPr txBox="1"/>
          <p:nvPr/>
        </p:nvSpPr>
        <p:spPr>
          <a:xfrm>
            <a:off x="6409764" y="1825625"/>
            <a:ext cx="5181600" cy="4351338"/>
          </a:xfrm>
          <a:prstGeom prst="rect">
            <a:avLst/>
          </a:prstGeom>
          <a:noFill/>
          <a:ln>
            <a:noFill/>
          </a:ln>
        </p:spPr>
        <p:txBody>
          <a:bodyPr wrap="square" lIns="91425" tIns="45700" rIns="91425" bIns="45700" anchor="t" anchorCtr="0">
            <a:noAutofit/>
          </a:bodyPr>
          <a:lstStyle/>
          <a:p>
            <a:pPr marL="0" marR="0" lvl="0" indent="0" algn="l" rtl="0">
              <a:lnSpc>
                <a:spcPct val="140000"/>
              </a:lnSpc>
              <a:spcBef>
                <a:spcPts val="0"/>
              </a:spcBef>
              <a:spcAft>
                <a:spcPts val="0"/>
              </a:spcAft>
              <a:buClr>
                <a:srgbClr val="5C6F8B"/>
              </a:buClr>
              <a:buSzPct val="25000"/>
              <a:buFont typeface="Arial"/>
              <a:buNone/>
            </a:pPr>
            <a:r>
              <a:rPr lang="en-US" sz="1600" b="0" i="0" u="none" strike="noStrike" cap="none">
                <a:solidFill>
                  <a:srgbClr val="5C6F8B"/>
                </a:solidFill>
                <a:latin typeface="Calibri"/>
                <a:ea typeface="Calibri"/>
                <a:cs typeface="Calibri"/>
                <a:sym typeface="Calibri"/>
              </a:rPr>
              <a:t>3. If you have any questions, feel free to ask the TAs in the forum space created for this activity.</a:t>
            </a:r>
          </a:p>
          <a:p>
            <a:pPr marL="0" marR="0" lvl="0" indent="0" algn="l" rtl="0">
              <a:lnSpc>
                <a:spcPct val="140000"/>
              </a:lnSpc>
              <a:spcBef>
                <a:spcPts val="1000"/>
              </a:spcBef>
              <a:spcAft>
                <a:spcPts val="0"/>
              </a:spcAft>
              <a:buClr>
                <a:srgbClr val="5C6F8B"/>
              </a:buClr>
              <a:buSzPct val="25000"/>
              <a:buFont typeface="Arial"/>
              <a:buNone/>
            </a:pPr>
            <a:r>
              <a:rPr lang="en-US" sz="1600" b="0" i="0" u="none" strike="noStrike" cap="none">
                <a:solidFill>
                  <a:srgbClr val="5C6F8B"/>
                </a:solidFill>
                <a:latin typeface="Calibri"/>
                <a:ea typeface="Calibri"/>
                <a:cs typeface="Calibri"/>
                <a:sym typeface="Calibri"/>
              </a:rPr>
              <a:t>4. Upload your document as a .pdf or as a .ppt / .pptx</a:t>
            </a:r>
          </a:p>
          <a:p>
            <a:pPr marL="457200" marR="0" lvl="1" indent="0" algn="l" rtl="0">
              <a:lnSpc>
                <a:spcPct val="140000"/>
              </a:lnSpc>
              <a:spcBef>
                <a:spcPts val="500"/>
              </a:spcBef>
              <a:spcAft>
                <a:spcPts val="0"/>
              </a:spcAft>
              <a:buClr>
                <a:srgbClr val="5C6F8B"/>
              </a:buClr>
              <a:buSzPct val="25000"/>
              <a:buFont typeface="Arial"/>
              <a:buNone/>
            </a:pPr>
            <a:r>
              <a:rPr lang="en-US" sz="1400" b="0" i="0" u="none" strike="noStrike" cap="none">
                <a:solidFill>
                  <a:srgbClr val="5C6F8B"/>
                </a:solidFill>
                <a:latin typeface="Calibri"/>
                <a:ea typeface="Calibri"/>
                <a:cs typeface="Calibri"/>
                <a:sym typeface="Calibri"/>
              </a:rPr>
              <a:t>*Note: edX has a </a:t>
            </a:r>
            <a:r>
              <a:rPr lang="en-US" sz="1400" b="1" i="0" u="none" strike="noStrike" cap="none">
                <a:solidFill>
                  <a:srgbClr val="5C6F8B"/>
                </a:solidFill>
                <a:latin typeface="Calibri"/>
                <a:ea typeface="Calibri"/>
                <a:cs typeface="Calibri"/>
                <a:sym typeface="Calibri"/>
              </a:rPr>
              <a:t>10MB</a:t>
            </a:r>
            <a:r>
              <a:rPr lang="en-US" sz="1400" b="0" i="0" u="none" strike="noStrike" cap="none">
                <a:solidFill>
                  <a:srgbClr val="5C6F8B"/>
                </a:solidFill>
                <a:latin typeface="Calibri"/>
                <a:ea typeface="Calibri"/>
                <a:cs typeface="Calibri"/>
                <a:sym typeface="Calibri"/>
              </a:rPr>
              <a:t> file size limit for document submission. If you have used large image(s), you may need to resize before submitting, OR you may simply include a web URL for the image in the image location on this activity sheet. Be sure to submit your assignment at least one hour before the deadline to provide time for troubleshooting.</a:t>
            </a:r>
          </a:p>
          <a:p>
            <a:pPr marL="0" marR="0" lvl="0" indent="0" algn="l" rtl="0">
              <a:lnSpc>
                <a:spcPct val="140000"/>
              </a:lnSpc>
              <a:spcBef>
                <a:spcPts val="1000"/>
              </a:spcBef>
              <a:buClr>
                <a:srgbClr val="5C6F8B"/>
              </a:buClr>
              <a:buSzPct val="25000"/>
              <a:buFont typeface="Arial"/>
              <a:buNone/>
            </a:pPr>
            <a:r>
              <a:rPr lang="en-US" sz="1600" b="0" i="0" u="none" strike="noStrike" cap="none">
                <a:solidFill>
                  <a:srgbClr val="5C6F8B"/>
                </a:solidFill>
                <a:latin typeface="Calibri"/>
                <a:ea typeface="Calibri"/>
                <a:cs typeface="Calibri"/>
                <a:sym typeface="Calibri"/>
              </a:rPr>
              <a:t>5. The edX system will automatically assign you a Case Study from one of your peers. Follow the rubric and assess your peer.</a:t>
            </a:r>
          </a:p>
        </p:txBody>
      </p:sp>
      <p:pic>
        <p:nvPicPr>
          <p:cNvPr id="100" name="Shape 100"/>
          <p:cNvPicPr preferRelativeResize="0"/>
          <p:nvPr/>
        </p:nvPicPr>
        <p:blipFill rotWithShape="1">
          <a:blip r:embed="rId3">
            <a:alphaModFix/>
          </a:blip>
          <a:srcRect/>
          <a:stretch/>
        </p:blipFill>
        <p:spPr>
          <a:xfrm>
            <a:off x="493713" y="1825625"/>
            <a:ext cx="299010" cy="299010"/>
          </a:xfrm>
          <a:prstGeom prst="rect">
            <a:avLst/>
          </a:prstGeom>
          <a:noFill/>
          <a:ln>
            <a:noFill/>
          </a:ln>
        </p:spPr>
      </p:pic>
      <p:pic>
        <p:nvPicPr>
          <p:cNvPr id="101" name="Shape 101"/>
          <p:cNvPicPr preferRelativeResize="0"/>
          <p:nvPr/>
        </p:nvPicPr>
        <p:blipFill rotWithShape="1">
          <a:blip r:embed="rId4">
            <a:alphaModFix/>
          </a:blip>
          <a:srcRect/>
          <a:stretch/>
        </p:blipFill>
        <p:spPr>
          <a:xfrm>
            <a:off x="92566" y="3766367"/>
            <a:ext cx="1101304" cy="685006"/>
          </a:xfrm>
          <a:prstGeom prst="rect">
            <a:avLst/>
          </a:prstGeom>
          <a:noFill/>
          <a:ln>
            <a:noFill/>
          </a:ln>
        </p:spPr>
      </p:pic>
      <p:pic>
        <p:nvPicPr>
          <p:cNvPr id="102" name="Shape 102"/>
          <p:cNvPicPr preferRelativeResize="0"/>
          <p:nvPr/>
        </p:nvPicPr>
        <p:blipFill rotWithShape="1">
          <a:blip r:embed="rId5">
            <a:alphaModFix/>
          </a:blip>
          <a:srcRect/>
          <a:stretch/>
        </p:blipFill>
        <p:spPr>
          <a:xfrm>
            <a:off x="6040905" y="1845376"/>
            <a:ext cx="419660" cy="419660"/>
          </a:xfrm>
          <a:prstGeom prst="rect">
            <a:avLst/>
          </a:prstGeom>
          <a:noFill/>
          <a:ln>
            <a:noFill/>
          </a:ln>
        </p:spPr>
      </p:pic>
      <p:pic>
        <p:nvPicPr>
          <p:cNvPr id="103" name="Shape 103"/>
          <p:cNvPicPr preferRelativeResize="0"/>
          <p:nvPr/>
        </p:nvPicPr>
        <p:blipFill rotWithShape="1">
          <a:blip r:embed="rId6">
            <a:alphaModFix/>
          </a:blip>
          <a:srcRect/>
          <a:stretch/>
        </p:blipFill>
        <p:spPr>
          <a:xfrm>
            <a:off x="6080480" y="2712488"/>
            <a:ext cx="340509" cy="340509"/>
          </a:xfrm>
          <a:prstGeom prst="rect">
            <a:avLst/>
          </a:prstGeom>
          <a:noFill/>
          <a:ln>
            <a:noFill/>
          </a:ln>
        </p:spPr>
      </p:pic>
      <p:pic>
        <p:nvPicPr>
          <p:cNvPr id="104" name="Shape 104"/>
          <p:cNvPicPr preferRelativeResize="0"/>
          <p:nvPr/>
        </p:nvPicPr>
        <p:blipFill rotWithShape="1">
          <a:blip r:embed="rId7">
            <a:alphaModFix/>
          </a:blip>
          <a:srcRect/>
          <a:stretch/>
        </p:blipFill>
        <p:spPr>
          <a:xfrm>
            <a:off x="472539" y="5042047"/>
            <a:ext cx="341358" cy="341358"/>
          </a:xfrm>
          <a:prstGeom prst="rect">
            <a:avLst/>
          </a:prstGeom>
          <a:noFill/>
          <a:ln>
            <a:noFill/>
          </a:ln>
        </p:spPr>
      </p:pic>
      <p:pic>
        <p:nvPicPr>
          <p:cNvPr id="105" name="Shape 105"/>
          <p:cNvPicPr preferRelativeResize="0"/>
          <p:nvPr/>
        </p:nvPicPr>
        <p:blipFill rotWithShape="1">
          <a:blip r:embed="rId8">
            <a:alphaModFix/>
          </a:blip>
          <a:srcRect/>
          <a:stretch/>
        </p:blipFill>
        <p:spPr>
          <a:xfrm>
            <a:off x="6080480" y="5030443"/>
            <a:ext cx="364565" cy="364565"/>
          </a:xfrm>
          <a:prstGeom prst="rect">
            <a:avLst/>
          </a:prstGeom>
          <a:noFill/>
          <a:ln>
            <a:noFill/>
          </a:ln>
        </p:spPr>
      </p:pic>
      <p:pic>
        <p:nvPicPr>
          <p:cNvPr id="106" name="Shape 106"/>
          <p:cNvPicPr preferRelativeResize="0"/>
          <p:nvPr/>
        </p:nvPicPr>
        <p:blipFill rotWithShape="1">
          <a:blip r:embed="rId9">
            <a:alphaModFix/>
          </a:blip>
          <a:srcRect/>
          <a:stretch/>
        </p:blipFill>
        <p:spPr>
          <a:xfrm>
            <a:off x="9761271" y="300038"/>
            <a:ext cx="1986014" cy="613749"/>
          </a:xfrm>
          <a:prstGeom prst="rect">
            <a:avLst/>
          </a:prstGeom>
          <a:noFill/>
          <a:ln>
            <a:noFill/>
          </a:ln>
        </p:spPr>
      </p:pic>
      <p:sp>
        <p:nvSpPr>
          <p:cNvPr id="107" name="Shape 107"/>
          <p:cNvSpPr/>
          <p:nvPr/>
        </p:nvSpPr>
        <p:spPr>
          <a:xfrm>
            <a:off x="1" y="6602506"/>
            <a:ext cx="12192000" cy="255494"/>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8" name="Shape 108"/>
          <p:cNvSpPr txBox="1">
            <a:spLocks noGrp="1"/>
          </p:cNvSpPr>
          <p:nvPr>
            <p:ph type="title"/>
          </p:nvPr>
        </p:nvSpPr>
        <p:spPr>
          <a:xfrm>
            <a:off x="838200" y="365126"/>
            <a:ext cx="10515600" cy="641184"/>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Avenir"/>
              <a:buNone/>
            </a:pPr>
            <a:r>
              <a:rPr lang="en-US" sz="3959" b="0" i="0" u="none" strike="noStrike" cap="none">
                <a:solidFill>
                  <a:schemeClr val="dk1"/>
                </a:solidFill>
                <a:latin typeface="Avenir"/>
                <a:ea typeface="Avenir"/>
                <a:cs typeface="Avenir"/>
                <a:sym typeface="Avenir"/>
              </a:rPr>
              <a:t>Instructions</a:t>
            </a:r>
          </a:p>
        </p:txBody>
      </p:sp>
      <p:pic>
        <p:nvPicPr>
          <p:cNvPr id="109" name="Shape 109"/>
          <p:cNvPicPr preferRelativeResize="0"/>
          <p:nvPr/>
        </p:nvPicPr>
        <p:blipFill rotWithShape="1">
          <a:blip r:embed="rId10">
            <a:alphaModFix amt="20000"/>
          </a:blip>
          <a:srcRect l="1136" t="20574" r="20633" b="68752"/>
          <a:stretch/>
        </p:blipFill>
        <p:spPr>
          <a:xfrm>
            <a:off x="1" y="0"/>
            <a:ext cx="12172493" cy="12223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9788" y="457200"/>
            <a:ext cx="8487092" cy="1089212"/>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Avenir"/>
              <a:buNone/>
            </a:pPr>
            <a:r>
              <a:rPr lang="en-US" sz="3200" b="0" i="0" u="none" strike="noStrike" cap="none">
                <a:solidFill>
                  <a:schemeClr val="dk1"/>
                </a:solidFill>
                <a:latin typeface="Avenir"/>
                <a:ea typeface="Avenir"/>
                <a:cs typeface="Avenir"/>
                <a:sym typeface="Avenir"/>
              </a:rPr>
              <a:t>Case Study </a:t>
            </a:r>
            <a:r>
              <a:rPr lang="en-US">
                <a:latin typeface="Avenir"/>
                <a:ea typeface="Avenir"/>
                <a:cs typeface="Avenir"/>
                <a:sym typeface="Avenir"/>
              </a:rPr>
              <a:t>6</a:t>
            </a:r>
            <a:r>
              <a:rPr lang="en-US" sz="3200" b="0" i="0" u="none" strike="noStrike" cap="none">
                <a:solidFill>
                  <a:schemeClr val="dk1"/>
                </a:solidFill>
                <a:latin typeface="Avenir"/>
                <a:ea typeface="Avenir"/>
                <a:cs typeface="Avenir"/>
                <a:sym typeface="Avenir"/>
              </a:rPr>
              <a:t>.1 </a:t>
            </a:r>
            <a:br>
              <a:rPr lang="en-US" sz="3200" b="0" i="0" u="none" strike="noStrike" cap="none">
                <a:solidFill>
                  <a:schemeClr val="dk1"/>
                </a:solidFill>
                <a:latin typeface="Avenir"/>
                <a:ea typeface="Avenir"/>
                <a:cs typeface="Avenir"/>
                <a:sym typeface="Avenir"/>
              </a:rPr>
            </a:br>
            <a:endParaRPr lang="en-US" sz="3200" b="0" i="0" u="none" strike="noStrike" cap="none">
              <a:solidFill>
                <a:schemeClr val="dk1"/>
              </a:solidFill>
              <a:latin typeface="Avenir"/>
              <a:ea typeface="Avenir"/>
              <a:cs typeface="Avenir"/>
              <a:sym typeface="Avenir"/>
            </a:endParaRPr>
          </a:p>
        </p:txBody>
      </p:sp>
      <p:sp>
        <p:nvSpPr>
          <p:cNvPr id="116" name="Shape 116"/>
          <p:cNvSpPr txBox="1">
            <a:spLocks noGrp="1"/>
          </p:cNvSpPr>
          <p:nvPr>
            <p:ph type="body" idx="2"/>
          </p:nvPr>
        </p:nvSpPr>
        <p:spPr>
          <a:xfrm>
            <a:off x="839788" y="1385047"/>
            <a:ext cx="3932237" cy="617782"/>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spcAft>
                <a:spcPts val="0"/>
              </a:spcAft>
              <a:buClr>
                <a:srgbClr val="5C6F8B"/>
              </a:buClr>
              <a:buSzPct val="100000"/>
              <a:buFont typeface="Arial"/>
              <a:buChar char="•"/>
            </a:pPr>
            <a:r>
              <a:rPr lang="en-US" b="1">
                <a:solidFill>
                  <a:srgbClr val="5C6F8B"/>
                </a:solidFill>
                <a:latin typeface="Avenir"/>
                <a:ea typeface="Avenir"/>
                <a:cs typeface="Avenir"/>
                <a:sym typeface="Avenir"/>
              </a:rPr>
              <a:t>3.1</a:t>
            </a:r>
            <a:r>
              <a:rPr lang="en-US" sz="1600" b="1" i="0" u="none" strike="noStrike" cap="none">
                <a:solidFill>
                  <a:srgbClr val="5C6F8B"/>
                </a:solidFill>
                <a:latin typeface="Avenir"/>
                <a:ea typeface="Avenir"/>
                <a:cs typeface="Avenir"/>
                <a:sym typeface="Avenir"/>
              </a:rPr>
              <a:t> </a:t>
            </a:r>
            <a:r>
              <a:rPr lang="en-US" b="1">
                <a:solidFill>
                  <a:srgbClr val="5C6F8B"/>
                </a:solidFill>
                <a:latin typeface="Avenir"/>
                <a:ea typeface="Avenir"/>
                <a:cs typeface="Avenir"/>
                <a:sym typeface="Avenir"/>
              </a:rPr>
              <a:t>Paste in the first 5 Cutoff Times</a:t>
            </a:r>
          </a:p>
          <a:p>
            <a:pPr marL="0" marR="0" lvl="0" indent="0" algn="l" rtl="0">
              <a:lnSpc>
                <a:spcPct val="90000"/>
              </a:lnSpc>
              <a:spcBef>
                <a:spcPts val="1000"/>
              </a:spcBef>
              <a:spcAft>
                <a:spcPts val="0"/>
              </a:spcAft>
              <a:buClr>
                <a:schemeClr val="dk1"/>
              </a:buClr>
              <a:buSzPct val="25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buClr>
                <a:schemeClr val="dk1"/>
              </a:buClr>
              <a:buSzPct val="100000"/>
              <a:buFont typeface="Arial"/>
              <a:buNone/>
            </a:pPr>
            <a:endParaRPr sz="1600" b="0" i="0" u="none" strike="noStrike" cap="none">
              <a:solidFill>
                <a:srgbClr val="5C6F8B"/>
              </a:solidFill>
              <a:latin typeface="Avenir"/>
              <a:ea typeface="Avenir"/>
              <a:cs typeface="Avenir"/>
              <a:sym typeface="Avenir"/>
            </a:endParaRPr>
          </a:p>
        </p:txBody>
      </p:sp>
      <p:pic>
        <p:nvPicPr>
          <p:cNvPr id="117" name="Shape 117"/>
          <p:cNvPicPr preferRelativeResize="0"/>
          <p:nvPr/>
        </p:nvPicPr>
        <p:blipFill rotWithShape="1">
          <a:blip r:embed="rId3">
            <a:alphaModFix/>
          </a:blip>
          <a:srcRect/>
          <a:stretch/>
        </p:blipFill>
        <p:spPr>
          <a:xfrm>
            <a:off x="9761271" y="300038"/>
            <a:ext cx="1986014" cy="613749"/>
          </a:xfrm>
          <a:prstGeom prst="rect">
            <a:avLst/>
          </a:prstGeom>
          <a:noFill/>
          <a:ln>
            <a:noFill/>
          </a:ln>
        </p:spPr>
      </p:pic>
      <p:sp>
        <p:nvSpPr>
          <p:cNvPr id="118" name="Shape 118"/>
          <p:cNvSpPr/>
          <p:nvPr/>
        </p:nvSpPr>
        <p:spPr>
          <a:xfrm>
            <a:off x="839788" y="2002829"/>
            <a:ext cx="3877796" cy="72192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
        <p:nvSpPr>
          <p:cNvPr id="119" name="Shape 119"/>
          <p:cNvSpPr txBox="1"/>
          <p:nvPr/>
        </p:nvSpPr>
        <p:spPr>
          <a:xfrm>
            <a:off x="5739046" y="1385047"/>
            <a:ext cx="5906107" cy="595892"/>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buClr>
                <a:srgbClr val="5C6F8B"/>
              </a:buClr>
              <a:buSzPct val="100000"/>
              <a:buFont typeface="Arial"/>
              <a:buChar char="•"/>
            </a:pPr>
            <a:r>
              <a:rPr lang="en-US" sz="1600" b="1">
                <a:solidFill>
                  <a:srgbClr val="5C6F8B"/>
                </a:solidFill>
                <a:latin typeface="Avenir"/>
                <a:ea typeface="Avenir"/>
                <a:cs typeface="Avenir"/>
                <a:sym typeface="Avenir"/>
              </a:rPr>
              <a:t>3</a:t>
            </a:r>
            <a:r>
              <a:rPr lang="en-US" sz="1600" b="1" i="0" u="none" strike="noStrike" cap="none">
                <a:solidFill>
                  <a:srgbClr val="5C6F8B"/>
                </a:solidFill>
                <a:latin typeface="Avenir"/>
                <a:ea typeface="Avenir"/>
                <a:cs typeface="Avenir"/>
                <a:sym typeface="Avenir"/>
              </a:rPr>
              <a:t>.</a:t>
            </a:r>
            <a:r>
              <a:rPr lang="en-US" sz="1600" b="1">
                <a:solidFill>
                  <a:srgbClr val="5C6F8B"/>
                </a:solidFill>
                <a:latin typeface="Avenir"/>
                <a:ea typeface="Avenir"/>
                <a:cs typeface="Avenir"/>
                <a:sym typeface="Avenir"/>
              </a:rPr>
              <a:t>2</a:t>
            </a:r>
            <a:r>
              <a:rPr lang="en-US" sz="1600" b="1" i="0" u="none" strike="noStrike" cap="none">
                <a:solidFill>
                  <a:srgbClr val="5C6F8B"/>
                </a:solidFill>
                <a:latin typeface="Avenir"/>
                <a:ea typeface="Avenir"/>
                <a:cs typeface="Avenir"/>
                <a:sym typeface="Avenir"/>
              </a:rPr>
              <a:t> </a:t>
            </a:r>
            <a:r>
              <a:rPr lang="en-US" sz="1600" b="1">
                <a:solidFill>
                  <a:srgbClr val="5C6F8B"/>
                </a:solidFill>
                <a:latin typeface="Avenir"/>
                <a:ea typeface="Avenir"/>
                <a:cs typeface="Avenir"/>
                <a:sym typeface="Avenir"/>
              </a:rPr>
              <a:t>Do these cutoff times make sense? Why did we choose these for the cutoff times?</a:t>
            </a:r>
          </a:p>
        </p:txBody>
      </p:sp>
      <p:sp>
        <p:nvSpPr>
          <p:cNvPr id="120" name="Shape 120"/>
          <p:cNvSpPr/>
          <p:nvPr/>
        </p:nvSpPr>
        <p:spPr>
          <a:xfrm>
            <a:off x="5671576" y="1953624"/>
            <a:ext cx="6041045" cy="4096257"/>
          </a:xfrm>
          <a:prstGeom prst="rect">
            <a:avLst/>
          </a:prstGeom>
          <a:noFill/>
          <a:ln w="9525" cap="flat" cmpd="sng">
            <a:solidFill>
              <a:schemeClr val="lt1"/>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21" name="Shape 121"/>
          <p:cNvPicPr preferRelativeResize="0"/>
          <p:nvPr/>
        </p:nvPicPr>
        <p:blipFill rotWithShape="1">
          <a:blip r:embed="rId4">
            <a:alphaModFix amt="20000"/>
          </a:blip>
          <a:srcRect l="1136" t="20574" r="20633" b="68752"/>
          <a:stretch/>
        </p:blipFill>
        <p:spPr>
          <a:xfrm>
            <a:off x="9751" y="-4280"/>
            <a:ext cx="12172493" cy="1222395"/>
          </a:xfrm>
          <a:prstGeom prst="rect">
            <a:avLst/>
          </a:prstGeom>
          <a:noFill/>
          <a:ln>
            <a:noFill/>
          </a:ln>
        </p:spPr>
      </p:pic>
      <p:sp>
        <p:nvSpPr>
          <p:cNvPr id="122" name="Shape 122"/>
          <p:cNvSpPr/>
          <p:nvPr/>
        </p:nvSpPr>
        <p:spPr>
          <a:xfrm>
            <a:off x="1" y="6602506"/>
            <a:ext cx="12192000" cy="255494"/>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23" name="Shape 123"/>
          <p:cNvPicPr preferRelativeResize="0"/>
          <p:nvPr/>
        </p:nvPicPr>
        <p:blipFill rotWithShape="1">
          <a:blip r:embed="rId5">
            <a:alphaModFix amt="20000"/>
          </a:blip>
          <a:srcRect/>
          <a:stretch/>
        </p:blipFill>
        <p:spPr>
          <a:xfrm>
            <a:off x="831917" y="3181166"/>
            <a:ext cx="3879450" cy="2855519"/>
          </a:xfrm>
          <a:prstGeom prst="rect">
            <a:avLst/>
          </a:prstGeom>
          <a:noFill/>
          <a:ln>
            <a:noFill/>
          </a:ln>
        </p:spPr>
      </p:pic>
      <p:sp>
        <p:nvSpPr>
          <p:cNvPr id="124" name="Shape 124"/>
          <p:cNvSpPr/>
          <p:nvPr/>
        </p:nvSpPr>
        <p:spPr>
          <a:xfrm>
            <a:off x="6753425" y="21428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39788" y="457200"/>
            <a:ext cx="8487000" cy="1089300"/>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Avenir"/>
              <a:buNone/>
            </a:pPr>
            <a:r>
              <a:rPr lang="en-US" sz="3200" b="0" i="0" u="none" strike="noStrike" cap="none">
                <a:solidFill>
                  <a:schemeClr val="dk1"/>
                </a:solidFill>
                <a:latin typeface="Avenir"/>
                <a:ea typeface="Avenir"/>
                <a:cs typeface="Avenir"/>
                <a:sym typeface="Avenir"/>
              </a:rPr>
              <a:t>Case Study </a:t>
            </a:r>
            <a:r>
              <a:rPr lang="en-US">
                <a:latin typeface="Avenir"/>
                <a:ea typeface="Avenir"/>
                <a:cs typeface="Avenir"/>
                <a:sym typeface="Avenir"/>
              </a:rPr>
              <a:t>6</a:t>
            </a:r>
            <a:r>
              <a:rPr lang="en-US" sz="3200" b="0" i="0" u="none" strike="noStrike" cap="none">
                <a:solidFill>
                  <a:schemeClr val="dk1"/>
                </a:solidFill>
                <a:latin typeface="Avenir"/>
                <a:ea typeface="Avenir"/>
                <a:cs typeface="Avenir"/>
                <a:sym typeface="Avenir"/>
              </a:rPr>
              <a:t>.1 </a:t>
            </a:r>
            <a:br>
              <a:rPr lang="en-US" sz="3200" b="0" i="0" u="none" strike="noStrike" cap="none">
                <a:solidFill>
                  <a:schemeClr val="dk1"/>
                </a:solidFill>
                <a:latin typeface="Avenir"/>
                <a:ea typeface="Avenir"/>
                <a:cs typeface="Avenir"/>
                <a:sym typeface="Avenir"/>
              </a:rPr>
            </a:br>
            <a:endParaRPr lang="en-US" sz="3200" b="0" i="0" u="none" strike="noStrike" cap="none">
              <a:solidFill>
                <a:schemeClr val="dk1"/>
              </a:solidFill>
              <a:latin typeface="Avenir"/>
              <a:ea typeface="Avenir"/>
              <a:cs typeface="Avenir"/>
              <a:sym typeface="Avenir"/>
            </a:endParaRPr>
          </a:p>
        </p:txBody>
      </p:sp>
      <p:sp>
        <p:nvSpPr>
          <p:cNvPr id="131" name="Shape 131"/>
          <p:cNvSpPr txBox="1">
            <a:spLocks noGrp="1"/>
          </p:cNvSpPr>
          <p:nvPr>
            <p:ph type="body" idx="2"/>
          </p:nvPr>
        </p:nvSpPr>
        <p:spPr>
          <a:xfrm>
            <a:off x="839788" y="1385047"/>
            <a:ext cx="3932100" cy="6177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spcAft>
                <a:spcPts val="0"/>
              </a:spcAft>
              <a:buClr>
                <a:srgbClr val="5C6F8B"/>
              </a:buClr>
              <a:buSzPct val="100000"/>
              <a:buFont typeface="Arial"/>
              <a:buChar char="•"/>
            </a:pPr>
            <a:r>
              <a:rPr lang="en-US" b="1">
                <a:solidFill>
                  <a:srgbClr val="5C6F8B"/>
                </a:solidFill>
                <a:latin typeface="Avenir"/>
                <a:ea typeface="Avenir"/>
                <a:cs typeface="Avenir"/>
                <a:sym typeface="Avenir"/>
              </a:rPr>
              <a:t>3.4</a:t>
            </a:r>
            <a:r>
              <a:rPr lang="en-US" sz="1600" b="1" i="0" u="none" strike="noStrike" cap="none">
                <a:solidFill>
                  <a:srgbClr val="5C6F8B"/>
                </a:solidFill>
                <a:latin typeface="Avenir"/>
                <a:ea typeface="Avenir"/>
                <a:cs typeface="Avenir"/>
                <a:sym typeface="Avenir"/>
              </a:rPr>
              <a:t> </a:t>
            </a:r>
            <a:r>
              <a:rPr lang="en-US" b="1">
                <a:solidFill>
                  <a:srgbClr val="5C6F8B"/>
                </a:solidFill>
                <a:latin typeface="Avenir"/>
                <a:ea typeface="Avenir"/>
                <a:cs typeface="Avenir"/>
                <a:sym typeface="Avenir"/>
              </a:rPr>
              <a:t>Paste in 5 of the  generated features</a:t>
            </a:r>
          </a:p>
          <a:p>
            <a:pPr marL="0" marR="0" lvl="0" indent="0" algn="l" rtl="0">
              <a:lnSpc>
                <a:spcPct val="90000"/>
              </a:lnSpc>
              <a:spcBef>
                <a:spcPts val="1000"/>
              </a:spcBef>
              <a:spcAft>
                <a:spcPts val="0"/>
              </a:spcAft>
              <a:buClr>
                <a:schemeClr val="dk1"/>
              </a:buClr>
              <a:buSzPct val="25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buClr>
                <a:schemeClr val="dk1"/>
              </a:buClr>
              <a:buSzPct val="100000"/>
              <a:buFont typeface="Arial"/>
              <a:buNone/>
            </a:pPr>
            <a:endParaRPr sz="1600" b="0" i="0" u="none" strike="noStrike" cap="none">
              <a:solidFill>
                <a:srgbClr val="5C6F8B"/>
              </a:solidFill>
              <a:latin typeface="Avenir"/>
              <a:ea typeface="Avenir"/>
              <a:cs typeface="Avenir"/>
              <a:sym typeface="Avenir"/>
            </a:endParaRPr>
          </a:p>
        </p:txBody>
      </p:sp>
      <p:pic>
        <p:nvPicPr>
          <p:cNvPr id="132" name="Shape 132"/>
          <p:cNvPicPr preferRelativeResize="0"/>
          <p:nvPr/>
        </p:nvPicPr>
        <p:blipFill rotWithShape="1">
          <a:blip r:embed="rId3">
            <a:alphaModFix/>
          </a:blip>
          <a:srcRect/>
          <a:stretch/>
        </p:blipFill>
        <p:spPr>
          <a:xfrm>
            <a:off x="9761271" y="300038"/>
            <a:ext cx="1986013" cy="613749"/>
          </a:xfrm>
          <a:prstGeom prst="rect">
            <a:avLst/>
          </a:prstGeom>
          <a:noFill/>
          <a:ln>
            <a:noFill/>
          </a:ln>
        </p:spPr>
      </p:pic>
      <p:sp>
        <p:nvSpPr>
          <p:cNvPr id="133" name="Shape 133"/>
          <p:cNvSpPr/>
          <p:nvPr/>
        </p:nvSpPr>
        <p:spPr>
          <a:xfrm>
            <a:off x="839788" y="20028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
        <p:nvSpPr>
          <p:cNvPr id="134" name="Shape 134"/>
          <p:cNvSpPr txBox="1"/>
          <p:nvPr/>
        </p:nvSpPr>
        <p:spPr>
          <a:xfrm>
            <a:off x="5739046" y="1385047"/>
            <a:ext cx="5906100" cy="5958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buClr>
                <a:srgbClr val="5C6F8B"/>
              </a:buClr>
              <a:buSzPct val="100000"/>
              <a:buFont typeface="Arial"/>
              <a:buChar char="•"/>
            </a:pPr>
            <a:r>
              <a:rPr lang="en-US" sz="1600" b="1">
                <a:solidFill>
                  <a:srgbClr val="5C6F8B"/>
                </a:solidFill>
                <a:latin typeface="Avenir"/>
                <a:ea typeface="Avenir"/>
                <a:cs typeface="Avenir"/>
                <a:sym typeface="Avenir"/>
              </a:rPr>
              <a:t>3.5</a:t>
            </a:r>
            <a:r>
              <a:rPr lang="en-US" sz="1600" b="1" i="0" u="none" strike="noStrike" cap="none">
                <a:solidFill>
                  <a:srgbClr val="5C6F8B"/>
                </a:solidFill>
                <a:latin typeface="Avenir"/>
                <a:ea typeface="Avenir"/>
                <a:cs typeface="Avenir"/>
                <a:sym typeface="Avenir"/>
              </a:rPr>
              <a:t> </a:t>
            </a:r>
            <a:r>
              <a:rPr lang="en-US" sz="1600" b="1">
                <a:solidFill>
                  <a:srgbClr val="5C6F8B"/>
                </a:solidFill>
                <a:latin typeface="Avenir"/>
                <a:ea typeface="Avenir"/>
                <a:cs typeface="Avenir"/>
                <a:sym typeface="Avenir"/>
              </a:rPr>
              <a:t>What are some of the features that were generated and not given originally in the dataset?</a:t>
            </a:r>
          </a:p>
        </p:txBody>
      </p:sp>
      <p:sp>
        <p:nvSpPr>
          <p:cNvPr id="135" name="Shape 135"/>
          <p:cNvSpPr/>
          <p:nvPr/>
        </p:nvSpPr>
        <p:spPr>
          <a:xfrm>
            <a:off x="5671721" y="1953678"/>
            <a:ext cx="6041100" cy="4096500"/>
          </a:xfrm>
          <a:prstGeom prst="rect">
            <a:avLst/>
          </a:prstGeom>
          <a:noFill/>
          <a:ln w="9525" cap="flat" cmpd="sng">
            <a:solidFill>
              <a:schemeClr val="lt1"/>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36" name="Shape 136"/>
          <p:cNvPicPr preferRelativeResize="0"/>
          <p:nvPr/>
        </p:nvPicPr>
        <p:blipFill rotWithShape="1">
          <a:blip r:embed="rId4">
            <a:alphaModFix amt="20000"/>
          </a:blip>
          <a:srcRect l="1134" t="20574" r="20636" b="68752"/>
          <a:stretch/>
        </p:blipFill>
        <p:spPr>
          <a:xfrm>
            <a:off x="9751" y="-4280"/>
            <a:ext cx="12172493" cy="1222395"/>
          </a:xfrm>
          <a:prstGeom prst="rect">
            <a:avLst/>
          </a:prstGeom>
          <a:noFill/>
          <a:ln>
            <a:noFill/>
          </a:ln>
        </p:spPr>
      </p:pic>
      <p:sp>
        <p:nvSpPr>
          <p:cNvPr id="137" name="Shape 137"/>
          <p:cNvSpPr/>
          <p:nvPr/>
        </p:nvSpPr>
        <p:spPr>
          <a:xfrm>
            <a:off x="1" y="6602506"/>
            <a:ext cx="12192000" cy="255600"/>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38" name="Shape 138"/>
          <p:cNvPicPr preferRelativeResize="0"/>
          <p:nvPr/>
        </p:nvPicPr>
        <p:blipFill rotWithShape="1">
          <a:blip r:embed="rId5">
            <a:alphaModFix amt="20000"/>
          </a:blip>
          <a:srcRect/>
          <a:stretch/>
        </p:blipFill>
        <p:spPr>
          <a:xfrm>
            <a:off x="831917" y="3181166"/>
            <a:ext cx="3879450" cy="2855520"/>
          </a:xfrm>
          <a:prstGeom prst="rect">
            <a:avLst/>
          </a:prstGeom>
          <a:noFill/>
          <a:ln>
            <a:noFill/>
          </a:ln>
        </p:spPr>
      </p:pic>
      <p:sp>
        <p:nvSpPr>
          <p:cNvPr id="139" name="Shape 139"/>
          <p:cNvSpPr/>
          <p:nvPr/>
        </p:nvSpPr>
        <p:spPr>
          <a:xfrm>
            <a:off x="6753425" y="21428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39788" y="457200"/>
            <a:ext cx="8487000" cy="1089300"/>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Avenir"/>
              <a:buNone/>
            </a:pPr>
            <a:r>
              <a:rPr lang="en-US" sz="3200" b="0" i="0" u="none" strike="noStrike" cap="none">
                <a:solidFill>
                  <a:schemeClr val="dk1"/>
                </a:solidFill>
                <a:latin typeface="Avenir"/>
                <a:ea typeface="Avenir"/>
                <a:cs typeface="Avenir"/>
                <a:sym typeface="Avenir"/>
              </a:rPr>
              <a:t>Case Study </a:t>
            </a:r>
            <a:r>
              <a:rPr lang="en-US">
                <a:latin typeface="Avenir"/>
                <a:ea typeface="Avenir"/>
                <a:cs typeface="Avenir"/>
                <a:sym typeface="Avenir"/>
              </a:rPr>
              <a:t>6</a:t>
            </a:r>
            <a:r>
              <a:rPr lang="en-US" sz="3200" b="0" i="0" u="none" strike="noStrike" cap="none">
                <a:solidFill>
                  <a:schemeClr val="dk1"/>
                </a:solidFill>
                <a:latin typeface="Avenir"/>
                <a:ea typeface="Avenir"/>
                <a:cs typeface="Avenir"/>
                <a:sym typeface="Avenir"/>
              </a:rPr>
              <a:t>.1 </a:t>
            </a:r>
            <a:br>
              <a:rPr lang="en-US" sz="3200" b="0" i="0" u="none" strike="noStrike" cap="none">
                <a:solidFill>
                  <a:schemeClr val="dk1"/>
                </a:solidFill>
                <a:latin typeface="Avenir"/>
                <a:ea typeface="Avenir"/>
                <a:cs typeface="Avenir"/>
                <a:sym typeface="Avenir"/>
              </a:rPr>
            </a:br>
            <a:endParaRPr lang="en-US" sz="3200" b="0" i="0" u="none" strike="noStrike" cap="none">
              <a:solidFill>
                <a:schemeClr val="dk1"/>
              </a:solidFill>
              <a:latin typeface="Avenir"/>
              <a:ea typeface="Avenir"/>
              <a:cs typeface="Avenir"/>
              <a:sym typeface="Avenir"/>
            </a:endParaRPr>
          </a:p>
        </p:txBody>
      </p:sp>
      <p:sp>
        <p:nvSpPr>
          <p:cNvPr id="146" name="Shape 146"/>
          <p:cNvSpPr txBox="1">
            <a:spLocks noGrp="1"/>
          </p:cNvSpPr>
          <p:nvPr>
            <p:ph type="body" idx="2"/>
          </p:nvPr>
        </p:nvSpPr>
        <p:spPr>
          <a:xfrm>
            <a:off x="839788" y="1385047"/>
            <a:ext cx="3932100" cy="6177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spcAft>
                <a:spcPts val="0"/>
              </a:spcAft>
              <a:buClr>
                <a:srgbClr val="5C6F8B"/>
              </a:buClr>
              <a:buSzPct val="100000"/>
              <a:buFont typeface="Arial"/>
              <a:buChar char="•"/>
            </a:pPr>
            <a:r>
              <a:rPr lang="en-US" b="1">
                <a:solidFill>
                  <a:srgbClr val="5C6F8B"/>
                </a:solidFill>
                <a:latin typeface="Avenir"/>
                <a:ea typeface="Avenir"/>
                <a:cs typeface="Avenir"/>
                <a:sym typeface="Avenir"/>
              </a:rPr>
              <a:t>4.1</a:t>
            </a:r>
            <a:r>
              <a:rPr lang="en-US" sz="1600" b="1" i="0" u="none" strike="noStrike" cap="none">
                <a:solidFill>
                  <a:srgbClr val="5C6F8B"/>
                </a:solidFill>
                <a:latin typeface="Avenir"/>
                <a:ea typeface="Avenir"/>
                <a:cs typeface="Avenir"/>
                <a:sym typeface="Avenir"/>
              </a:rPr>
              <a:t> </a:t>
            </a:r>
            <a:r>
              <a:rPr lang="en-US" b="1">
                <a:solidFill>
                  <a:srgbClr val="5C6F8B"/>
                </a:solidFill>
                <a:latin typeface="Avenir"/>
                <a:ea typeface="Avenir"/>
                <a:cs typeface="Avenir"/>
                <a:sym typeface="Avenir"/>
              </a:rPr>
              <a:t>What was the Modeling RMSE after your last training round?</a:t>
            </a:r>
          </a:p>
          <a:p>
            <a:pPr marL="0" marR="0" lvl="0" indent="0" algn="l" rtl="0">
              <a:lnSpc>
                <a:spcPct val="90000"/>
              </a:lnSpc>
              <a:spcBef>
                <a:spcPts val="1000"/>
              </a:spcBef>
              <a:spcAft>
                <a:spcPts val="0"/>
              </a:spcAft>
              <a:buClr>
                <a:schemeClr val="dk1"/>
              </a:buClr>
              <a:buSzPct val="25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buClr>
                <a:schemeClr val="dk1"/>
              </a:buClr>
              <a:buSzPct val="100000"/>
              <a:buFont typeface="Arial"/>
              <a:buNone/>
            </a:pPr>
            <a:endParaRPr sz="1600" b="0" i="0" u="none" strike="noStrike" cap="none">
              <a:solidFill>
                <a:srgbClr val="5C6F8B"/>
              </a:solidFill>
              <a:latin typeface="Avenir"/>
              <a:ea typeface="Avenir"/>
              <a:cs typeface="Avenir"/>
              <a:sym typeface="Avenir"/>
            </a:endParaRPr>
          </a:p>
        </p:txBody>
      </p:sp>
      <p:pic>
        <p:nvPicPr>
          <p:cNvPr id="147" name="Shape 147"/>
          <p:cNvPicPr preferRelativeResize="0"/>
          <p:nvPr/>
        </p:nvPicPr>
        <p:blipFill rotWithShape="1">
          <a:blip r:embed="rId3">
            <a:alphaModFix/>
          </a:blip>
          <a:srcRect/>
          <a:stretch/>
        </p:blipFill>
        <p:spPr>
          <a:xfrm>
            <a:off x="9761271" y="300038"/>
            <a:ext cx="1986013" cy="613749"/>
          </a:xfrm>
          <a:prstGeom prst="rect">
            <a:avLst/>
          </a:prstGeom>
          <a:noFill/>
          <a:ln>
            <a:noFill/>
          </a:ln>
        </p:spPr>
      </p:pic>
      <p:sp>
        <p:nvSpPr>
          <p:cNvPr id="148" name="Shape 148"/>
          <p:cNvSpPr/>
          <p:nvPr/>
        </p:nvSpPr>
        <p:spPr>
          <a:xfrm>
            <a:off x="839788" y="20028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
        <p:nvSpPr>
          <p:cNvPr id="149" name="Shape 149"/>
          <p:cNvSpPr txBox="1"/>
          <p:nvPr/>
        </p:nvSpPr>
        <p:spPr>
          <a:xfrm>
            <a:off x="5671721" y="1287997"/>
            <a:ext cx="5906100" cy="5958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buClr>
                <a:srgbClr val="5C6F8B"/>
              </a:buClr>
              <a:buSzPct val="100000"/>
              <a:buFont typeface="Arial"/>
              <a:buChar char="•"/>
            </a:pPr>
            <a:r>
              <a:rPr lang="en-US" sz="1600" b="1">
                <a:solidFill>
                  <a:srgbClr val="5C6F8B"/>
                </a:solidFill>
                <a:latin typeface="Avenir"/>
                <a:ea typeface="Avenir"/>
                <a:cs typeface="Avenir"/>
                <a:sym typeface="Avenir"/>
              </a:rPr>
              <a:t>4.2</a:t>
            </a:r>
            <a:r>
              <a:rPr lang="en-US" sz="1600" b="1" i="0" u="none" strike="noStrike" cap="none">
                <a:solidFill>
                  <a:srgbClr val="5C6F8B"/>
                </a:solidFill>
                <a:latin typeface="Avenir"/>
                <a:ea typeface="Avenir"/>
                <a:cs typeface="Avenir"/>
                <a:sym typeface="Avenir"/>
              </a:rPr>
              <a:t> </a:t>
            </a:r>
            <a:r>
              <a:rPr lang="en-US" sz="1600" b="1">
                <a:solidFill>
                  <a:srgbClr val="5C6F8B"/>
                </a:solidFill>
                <a:latin typeface="Avenir"/>
                <a:ea typeface="Avenir"/>
                <a:cs typeface="Avenir"/>
                <a:sym typeface="Avenir"/>
              </a:rPr>
              <a:t>How can the inclusion of the Weekend transform help the classifier?</a:t>
            </a:r>
          </a:p>
        </p:txBody>
      </p:sp>
      <p:sp>
        <p:nvSpPr>
          <p:cNvPr id="150" name="Shape 150"/>
          <p:cNvSpPr/>
          <p:nvPr/>
        </p:nvSpPr>
        <p:spPr>
          <a:xfrm>
            <a:off x="5671721" y="1953678"/>
            <a:ext cx="6041100" cy="4096500"/>
          </a:xfrm>
          <a:prstGeom prst="rect">
            <a:avLst/>
          </a:prstGeom>
          <a:noFill/>
          <a:ln w="9525" cap="flat" cmpd="sng">
            <a:solidFill>
              <a:schemeClr val="lt1"/>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51" name="Shape 151"/>
          <p:cNvPicPr preferRelativeResize="0"/>
          <p:nvPr/>
        </p:nvPicPr>
        <p:blipFill rotWithShape="1">
          <a:blip r:embed="rId4">
            <a:alphaModFix amt="20000"/>
          </a:blip>
          <a:srcRect l="1134" t="20574" r="20636" b="68752"/>
          <a:stretch/>
        </p:blipFill>
        <p:spPr>
          <a:xfrm>
            <a:off x="9751" y="-4280"/>
            <a:ext cx="12172493" cy="1222395"/>
          </a:xfrm>
          <a:prstGeom prst="rect">
            <a:avLst/>
          </a:prstGeom>
          <a:noFill/>
          <a:ln>
            <a:noFill/>
          </a:ln>
        </p:spPr>
      </p:pic>
      <p:sp>
        <p:nvSpPr>
          <p:cNvPr id="152" name="Shape 152"/>
          <p:cNvSpPr/>
          <p:nvPr/>
        </p:nvSpPr>
        <p:spPr>
          <a:xfrm>
            <a:off x="1" y="6602506"/>
            <a:ext cx="12192000" cy="255600"/>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53" name="Shape 153"/>
          <p:cNvPicPr preferRelativeResize="0"/>
          <p:nvPr/>
        </p:nvPicPr>
        <p:blipFill rotWithShape="1">
          <a:blip r:embed="rId5">
            <a:alphaModFix amt="20000"/>
          </a:blip>
          <a:srcRect/>
          <a:stretch/>
        </p:blipFill>
        <p:spPr>
          <a:xfrm>
            <a:off x="831917" y="3181166"/>
            <a:ext cx="3879450" cy="2855520"/>
          </a:xfrm>
          <a:prstGeom prst="rect">
            <a:avLst/>
          </a:prstGeom>
          <a:noFill/>
          <a:ln>
            <a:noFill/>
          </a:ln>
        </p:spPr>
      </p:pic>
      <p:sp>
        <p:nvSpPr>
          <p:cNvPr id="154" name="Shape 154"/>
          <p:cNvSpPr/>
          <p:nvPr/>
        </p:nvSpPr>
        <p:spPr>
          <a:xfrm>
            <a:off x="6753425" y="21428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839788" y="457200"/>
            <a:ext cx="8487000" cy="1089300"/>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Avenir"/>
              <a:buNone/>
            </a:pPr>
            <a:r>
              <a:rPr lang="en-US" sz="3200" b="0" i="0" u="none" strike="noStrike" cap="none">
                <a:solidFill>
                  <a:schemeClr val="dk1"/>
                </a:solidFill>
                <a:latin typeface="Avenir"/>
                <a:ea typeface="Avenir"/>
                <a:cs typeface="Avenir"/>
                <a:sym typeface="Avenir"/>
              </a:rPr>
              <a:t>Case Study </a:t>
            </a:r>
            <a:r>
              <a:rPr lang="en-US">
                <a:latin typeface="Avenir"/>
                <a:ea typeface="Avenir"/>
                <a:cs typeface="Avenir"/>
                <a:sym typeface="Avenir"/>
              </a:rPr>
              <a:t>6</a:t>
            </a:r>
            <a:r>
              <a:rPr lang="en-US" sz="3200" b="0" i="0" u="none" strike="noStrike" cap="none">
                <a:solidFill>
                  <a:schemeClr val="dk1"/>
                </a:solidFill>
                <a:latin typeface="Avenir"/>
                <a:ea typeface="Avenir"/>
                <a:cs typeface="Avenir"/>
                <a:sym typeface="Avenir"/>
              </a:rPr>
              <a:t>.1 </a:t>
            </a:r>
            <a:br>
              <a:rPr lang="en-US" sz="3200" b="0" i="0" u="none" strike="noStrike" cap="none">
                <a:solidFill>
                  <a:schemeClr val="dk1"/>
                </a:solidFill>
                <a:latin typeface="Avenir"/>
                <a:ea typeface="Avenir"/>
                <a:cs typeface="Avenir"/>
                <a:sym typeface="Avenir"/>
              </a:rPr>
            </a:br>
            <a:endParaRPr lang="en-US" sz="3200" b="0" i="0" u="none" strike="noStrike" cap="none">
              <a:solidFill>
                <a:schemeClr val="dk1"/>
              </a:solidFill>
              <a:latin typeface="Avenir"/>
              <a:ea typeface="Avenir"/>
              <a:cs typeface="Avenir"/>
              <a:sym typeface="Avenir"/>
            </a:endParaRPr>
          </a:p>
        </p:txBody>
      </p:sp>
      <p:sp>
        <p:nvSpPr>
          <p:cNvPr id="161" name="Shape 161"/>
          <p:cNvSpPr txBox="1">
            <a:spLocks noGrp="1"/>
          </p:cNvSpPr>
          <p:nvPr>
            <p:ph type="body" idx="2"/>
          </p:nvPr>
        </p:nvSpPr>
        <p:spPr>
          <a:xfrm>
            <a:off x="839788" y="1385047"/>
            <a:ext cx="3932100" cy="6177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spcAft>
                <a:spcPts val="0"/>
              </a:spcAft>
              <a:buClr>
                <a:srgbClr val="5C6F8B"/>
              </a:buClr>
              <a:buSzPct val="100000"/>
              <a:buFont typeface="Arial"/>
              <a:buChar char="•"/>
            </a:pPr>
            <a:r>
              <a:rPr lang="en-US" b="1">
                <a:solidFill>
                  <a:srgbClr val="5C6F8B"/>
                </a:solidFill>
                <a:latin typeface="Avenir"/>
                <a:ea typeface="Avenir"/>
                <a:cs typeface="Avenir"/>
                <a:sym typeface="Avenir"/>
              </a:rPr>
              <a:t>5.1</a:t>
            </a:r>
            <a:r>
              <a:rPr lang="en-US" sz="1600" b="1" i="0" u="none" strike="noStrike" cap="none">
                <a:solidFill>
                  <a:srgbClr val="5C6F8B"/>
                </a:solidFill>
                <a:latin typeface="Avenir"/>
                <a:ea typeface="Avenir"/>
                <a:cs typeface="Avenir"/>
                <a:sym typeface="Avenir"/>
              </a:rPr>
              <a:t> </a:t>
            </a:r>
            <a:r>
              <a:rPr lang="en-US" b="1">
                <a:solidFill>
                  <a:srgbClr val="5C6F8B"/>
                </a:solidFill>
                <a:latin typeface="Avenir"/>
                <a:ea typeface="Avenir"/>
                <a:cs typeface="Avenir"/>
                <a:sym typeface="Avenir"/>
              </a:rPr>
              <a:t>What was the Modeling RMSE after your last training round when including the rest of the transform primitives?</a:t>
            </a:r>
          </a:p>
          <a:p>
            <a:pPr marL="0" marR="0" lvl="0" indent="0" algn="l" rtl="0">
              <a:lnSpc>
                <a:spcPct val="90000"/>
              </a:lnSpc>
              <a:spcBef>
                <a:spcPts val="1000"/>
              </a:spcBef>
              <a:spcAft>
                <a:spcPts val="0"/>
              </a:spcAft>
              <a:buClr>
                <a:schemeClr val="dk1"/>
              </a:buClr>
              <a:buSzPct val="25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buClr>
                <a:schemeClr val="dk1"/>
              </a:buClr>
              <a:buSzPct val="100000"/>
              <a:buFont typeface="Arial"/>
              <a:buNone/>
            </a:pPr>
            <a:endParaRPr sz="1600" b="0" i="0" u="none" strike="noStrike" cap="none">
              <a:solidFill>
                <a:srgbClr val="5C6F8B"/>
              </a:solidFill>
              <a:latin typeface="Avenir"/>
              <a:ea typeface="Avenir"/>
              <a:cs typeface="Avenir"/>
              <a:sym typeface="Avenir"/>
            </a:endParaRPr>
          </a:p>
        </p:txBody>
      </p:sp>
      <p:pic>
        <p:nvPicPr>
          <p:cNvPr id="162" name="Shape 162"/>
          <p:cNvPicPr preferRelativeResize="0"/>
          <p:nvPr/>
        </p:nvPicPr>
        <p:blipFill rotWithShape="1">
          <a:blip r:embed="rId3">
            <a:alphaModFix/>
          </a:blip>
          <a:srcRect/>
          <a:stretch/>
        </p:blipFill>
        <p:spPr>
          <a:xfrm>
            <a:off x="9761271" y="300038"/>
            <a:ext cx="1986013" cy="613749"/>
          </a:xfrm>
          <a:prstGeom prst="rect">
            <a:avLst/>
          </a:prstGeom>
          <a:noFill/>
          <a:ln>
            <a:noFill/>
          </a:ln>
        </p:spPr>
      </p:pic>
      <p:sp>
        <p:nvSpPr>
          <p:cNvPr id="163" name="Shape 163"/>
          <p:cNvSpPr/>
          <p:nvPr/>
        </p:nvSpPr>
        <p:spPr>
          <a:xfrm>
            <a:off x="866938" y="24521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
        <p:nvSpPr>
          <p:cNvPr id="164" name="Shape 164"/>
          <p:cNvSpPr txBox="1"/>
          <p:nvPr/>
        </p:nvSpPr>
        <p:spPr>
          <a:xfrm>
            <a:off x="5739046" y="1385047"/>
            <a:ext cx="5906100" cy="5958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buClr>
                <a:srgbClr val="5C6F8B"/>
              </a:buClr>
              <a:buSzPct val="100000"/>
              <a:buFont typeface="Arial"/>
              <a:buChar char="•"/>
            </a:pPr>
            <a:r>
              <a:rPr lang="en-US" sz="1600" b="1">
                <a:solidFill>
                  <a:srgbClr val="5C6F8B"/>
                </a:solidFill>
                <a:latin typeface="Avenir"/>
                <a:ea typeface="Avenir"/>
                <a:cs typeface="Avenir"/>
                <a:sym typeface="Avenir"/>
              </a:rPr>
              <a:t>5.2</a:t>
            </a:r>
            <a:r>
              <a:rPr lang="en-US" sz="1600" b="1" i="0" u="none" strike="noStrike" cap="none">
                <a:solidFill>
                  <a:srgbClr val="5C6F8B"/>
                </a:solidFill>
                <a:latin typeface="Avenir"/>
                <a:ea typeface="Avenir"/>
                <a:cs typeface="Avenir"/>
                <a:sym typeface="Avenir"/>
              </a:rPr>
              <a:t> </a:t>
            </a:r>
            <a:r>
              <a:rPr lang="en-US" sz="1600" b="1">
                <a:solidFill>
                  <a:srgbClr val="5C6F8B"/>
                </a:solidFill>
                <a:latin typeface="Avenir"/>
                <a:ea typeface="Avenir"/>
                <a:cs typeface="Avenir"/>
                <a:sym typeface="Avenir"/>
              </a:rPr>
              <a:t>Report the valid root mean square error of the new model and comment on how it differs from when you just included the Weekend Feature</a:t>
            </a:r>
          </a:p>
          <a:p>
            <a:pPr marR="0" lvl="0" algn="l" rtl="0">
              <a:lnSpc>
                <a:spcPct val="90000"/>
              </a:lnSpc>
              <a:spcBef>
                <a:spcPts val="0"/>
              </a:spcBef>
              <a:buNone/>
            </a:pPr>
            <a:endParaRPr sz="1600" b="1">
              <a:solidFill>
                <a:srgbClr val="5C6F8B"/>
              </a:solidFill>
              <a:latin typeface="Avenir"/>
              <a:ea typeface="Avenir"/>
              <a:cs typeface="Avenir"/>
              <a:sym typeface="Avenir"/>
            </a:endParaRPr>
          </a:p>
        </p:txBody>
      </p:sp>
      <p:sp>
        <p:nvSpPr>
          <p:cNvPr id="165" name="Shape 165"/>
          <p:cNvSpPr/>
          <p:nvPr/>
        </p:nvSpPr>
        <p:spPr>
          <a:xfrm>
            <a:off x="5671721" y="1953678"/>
            <a:ext cx="6041100" cy="4096500"/>
          </a:xfrm>
          <a:prstGeom prst="rect">
            <a:avLst/>
          </a:prstGeom>
          <a:noFill/>
          <a:ln w="9525" cap="flat" cmpd="sng">
            <a:solidFill>
              <a:schemeClr val="lt1"/>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66" name="Shape 166"/>
          <p:cNvPicPr preferRelativeResize="0"/>
          <p:nvPr/>
        </p:nvPicPr>
        <p:blipFill rotWithShape="1">
          <a:blip r:embed="rId4">
            <a:alphaModFix amt="20000"/>
          </a:blip>
          <a:srcRect l="1134" t="20574" r="20636" b="68752"/>
          <a:stretch/>
        </p:blipFill>
        <p:spPr>
          <a:xfrm>
            <a:off x="9751" y="-4280"/>
            <a:ext cx="12172493" cy="1222395"/>
          </a:xfrm>
          <a:prstGeom prst="rect">
            <a:avLst/>
          </a:prstGeom>
          <a:noFill/>
          <a:ln>
            <a:noFill/>
          </a:ln>
        </p:spPr>
      </p:pic>
      <p:sp>
        <p:nvSpPr>
          <p:cNvPr id="167" name="Shape 167"/>
          <p:cNvSpPr/>
          <p:nvPr/>
        </p:nvSpPr>
        <p:spPr>
          <a:xfrm>
            <a:off x="1" y="6602506"/>
            <a:ext cx="12192000" cy="255600"/>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68" name="Shape 168"/>
          <p:cNvPicPr preferRelativeResize="0"/>
          <p:nvPr/>
        </p:nvPicPr>
        <p:blipFill rotWithShape="1">
          <a:blip r:embed="rId5">
            <a:alphaModFix amt="20000"/>
          </a:blip>
          <a:srcRect/>
          <a:stretch/>
        </p:blipFill>
        <p:spPr>
          <a:xfrm>
            <a:off x="6752542" y="3416166"/>
            <a:ext cx="3879450" cy="2855520"/>
          </a:xfrm>
          <a:prstGeom prst="rect">
            <a:avLst/>
          </a:prstGeom>
          <a:noFill/>
          <a:ln>
            <a:noFill/>
          </a:ln>
        </p:spPr>
      </p:pic>
      <p:sp>
        <p:nvSpPr>
          <p:cNvPr id="169" name="Shape 169"/>
          <p:cNvSpPr/>
          <p:nvPr/>
        </p:nvSpPr>
        <p:spPr>
          <a:xfrm>
            <a:off x="6753375" y="24521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9788" y="457200"/>
            <a:ext cx="8487000" cy="1089300"/>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1"/>
              </a:buClr>
              <a:buSzPct val="25000"/>
              <a:buFont typeface="Avenir"/>
              <a:buNone/>
            </a:pPr>
            <a:r>
              <a:rPr lang="en-US" sz="3200" b="0" i="0" u="none" strike="noStrike" cap="none">
                <a:solidFill>
                  <a:schemeClr val="dk1"/>
                </a:solidFill>
                <a:latin typeface="Avenir"/>
                <a:ea typeface="Avenir"/>
                <a:cs typeface="Avenir"/>
                <a:sym typeface="Avenir"/>
              </a:rPr>
              <a:t>Case Study </a:t>
            </a:r>
            <a:r>
              <a:rPr lang="en-US">
                <a:latin typeface="Avenir"/>
                <a:ea typeface="Avenir"/>
                <a:cs typeface="Avenir"/>
                <a:sym typeface="Avenir"/>
              </a:rPr>
              <a:t>6</a:t>
            </a:r>
            <a:r>
              <a:rPr lang="en-US" sz="3200" b="0" i="0" u="none" strike="noStrike" cap="none">
                <a:solidFill>
                  <a:schemeClr val="dk1"/>
                </a:solidFill>
                <a:latin typeface="Avenir"/>
                <a:ea typeface="Avenir"/>
                <a:cs typeface="Avenir"/>
                <a:sym typeface="Avenir"/>
              </a:rPr>
              <a:t>.1 </a:t>
            </a:r>
            <a:br>
              <a:rPr lang="en-US" sz="3200" b="0" i="0" u="none" strike="noStrike" cap="none">
                <a:solidFill>
                  <a:schemeClr val="dk1"/>
                </a:solidFill>
                <a:latin typeface="Avenir"/>
                <a:ea typeface="Avenir"/>
                <a:cs typeface="Avenir"/>
                <a:sym typeface="Avenir"/>
              </a:rPr>
            </a:br>
            <a:endParaRPr lang="en-US" sz="3200" b="0" i="0" u="none" strike="noStrike" cap="none">
              <a:solidFill>
                <a:schemeClr val="dk1"/>
              </a:solidFill>
              <a:latin typeface="Avenir"/>
              <a:ea typeface="Avenir"/>
              <a:cs typeface="Avenir"/>
              <a:sym typeface="Avenir"/>
            </a:endParaRPr>
          </a:p>
        </p:txBody>
      </p:sp>
      <p:sp>
        <p:nvSpPr>
          <p:cNvPr id="176" name="Shape 176"/>
          <p:cNvSpPr txBox="1">
            <a:spLocks noGrp="1"/>
          </p:cNvSpPr>
          <p:nvPr>
            <p:ph type="body" idx="2"/>
          </p:nvPr>
        </p:nvSpPr>
        <p:spPr>
          <a:xfrm>
            <a:off x="839788" y="1385047"/>
            <a:ext cx="3932100" cy="6177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spcAft>
                <a:spcPts val="0"/>
              </a:spcAft>
              <a:buClr>
                <a:srgbClr val="5C6F8B"/>
              </a:buClr>
              <a:buSzPct val="100000"/>
              <a:buFont typeface="Arial"/>
              <a:buChar char="•"/>
            </a:pPr>
            <a:r>
              <a:rPr lang="en-US" b="1">
                <a:solidFill>
                  <a:srgbClr val="5C6F8B"/>
                </a:solidFill>
                <a:latin typeface="Avenir"/>
                <a:ea typeface="Avenir"/>
                <a:cs typeface="Avenir"/>
                <a:sym typeface="Avenir"/>
              </a:rPr>
              <a:t>6.1</a:t>
            </a:r>
            <a:r>
              <a:rPr lang="en-US" sz="1600" b="1" i="0" u="none" strike="noStrike" cap="none">
                <a:solidFill>
                  <a:srgbClr val="5C6F8B"/>
                </a:solidFill>
                <a:latin typeface="Avenir"/>
                <a:ea typeface="Avenir"/>
                <a:cs typeface="Avenir"/>
                <a:sym typeface="Avenir"/>
              </a:rPr>
              <a:t> </a:t>
            </a:r>
            <a:r>
              <a:rPr lang="en-US" b="1">
                <a:solidFill>
                  <a:srgbClr val="5C6F8B"/>
                </a:solidFill>
                <a:latin typeface="Avenir"/>
                <a:ea typeface="Avenir"/>
                <a:cs typeface="Avenir"/>
                <a:sym typeface="Avenir"/>
              </a:rPr>
              <a:t>What was the Modeling RMSE after your last training round when including the aggregate transforms?</a:t>
            </a:r>
          </a:p>
          <a:p>
            <a:pPr marL="0" marR="0" lvl="0" indent="0" algn="l" rtl="0">
              <a:lnSpc>
                <a:spcPct val="90000"/>
              </a:lnSpc>
              <a:spcBef>
                <a:spcPts val="1000"/>
              </a:spcBef>
              <a:spcAft>
                <a:spcPts val="0"/>
              </a:spcAft>
              <a:buClr>
                <a:schemeClr val="dk1"/>
              </a:buClr>
              <a:buSzPct val="25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spcAft>
                <a:spcPts val="0"/>
              </a:spcAft>
              <a:buClr>
                <a:schemeClr val="dk1"/>
              </a:buClr>
              <a:buSzPct val="100000"/>
              <a:buFont typeface="Arial"/>
              <a:buNone/>
            </a:pPr>
            <a:endParaRPr sz="1600" b="0" i="0" u="none" strike="noStrike" cap="none">
              <a:solidFill>
                <a:srgbClr val="5C6F8B"/>
              </a:solidFill>
              <a:latin typeface="Avenir"/>
              <a:ea typeface="Avenir"/>
              <a:cs typeface="Avenir"/>
              <a:sym typeface="Avenir"/>
            </a:endParaRPr>
          </a:p>
          <a:p>
            <a:pPr marL="342900" marR="0" lvl="0" indent="-342900" algn="l" rtl="0">
              <a:lnSpc>
                <a:spcPct val="90000"/>
              </a:lnSpc>
              <a:spcBef>
                <a:spcPts val="1000"/>
              </a:spcBef>
              <a:buClr>
                <a:schemeClr val="dk1"/>
              </a:buClr>
              <a:buSzPct val="100000"/>
              <a:buFont typeface="Arial"/>
              <a:buNone/>
            </a:pPr>
            <a:endParaRPr sz="1600" b="0" i="0" u="none" strike="noStrike" cap="none">
              <a:solidFill>
                <a:srgbClr val="5C6F8B"/>
              </a:solidFill>
              <a:latin typeface="Avenir"/>
              <a:ea typeface="Avenir"/>
              <a:cs typeface="Avenir"/>
              <a:sym typeface="Avenir"/>
            </a:endParaRPr>
          </a:p>
        </p:txBody>
      </p:sp>
      <p:pic>
        <p:nvPicPr>
          <p:cNvPr id="177" name="Shape 177"/>
          <p:cNvPicPr preferRelativeResize="0"/>
          <p:nvPr/>
        </p:nvPicPr>
        <p:blipFill rotWithShape="1">
          <a:blip r:embed="rId3">
            <a:alphaModFix/>
          </a:blip>
          <a:srcRect/>
          <a:stretch/>
        </p:blipFill>
        <p:spPr>
          <a:xfrm>
            <a:off x="9761271" y="300038"/>
            <a:ext cx="1986013" cy="613749"/>
          </a:xfrm>
          <a:prstGeom prst="rect">
            <a:avLst/>
          </a:prstGeom>
          <a:noFill/>
          <a:ln>
            <a:noFill/>
          </a:ln>
        </p:spPr>
      </p:pic>
      <p:sp>
        <p:nvSpPr>
          <p:cNvPr id="178" name="Shape 178"/>
          <p:cNvSpPr/>
          <p:nvPr/>
        </p:nvSpPr>
        <p:spPr>
          <a:xfrm>
            <a:off x="866938" y="24521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
        <p:nvSpPr>
          <p:cNvPr id="179" name="Shape 179"/>
          <p:cNvSpPr txBox="1"/>
          <p:nvPr/>
        </p:nvSpPr>
        <p:spPr>
          <a:xfrm>
            <a:off x="5739046" y="1385047"/>
            <a:ext cx="5906100" cy="595800"/>
          </a:xfrm>
          <a:prstGeom prst="rect">
            <a:avLst/>
          </a:prstGeom>
          <a:noFill/>
          <a:ln>
            <a:noFill/>
          </a:ln>
        </p:spPr>
        <p:txBody>
          <a:bodyPr wrap="square" lIns="91425" tIns="45700" rIns="91425" bIns="45700" anchor="t" anchorCtr="0">
            <a:noAutofit/>
          </a:bodyPr>
          <a:lstStyle/>
          <a:p>
            <a:pPr marL="285750" marR="0" lvl="0" indent="-285750" algn="l" rtl="0">
              <a:lnSpc>
                <a:spcPct val="90000"/>
              </a:lnSpc>
              <a:spcBef>
                <a:spcPts val="0"/>
              </a:spcBef>
              <a:buClr>
                <a:srgbClr val="5C6F8B"/>
              </a:buClr>
              <a:buSzPct val="100000"/>
              <a:buFont typeface="Arial"/>
              <a:buChar char="•"/>
            </a:pPr>
            <a:r>
              <a:rPr lang="en-US" sz="1600" b="1">
                <a:solidFill>
                  <a:srgbClr val="5C6F8B"/>
                </a:solidFill>
                <a:latin typeface="Avenir"/>
                <a:ea typeface="Avenir"/>
                <a:cs typeface="Avenir"/>
                <a:sym typeface="Avenir"/>
              </a:rPr>
              <a:t>6.2</a:t>
            </a:r>
            <a:r>
              <a:rPr lang="en-US" sz="1600" b="1" i="0" u="none" strike="noStrike" cap="none">
                <a:solidFill>
                  <a:srgbClr val="5C6F8B"/>
                </a:solidFill>
                <a:latin typeface="Avenir"/>
                <a:ea typeface="Avenir"/>
                <a:cs typeface="Avenir"/>
                <a:sym typeface="Avenir"/>
              </a:rPr>
              <a:t> </a:t>
            </a:r>
            <a:r>
              <a:rPr lang="en-US" sz="1600" b="1">
                <a:solidFill>
                  <a:srgbClr val="5C6F8B"/>
                </a:solidFill>
                <a:latin typeface="Avenir"/>
                <a:ea typeface="Avenir"/>
                <a:cs typeface="Avenir"/>
                <a:sym typeface="Avenir"/>
              </a:rPr>
              <a:t>How do these aggregate transforms improve performance? How do they impact training time?</a:t>
            </a:r>
          </a:p>
          <a:p>
            <a:pPr marR="0" lvl="0" algn="l" rtl="0">
              <a:lnSpc>
                <a:spcPct val="90000"/>
              </a:lnSpc>
              <a:spcBef>
                <a:spcPts val="0"/>
              </a:spcBef>
              <a:buNone/>
            </a:pPr>
            <a:endParaRPr sz="1600" b="1">
              <a:solidFill>
                <a:srgbClr val="5C6F8B"/>
              </a:solidFill>
              <a:latin typeface="Avenir"/>
              <a:ea typeface="Avenir"/>
              <a:cs typeface="Avenir"/>
              <a:sym typeface="Avenir"/>
            </a:endParaRPr>
          </a:p>
        </p:txBody>
      </p:sp>
      <p:sp>
        <p:nvSpPr>
          <p:cNvPr id="180" name="Shape 180"/>
          <p:cNvSpPr/>
          <p:nvPr/>
        </p:nvSpPr>
        <p:spPr>
          <a:xfrm>
            <a:off x="5671721" y="1953678"/>
            <a:ext cx="6041100" cy="4096500"/>
          </a:xfrm>
          <a:prstGeom prst="rect">
            <a:avLst/>
          </a:prstGeom>
          <a:noFill/>
          <a:ln w="9525" cap="flat" cmpd="sng">
            <a:solidFill>
              <a:schemeClr val="lt1"/>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81" name="Shape 181"/>
          <p:cNvPicPr preferRelativeResize="0"/>
          <p:nvPr/>
        </p:nvPicPr>
        <p:blipFill rotWithShape="1">
          <a:blip r:embed="rId4">
            <a:alphaModFix amt="20000"/>
          </a:blip>
          <a:srcRect l="1134" t="20574" r="20636" b="68752"/>
          <a:stretch/>
        </p:blipFill>
        <p:spPr>
          <a:xfrm>
            <a:off x="9751" y="-4280"/>
            <a:ext cx="12172493" cy="1222395"/>
          </a:xfrm>
          <a:prstGeom prst="rect">
            <a:avLst/>
          </a:prstGeom>
          <a:noFill/>
          <a:ln>
            <a:noFill/>
          </a:ln>
        </p:spPr>
      </p:pic>
      <p:sp>
        <p:nvSpPr>
          <p:cNvPr id="182" name="Shape 182"/>
          <p:cNvSpPr/>
          <p:nvPr/>
        </p:nvSpPr>
        <p:spPr>
          <a:xfrm>
            <a:off x="1" y="6602506"/>
            <a:ext cx="12192000" cy="255600"/>
          </a:xfrm>
          <a:prstGeom prst="rect">
            <a:avLst/>
          </a:prstGeom>
          <a:solidFill>
            <a:srgbClr val="A31E34"/>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83" name="Shape 183"/>
          <p:cNvPicPr preferRelativeResize="0"/>
          <p:nvPr/>
        </p:nvPicPr>
        <p:blipFill rotWithShape="1">
          <a:blip r:embed="rId5">
            <a:alphaModFix amt="20000"/>
          </a:blip>
          <a:srcRect/>
          <a:stretch/>
        </p:blipFill>
        <p:spPr>
          <a:xfrm>
            <a:off x="6752542" y="3416166"/>
            <a:ext cx="3879450" cy="2855520"/>
          </a:xfrm>
          <a:prstGeom prst="rect">
            <a:avLst/>
          </a:prstGeom>
          <a:noFill/>
          <a:ln>
            <a:noFill/>
          </a:ln>
        </p:spPr>
      </p:pic>
      <p:sp>
        <p:nvSpPr>
          <p:cNvPr id="184" name="Shape 184"/>
          <p:cNvSpPr/>
          <p:nvPr/>
        </p:nvSpPr>
        <p:spPr>
          <a:xfrm>
            <a:off x="6753375" y="2452129"/>
            <a:ext cx="3877800" cy="721800"/>
          </a:xfrm>
          <a:prstGeom prst="rect">
            <a:avLst/>
          </a:prstGeom>
          <a:noFill/>
          <a:ln w="12700" cap="flat" cmpd="sng">
            <a:solidFill>
              <a:srgbClr val="5C6F8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600" b="0" i="0" u="none" strike="noStrike" cap="none">
                <a:solidFill>
                  <a:schemeClr val="dk1"/>
                </a:solidFill>
                <a:latin typeface="Avenir"/>
                <a:ea typeface="Avenir"/>
                <a:cs typeface="Avenir"/>
                <a:sym typeface="Avenir"/>
              </a:rPr>
              <a:t>Click here to add text</a:t>
            </a: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EFFFF"/>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500</Words>
  <Application>Microsoft Macintosh PowerPoint</Application>
  <PresentationFormat>Widescreen</PresentationFormat>
  <Paragraphs>56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vt:lpstr>
      <vt:lpstr>Calibri</vt:lpstr>
      <vt:lpstr>Office Theme</vt:lpstr>
      <vt:lpstr>PowerPoint Presentation</vt:lpstr>
      <vt:lpstr>Instructions</vt:lpstr>
      <vt:lpstr>Case Study 6.1  </vt:lpstr>
      <vt:lpstr>Case Study 6.1  </vt:lpstr>
      <vt:lpstr>Case Study 6.1  </vt:lpstr>
      <vt:lpstr>Case Study 6.1  </vt:lpstr>
      <vt:lpstr>Case Study 6.1  </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Beatriz Carramolino</cp:lastModifiedBy>
  <cp:revision>1</cp:revision>
  <dcterms:modified xsi:type="dcterms:W3CDTF">2017-10-16T20:35:16Z</dcterms:modified>
</cp:coreProperties>
</file>