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81.png" ContentType="image/png"/>
  <Override PartName="/ppt/media/image80.png" ContentType="image/png"/>
  <Override PartName="/ppt/media/image79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54.png" ContentType="image/png"/>
  <Override PartName="/ppt/media/image78.png" ContentType="image/png"/>
  <Override PartName="/ppt/media/image53.png" ContentType="image/png"/>
  <Override PartName="/ppt/media/image14.png" ContentType="image/png"/>
  <Override PartName="/ppt/media/image39.png" ContentType="image/png"/>
  <Override PartName="/ppt/media/image13.png" ContentType="image/png"/>
  <Override PartName="/ppt/media/image38.png" ContentType="image/png"/>
  <Override PartName="/ppt/media/image12.png" ContentType="image/png"/>
  <Override PartName="/ppt/media/image37.png" ContentType="image/png"/>
  <Override PartName="/ppt/media/image11.png" ContentType="image/png"/>
  <Override PartName="/ppt/media/image36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59.png" ContentType="image/png"/>
  <Override PartName="/ppt/media/image34.png" ContentType="image/png"/>
  <Override PartName="/ppt/media/image4.png" ContentType="image/png"/>
  <Override PartName="/ppt/media/image58.png" ContentType="image/png"/>
  <Override PartName="/ppt/media/image33.png" ContentType="image/png"/>
  <Override PartName="/ppt/media/image3.png" ContentType="image/png"/>
  <Override PartName="/ppt/media/image57.png" ContentType="image/png"/>
  <Override PartName="/ppt/media/image32.png" ContentType="image/png"/>
  <Override PartName="/ppt/media/image2.png" ContentType="image/png"/>
  <Override PartName="/ppt/media/image56.png" ContentType="image/png"/>
  <Override PartName="/ppt/media/image31.png" ContentType="image/png"/>
  <Override PartName="/ppt/media/image1.png" ContentType="image/png"/>
  <Override PartName="/ppt/media/image55.png" ContentType="image/png"/>
  <Override PartName="/ppt/media/image30.png" ContentType="image/png"/>
  <Override PartName="/ppt/media/image29.png" ContentType="image/png"/>
  <Override PartName="/ppt/media/image48.png" ContentType="image/png"/>
  <Override PartName="/ppt/media/image23.png" ContentType="image/png"/>
  <Override PartName="/ppt/media/image47.png" ContentType="image/png"/>
  <Override PartName="/ppt/media/image22.png" ContentType="image/png"/>
  <Override PartName="/ppt/media/image46.png" ContentType="image/png"/>
  <Override PartName="/ppt/media/image21.png" ContentType="image/png"/>
  <Override PartName="/ppt/media/image69.png" ContentType="image/png"/>
  <Override PartName="/ppt/media/image44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68.png" ContentType="image/png"/>
  <Override PartName="/ppt/media/image43.png" ContentType="image/png"/>
  <Override PartName="/ppt/media/image18.png" ContentType="image/png"/>
  <Override PartName="/ppt/media/image67.png" ContentType="image/png"/>
  <Override PartName="/ppt/media/image42.png" ContentType="image/png"/>
  <Override PartName="/ppt/media/image17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61.png" ContentType="image/png"/>
  <Override PartName="/ppt/media/image6.png" ContentType="image/png"/>
  <Override PartName="/ppt/media/image28.png" ContentType="image/png"/>
  <Override PartName="/ppt/media/image24.png" ContentType="image/png"/>
  <Override PartName="/ppt/media/image49.png" ContentType="image/png"/>
  <Override PartName="/ppt/media/image60.png" ContentType="image/png"/>
  <Override PartName="/ppt/media/image77.png" ContentType="image/png"/>
  <Override PartName="/ppt/media/image52.png" ContentType="image/png"/>
  <Override PartName="/ppt/media/image27.png" ContentType="image/png"/>
  <Override PartName="/ppt/media/image76.png" ContentType="image/png"/>
  <Override PartName="/ppt/media/image51.png" ContentType="image/png"/>
  <Override PartName="/ppt/media/image26.png" ContentType="image/png"/>
  <Override PartName="/ppt/media/image66.png" ContentType="image/png"/>
  <Override PartName="/ppt/media/image41.png" ContentType="image/png"/>
  <Override PartName="/ppt/media/image16.png" ContentType="image/png"/>
  <Override PartName="/ppt/media/image75.png" ContentType="image/png"/>
  <Override PartName="/ppt/media/image50.png" ContentType="image/png"/>
  <Override PartName="/ppt/media/image25.png" ContentType="image/png"/>
  <Override PartName="/ppt/media/image65.png" ContentType="image/png"/>
  <Override PartName="/ppt/media/image40.png" ContentType="image/png"/>
  <Override PartName="/ppt/media/image15.png" ContentType="image/png"/>
  <Override PartName="/ppt/slides/_rels/slide82.xml.rels" ContentType="application/vnd.openxmlformats-package.relationships+xml"/>
  <Override PartName="/ppt/slides/_rels/slide81.xml.rels" ContentType="application/vnd.openxmlformats-package.relationships+xml"/>
  <Override PartName="/ppt/slides/_rels/slide80.xml.rels" ContentType="application/vnd.openxmlformats-package.relationships+xml"/>
  <Override PartName="/ppt/slides/_rels/slide51.xml.rels" ContentType="application/vnd.openxmlformats-package.relationships+xml"/>
  <Override PartName="/ppt/slides/_rels/slide68.xml.rels" ContentType="application/vnd.openxmlformats-package.relationships+xml"/>
  <Override PartName="/ppt/slides/_rels/slide50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79.xml.rels" ContentType="application/vnd.openxmlformats-package.relationships+xml"/>
  <Override PartName="/ppt/slides/_rels/slide62.xml.rels" ContentType="application/vnd.openxmlformats-package.relationships+xml"/>
  <Override PartName="/ppt/slides/_rels/slide78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32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72.xml.rels" ContentType="application/vnd.openxmlformats-package.relationships+xml"/>
  <Override PartName="/ppt/slides/_rels/slide44.xml.rels" ContentType="application/vnd.openxmlformats-package.relationships+xml"/>
  <Override PartName="/ppt/slides/_rels/slide71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77.xml.rels" ContentType="application/vnd.openxmlformats-package.relationships+xml"/>
  <Override PartName="/ppt/slides/_rels/slide60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12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76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75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85.xml.rels" ContentType="application/vnd.openxmlformats-package.relationships+xml"/>
  <Override PartName="/ppt/slides/_rels/slide17.xml.rels" ContentType="application/vnd.openxmlformats-package.relationships+xml"/>
  <Override PartName="/ppt/slides/_rels/slide84.xml.rels" ContentType="application/vnd.openxmlformats-package.relationships+xml"/>
  <Override PartName="/ppt/slides/_rels/slide16.xml.rels" ContentType="application/vnd.openxmlformats-package.relationships+xml"/>
  <Override PartName="/ppt/slides/_rels/slide83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5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2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74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78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7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77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76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75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2AA5AA5-82C6-43D9-8286-6D983028E0FB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611254-FED7-4B97-B09F-469370275C7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F3A0FD7-0063-4FAD-A398-3EBCED275BD8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67A9ED8-628E-4BC1-8B36-B62FE1B8F68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DB2B8F6-D9A4-4D9C-8D4F-DDFCA8E809A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6555B23-D741-4555-85C5-032B4217CEC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8608A6C-9491-4D50-81F3-F7C76EFE988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2948E8E-AB16-4288-AC73-A9AAF7686F7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39D15BB-474A-4F82-B203-D1AF85012FD8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B237ED5-84A8-4910-9B43-9255D242E12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2D74E8-6CB7-41FB-8EBB-335514D34D8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6EEE9F8-7D74-4B11-8467-962A49D70EC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6DE428A-4081-46E2-9767-19BA0CAB951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3B20067-ED2D-4BA4-A0FA-1FA38EBEF2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D0E2CEA-5133-40A1-8E4E-D9AF11F1882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2D3B79E-CAF5-496C-965E-E1EA658970D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ED019C3-D56F-4583-B06F-7618895CE00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EAEDF10-70AA-40B3-A8E2-E0EC6CDC2EF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5E6FA7D-D174-4BA7-BAFC-97A1CDA6FE7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798EE62-5CDF-4438-980E-F865BF8234A2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3061B41-3F97-4681-A151-1E08D522586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0204CAE-BCEE-486C-B05B-3788A6E3112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B5DA98A-EF09-4718-AE17-B4F7B032582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An operating system, in a general sense, mediates between applications and available resources. Some typical resources are memory and physical devices. But a CPU can also be considered a resource to which a scheduler can temporarily allocate a task (in quantities called </a:t>
            </a:r>
            <a:r>
              <a:rPr i="1" lang="en-US"/>
              <a:t>slices</a:t>
            </a:r>
            <a:r>
              <a:rPr lang="en-US"/>
              <a:t> of time). The scheduler makes it possible to execute multiple programs at the same time, thus sharing the CPU with users of varying needs.</a:t>
            </a:r>
            <a:endParaRPr/>
          </a:p>
        </p:txBody>
      </p:sp>
      <p:sp>
        <p:nvSpPr>
          <p:cNvPr id="85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763728C-2EB6-416B-A451-CC7FEED54F0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7862CF6-4023-462D-A970-B552B734416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5B05111-5E9F-421B-8C06-E7112C6D484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DCFF6D0-16A7-40B4-97FA-024014E608F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429191C-29B2-49EA-9911-B2F78B6CDDE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2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3F29904-0353-450B-9AAB-394F682C7EA2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2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7EDB33D-E838-4B6D-94DC-233451D3CD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2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C3AAB23-8966-49B0-BE27-1FE317F4EC9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2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DDA2EF4-4E6C-4E2E-BA93-7AAA20CAF7C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2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ADE9CCC-5C9C-4BA9-BE75-DD1F8B121AC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DE61A21-7493-4380-98D8-1D0AC145122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9B7F5DC-2BAB-4651-934A-DCC771D935E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A60E5B3-4394-48F3-A6DD-E38CCAD0CC7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55FA9DA-B198-4A6E-9610-CBA541F2DD2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09B7680-3262-49AA-855F-455DBC3BFCD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9AB9122-C6EF-4370-B880-B82803E2C19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9A7F52D-B678-45ED-B1A8-D4C358C4279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35C8035-2324-402F-A58A-81FF0A246A2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68994D7-1732-49C0-87FE-55B90EE259C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4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DFB92EC-C74A-47D9-983C-6E3D33DB81E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F22E85B-B03D-4CEE-B835-D2495AE957A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經驗法則 </a:t>
            </a:r>
            <a:r>
              <a:rPr lang="en-US"/>
              <a:t>or user</a:t>
            </a:r>
            <a:r>
              <a:rPr lang="en-US"/>
              <a:t>決定</a:t>
            </a:r>
            <a:endParaRPr/>
          </a:p>
          <a:p>
            <a:r>
              <a:rPr lang="en-US"/>
              <a:t>I/O bound vs CPU bound</a:t>
            </a:r>
            <a:endParaRPr/>
          </a:p>
        </p:txBody>
      </p:sp>
      <p:sp>
        <p:nvSpPr>
          <p:cNvPr id="8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D368CF5-BB06-40C3-B284-8768868C0CA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E517C58-3E22-47BB-99E2-DF6C73863B7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6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8E2F1C9-D922-4CB2-ADAC-E3178FE832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6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C4F12DD-29D8-4261-8C63-2A38E65F328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F115FF4-2724-4475-9D00-A56515E8BC8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TW" sz="4400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6/10/13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4F7AB-8158-4F4E-8459-C229FADD70E2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TW" sz="4400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第二層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第三層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第四層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第五層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6/10/13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B907E23-96DD-47DC-A805-F22282DB12C3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9562822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曾令驊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9662809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薛琮樺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9662812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林餘德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214280"/>
            <a:ext cx="7333920" cy="551448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104" name="CustomShape 1"/>
          <p:cNvSpPr/>
          <p:nvPr/>
        </p:nvSpPr>
        <p:spPr>
          <a:xfrm>
            <a:off x="6592680" y="1285920"/>
            <a:ext cx="26074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sched_entity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71760" y="2643120"/>
            <a:ext cx="5952600" cy="259056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107" name="CustomShape 1"/>
          <p:cNvSpPr/>
          <p:nvPr/>
        </p:nvSpPr>
        <p:spPr>
          <a:xfrm>
            <a:off x="1020240" y="1857240"/>
            <a:ext cx="26074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sched_rt_entity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rq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1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1643040"/>
            <a:ext cx="6981480" cy="494316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112" name="CustomShape 3"/>
          <p:cNvSpPr/>
          <p:nvPr/>
        </p:nvSpPr>
        <p:spPr>
          <a:xfrm>
            <a:off x="860760" y="114300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cfs_rq</a:t>
            </a:r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071800"/>
            <a:ext cx="7219440" cy="38952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115" name="CustomShape 2"/>
          <p:cNvSpPr/>
          <p:nvPr/>
        </p:nvSpPr>
        <p:spPr>
          <a:xfrm>
            <a:off x="860760" y="14288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rt_rq</a:t>
            </a:r>
            <a:endParaRPr/>
          </a:p>
        </p:txBody>
      </p:sp>
      <p:pic>
        <p:nvPicPr>
          <p:cNvPr descr="" id="1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00120" y="2214720"/>
            <a:ext cx="6152760" cy="43146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118" name="CustomShape 2"/>
          <p:cNvSpPr/>
          <p:nvPr/>
        </p:nvSpPr>
        <p:spPr>
          <a:xfrm>
            <a:off x="860760" y="157176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57240" y="12859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start_kernel()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 flipH="1" flipV="1">
            <a:off x="2643120" y="928800"/>
            <a:ext cx="35676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1" name="CustomShape 3"/>
          <p:cNvSpPr/>
          <p:nvPr/>
        </p:nvSpPr>
        <p:spPr>
          <a:xfrm>
            <a:off x="1857240" y="5000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sched_init()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429000" y="15001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3" name="CustomShape 5"/>
          <p:cNvSpPr/>
          <p:nvPr/>
        </p:nvSpPr>
        <p:spPr>
          <a:xfrm>
            <a:off x="4071960" y="12859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rest_init()</a:t>
            </a: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4071960" y="5000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kernel_init()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 flipH="1" flipV="1">
            <a:off x="4857840" y="928800"/>
            <a:ext cx="35676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6" name="CustomShape 8"/>
          <p:cNvSpPr/>
          <p:nvPr/>
        </p:nvSpPr>
        <p:spPr>
          <a:xfrm>
            <a:off x="6500880" y="5000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sched_init_smp()</a:t>
            </a:r>
            <a:endParaRPr/>
          </a:p>
        </p:txBody>
      </p:sp>
      <p:sp>
        <p:nvSpPr>
          <p:cNvPr id="127" name="CustomShape 9"/>
          <p:cNvSpPr/>
          <p:nvPr/>
        </p:nvSpPr>
        <p:spPr>
          <a:xfrm>
            <a:off x="6643800" y="4143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128" name="CustomShape 10"/>
          <p:cNvSpPr/>
          <p:nvPr/>
        </p:nvSpPr>
        <p:spPr>
          <a:xfrm>
            <a:off x="5643720" y="71424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9" name="CustomShape 11"/>
          <p:cNvSpPr/>
          <p:nvPr/>
        </p:nvSpPr>
        <p:spPr>
          <a:xfrm>
            <a:off x="2214720" y="928800"/>
            <a:ext cx="285480" cy="285480"/>
          </a:xfrm>
          <a:prstGeom prst="heptagon">
            <a:avLst>
              <a:gd fmla="val 102572" name="adj1"/>
              <a:gd fmla="val 105210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0" name="CustomShape 12"/>
          <p:cNvSpPr/>
          <p:nvPr/>
        </p:nvSpPr>
        <p:spPr>
          <a:xfrm>
            <a:off x="3500280" y="1071720"/>
            <a:ext cx="285480" cy="285480"/>
          </a:xfrm>
          <a:prstGeom prst="heptagon">
            <a:avLst>
              <a:gd fmla="val 102572" name="adj1"/>
              <a:gd fmla="val 105210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1" name="CustomShape 13"/>
          <p:cNvSpPr/>
          <p:nvPr/>
        </p:nvSpPr>
        <p:spPr>
          <a:xfrm>
            <a:off x="5000760" y="928800"/>
            <a:ext cx="285480" cy="285480"/>
          </a:xfrm>
          <a:prstGeom prst="heptagon">
            <a:avLst>
              <a:gd fmla="val 102572" name="adj1"/>
              <a:gd fmla="val 105210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32" name="CustomShape 14"/>
          <p:cNvSpPr/>
          <p:nvPr/>
        </p:nvSpPr>
        <p:spPr>
          <a:xfrm>
            <a:off x="5857920" y="357120"/>
            <a:ext cx="285480" cy="285480"/>
          </a:xfrm>
          <a:prstGeom prst="heptagon">
            <a:avLst>
              <a:gd fmla="val 102572" name="adj1"/>
              <a:gd fmla="val 105210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33" name="CustomShape 15"/>
          <p:cNvSpPr/>
          <p:nvPr/>
        </p:nvSpPr>
        <p:spPr>
          <a:xfrm>
            <a:off x="714240" y="135720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4" name="CustomShape 16"/>
          <p:cNvSpPr/>
          <p:nvPr/>
        </p:nvSpPr>
        <p:spPr>
          <a:xfrm>
            <a:off x="1000080" y="150012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5" name="CustomShape 17"/>
          <p:cNvSpPr/>
          <p:nvPr/>
        </p:nvSpPr>
        <p:spPr>
          <a:xfrm>
            <a:off x="1857240" y="271476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timer_interrupt</a:t>
            </a:r>
            <a:endParaRPr/>
          </a:p>
        </p:txBody>
      </p:sp>
      <p:sp>
        <p:nvSpPr>
          <p:cNvPr id="136" name="CustomShape 18"/>
          <p:cNvSpPr/>
          <p:nvPr/>
        </p:nvSpPr>
        <p:spPr>
          <a:xfrm>
            <a:off x="3429000" y="2928960"/>
            <a:ext cx="3214440" cy="14284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7" name="CustomShape 19"/>
          <p:cNvSpPr/>
          <p:nvPr/>
        </p:nvSpPr>
        <p:spPr>
          <a:xfrm>
            <a:off x="714240" y="278604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20"/>
          <p:cNvSpPr/>
          <p:nvPr/>
        </p:nvSpPr>
        <p:spPr>
          <a:xfrm>
            <a:off x="1000080" y="292896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9" name="CustomShape 21"/>
          <p:cNvSpPr/>
          <p:nvPr/>
        </p:nvSpPr>
        <p:spPr>
          <a:xfrm>
            <a:off x="1857240" y="200016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do_fork()</a:t>
            </a:r>
            <a:endParaRPr/>
          </a:p>
        </p:txBody>
      </p:sp>
      <p:sp>
        <p:nvSpPr>
          <p:cNvPr id="140" name="CustomShape 22"/>
          <p:cNvSpPr/>
          <p:nvPr/>
        </p:nvSpPr>
        <p:spPr>
          <a:xfrm>
            <a:off x="714240" y="207180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23"/>
          <p:cNvSpPr/>
          <p:nvPr/>
        </p:nvSpPr>
        <p:spPr>
          <a:xfrm>
            <a:off x="1000080" y="221472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2" name="CustomShape 24"/>
          <p:cNvSpPr/>
          <p:nvPr/>
        </p:nvSpPr>
        <p:spPr>
          <a:xfrm>
            <a:off x="4071960" y="200016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wake_up_new_task</a:t>
            </a:r>
            <a:endParaRPr/>
          </a:p>
        </p:txBody>
      </p:sp>
      <p:sp>
        <p:nvSpPr>
          <p:cNvPr id="143" name="CustomShape 25"/>
          <p:cNvSpPr/>
          <p:nvPr/>
        </p:nvSpPr>
        <p:spPr>
          <a:xfrm>
            <a:off x="3429000" y="22147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4" name="CustomShape 26"/>
          <p:cNvSpPr/>
          <p:nvPr/>
        </p:nvSpPr>
        <p:spPr>
          <a:xfrm>
            <a:off x="4786200" y="271476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check_preempt_curr</a:t>
            </a:r>
            <a:endParaRPr/>
          </a:p>
        </p:txBody>
      </p:sp>
      <p:sp>
        <p:nvSpPr>
          <p:cNvPr id="145" name="CustomShape 27"/>
          <p:cNvSpPr/>
          <p:nvPr/>
        </p:nvSpPr>
        <p:spPr>
          <a:xfrm flipH="1">
            <a:off x="4857120" y="2714760"/>
            <a:ext cx="285480" cy="7138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6" name="CustomShape 28"/>
          <p:cNvSpPr/>
          <p:nvPr/>
        </p:nvSpPr>
        <p:spPr>
          <a:xfrm flipH="1">
            <a:off x="5572080" y="4143240"/>
            <a:ext cx="999720" cy="18568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7" name="CustomShape 29"/>
          <p:cNvSpPr/>
          <p:nvPr/>
        </p:nvSpPr>
        <p:spPr>
          <a:xfrm>
            <a:off x="1857240" y="62150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cpu_idle()</a:t>
            </a:r>
            <a:endParaRPr/>
          </a:p>
        </p:txBody>
      </p:sp>
      <p:sp>
        <p:nvSpPr>
          <p:cNvPr id="148" name="CustomShape 30"/>
          <p:cNvSpPr/>
          <p:nvPr/>
        </p:nvSpPr>
        <p:spPr>
          <a:xfrm>
            <a:off x="714240" y="628668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9" name="CustomShape 31"/>
          <p:cNvSpPr/>
          <p:nvPr/>
        </p:nvSpPr>
        <p:spPr>
          <a:xfrm>
            <a:off x="1000080" y="642924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0" name="CustomShape 32"/>
          <p:cNvSpPr/>
          <p:nvPr/>
        </p:nvSpPr>
        <p:spPr>
          <a:xfrm flipV="1">
            <a:off x="3429000" y="4357800"/>
            <a:ext cx="3214440" cy="207144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1" name="CustomShape 33"/>
          <p:cNvSpPr/>
          <p:nvPr/>
        </p:nvSpPr>
        <p:spPr>
          <a:xfrm>
            <a:off x="185724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sys_sched_yield</a:t>
            </a:r>
            <a:endParaRPr/>
          </a:p>
        </p:txBody>
      </p:sp>
      <p:sp>
        <p:nvSpPr>
          <p:cNvPr id="152" name="CustomShape 34"/>
          <p:cNvSpPr/>
          <p:nvPr/>
        </p:nvSpPr>
        <p:spPr>
          <a:xfrm>
            <a:off x="714240" y="564372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35"/>
          <p:cNvSpPr/>
          <p:nvPr/>
        </p:nvSpPr>
        <p:spPr>
          <a:xfrm>
            <a:off x="1000080" y="578628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4" name="CustomShape 36"/>
          <p:cNvSpPr/>
          <p:nvPr/>
        </p:nvSpPr>
        <p:spPr>
          <a:xfrm flipV="1">
            <a:off x="3429000" y="4357800"/>
            <a:ext cx="3214440" cy="14284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5" name="CustomShape 37"/>
          <p:cNvSpPr/>
          <p:nvPr/>
        </p:nvSpPr>
        <p:spPr>
          <a:xfrm>
            <a:off x="1857240" y="48578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sys_sigsuspend</a:t>
            </a:r>
            <a:endParaRPr/>
          </a:p>
        </p:txBody>
      </p:sp>
      <p:sp>
        <p:nvSpPr>
          <p:cNvPr id="156" name="CustomShape 38"/>
          <p:cNvSpPr/>
          <p:nvPr/>
        </p:nvSpPr>
        <p:spPr>
          <a:xfrm>
            <a:off x="714240" y="492912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57" name="CustomShape 39"/>
          <p:cNvSpPr/>
          <p:nvPr/>
        </p:nvSpPr>
        <p:spPr>
          <a:xfrm>
            <a:off x="1000080" y="507204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8" name="CustomShape 40"/>
          <p:cNvSpPr/>
          <p:nvPr/>
        </p:nvSpPr>
        <p:spPr>
          <a:xfrm flipV="1">
            <a:off x="3429000" y="4357080"/>
            <a:ext cx="3214440" cy="7138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9" name="CustomShape 41"/>
          <p:cNvSpPr/>
          <p:nvPr/>
        </p:nvSpPr>
        <p:spPr>
          <a:xfrm>
            <a:off x="1857240" y="342900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do_exit</a:t>
            </a:r>
            <a:endParaRPr/>
          </a:p>
        </p:txBody>
      </p:sp>
      <p:sp>
        <p:nvSpPr>
          <p:cNvPr id="160" name="CustomShape 42"/>
          <p:cNvSpPr/>
          <p:nvPr/>
        </p:nvSpPr>
        <p:spPr>
          <a:xfrm>
            <a:off x="714240" y="350028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61" name="CustomShape 43"/>
          <p:cNvSpPr/>
          <p:nvPr/>
        </p:nvSpPr>
        <p:spPr>
          <a:xfrm>
            <a:off x="1000080" y="364320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2" name="CustomShape 44"/>
          <p:cNvSpPr/>
          <p:nvPr/>
        </p:nvSpPr>
        <p:spPr>
          <a:xfrm>
            <a:off x="3429000" y="3643200"/>
            <a:ext cx="3214440" cy="7138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3" name="CustomShape 45"/>
          <p:cNvSpPr/>
          <p:nvPr/>
        </p:nvSpPr>
        <p:spPr>
          <a:xfrm>
            <a:off x="1857240" y="4143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do_wait</a:t>
            </a:r>
            <a:endParaRPr/>
          </a:p>
        </p:txBody>
      </p:sp>
      <p:sp>
        <p:nvSpPr>
          <p:cNvPr id="164" name="CustomShape 46"/>
          <p:cNvSpPr/>
          <p:nvPr/>
        </p:nvSpPr>
        <p:spPr>
          <a:xfrm>
            <a:off x="714240" y="4214880"/>
            <a:ext cx="285480" cy="2854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65" name="CustomShape 47"/>
          <p:cNvSpPr/>
          <p:nvPr/>
        </p:nvSpPr>
        <p:spPr>
          <a:xfrm>
            <a:off x="1000080" y="4357800"/>
            <a:ext cx="8568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6" name="CustomShape 48"/>
          <p:cNvSpPr/>
          <p:nvPr/>
        </p:nvSpPr>
        <p:spPr>
          <a:xfrm>
            <a:off x="3429000" y="4357800"/>
            <a:ext cx="321444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7" name="CustomShape 49"/>
          <p:cNvSpPr/>
          <p:nvPr/>
        </p:nvSpPr>
        <p:spPr>
          <a:xfrm>
            <a:off x="5643720" y="1500120"/>
            <a:ext cx="1785600" cy="2642760"/>
          </a:xfrm>
          <a:prstGeom prst="curvedConnector2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8" name="CustomShape 50"/>
          <p:cNvSpPr/>
          <p:nvPr/>
        </p:nvSpPr>
        <p:spPr>
          <a:xfrm>
            <a:off x="5572080" y="57862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RT task</a:t>
            </a:r>
            <a:endParaRPr/>
          </a:p>
        </p:txBody>
      </p:sp>
      <p:sp>
        <p:nvSpPr>
          <p:cNvPr id="169" name="CustomShape 51"/>
          <p:cNvSpPr/>
          <p:nvPr/>
        </p:nvSpPr>
        <p:spPr>
          <a:xfrm>
            <a:off x="7429680" y="4572000"/>
            <a:ext cx="1213920" cy="107136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0" name="CustomShape 52"/>
          <p:cNvSpPr/>
          <p:nvPr/>
        </p:nvSpPr>
        <p:spPr>
          <a:xfrm>
            <a:off x="7358040" y="57862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Non-RT task</a:t>
            </a:r>
            <a:endParaRPr/>
          </a:p>
        </p:txBody>
      </p:sp>
      <p:sp>
        <p:nvSpPr>
          <p:cNvPr id="171" name="CustomShape 53"/>
          <p:cNvSpPr/>
          <p:nvPr/>
        </p:nvSpPr>
        <p:spPr>
          <a:xfrm flipH="1">
            <a:off x="7428960" y="5786280"/>
            <a:ext cx="1213920" cy="7138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2" name="CustomShape 54"/>
          <p:cNvSpPr/>
          <p:nvPr/>
        </p:nvSpPr>
        <p:spPr>
          <a:xfrm>
            <a:off x="285840" y="214200"/>
            <a:ext cx="8214840" cy="1571400"/>
          </a:xfrm>
          <a:prstGeom prst="rect">
            <a:avLst/>
          </a:prstGeom>
          <a:solidFill>
            <a:srgbClr val="a6a6a6"/>
          </a:solidFill>
        </p:spPr>
      </p:sp>
      <p:sp>
        <p:nvSpPr>
          <p:cNvPr id="173" name="CustomShape 55"/>
          <p:cNvSpPr/>
          <p:nvPr/>
        </p:nvSpPr>
        <p:spPr>
          <a:xfrm>
            <a:off x="195120" y="214200"/>
            <a:ext cx="20037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Initial scheduler</a:t>
            </a:r>
            <a:endParaRPr/>
          </a:p>
        </p:txBody>
      </p:sp>
      <p:sp>
        <p:nvSpPr>
          <p:cNvPr id="174" name="CustomShape 56"/>
          <p:cNvSpPr/>
          <p:nvPr/>
        </p:nvSpPr>
        <p:spPr>
          <a:xfrm>
            <a:off x="1143000" y="1143000"/>
            <a:ext cx="285480" cy="285480"/>
          </a:xfrm>
          <a:prstGeom prst="heptagon">
            <a:avLst>
              <a:gd fmla="val 102572" name="adj1"/>
              <a:gd fmla="val 105210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0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571320"/>
            <a:ext cx="6838560" cy="18000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17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2000160"/>
            <a:ext cx="6972120" cy="23238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17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20" y="3786120"/>
            <a:ext cx="6019560" cy="8856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17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85960" y="4786200"/>
            <a:ext cx="5686200" cy="9046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17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785960" y="5572080"/>
            <a:ext cx="5419440" cy="6379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180" name="CustomShape 1"/>
          <p:cNvSpPr/>
          <p:nvPr/>
        </p:nvSpPr>
        <p:spPr>
          <a:xfrm>
            <a:off x="285840" y="57132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81" name="CustomShape 2"/>
          <p:cNvSpPr/>
          <p:nvPr/>
        </p:nvSpPr>
        <p:spPr>
          <a:xfrm>
            <a:off x="285840" y="285732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82" name="CustomShape 3"/>
          <p:cNvSpPr/>
          <p:nvPr/>
        </p:nvSpPr>
        <p:spPr>
          <a:xfrm>
            <a:off x="285840" y="421488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83" name="CustomShape 4"/>
          <p:cNvSpPr/>
          <p:nvPr/>
        </p:nvSpPr>
        <p:spPr>
          <a:xfrm>
            <a:off x="285840" y="478620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84" name="CustomShape 5"/>
          <p:cNvSpPr/>
          <p:nvPr/>
        </p:nvSpPr>
        <p:spPr>
          <a:xfrm>
            <a:off x="285840" y="585792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85" name="CustomShape 6"/>
          <p:cNvSpPr/>
          <p:nvPr/>
        </p:nvSpPr>
        <p:spPr>
          <a:xfrm>
            <a:off x="192960" y="142920"/>
            <a:ext cx="138960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init/main.c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8072640" y="50004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8072640" y="278604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8" name="CustomShape 9"/>
          <p:cNvSpPr/>
          <p:nvPr/>
        </p:nvSpPr>
        <p:spPr>
          <a:xfrm>
            <a:off x="8072640" y="414324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89" name="CustomShape 10"/>
          <p:cNvSpPr/>
          <p:nvPr/>
        </p:nvSpPr>
        <p:spPr>
          <a:xfrm>
            <a:off x="8072640" y="471492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0" name="CustomShape 11"/>
          <p:cNvSpPr/>
          <p:nvPr/>
        </p:nvSpPr>
        <p:spPr>
          <a:xfrm>
            <a:off x="8072640" y="578628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91" name="CustomShape 12"/>
          <p:cNvSpPr/>
          <p:nvPr/>
        </p:nvSpPr>
        <p:spPr>
          <a:xfrm>
            <a:off x="3124080" y="0"/>
            <a:ext cx="200376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Initial scheduler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1643040"/>
            <a:ext cx="7038720" cy="289512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pic>
        <p:nvPicPr>
          <p:cNvPr descr="" id="19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8800" y="3857760"/>
            <a:ext cx="7000560" cy="124740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194" name="CustomShape 1"/>
          <p:cNvSpPr/>
          <p:nvPr/>
        </p:nvSpPr>
        <p:spPr>
          <a:xfrm>
            <a:off x="816840" y="857160"/>
            <a:ext cx="160776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kernel/fork.c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71320" y="457200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96" name="CustomShape 3"/>
          <p:cNvSpPr/>
          <p:nvPr/>
        </p:nvSpPr>
        <p:spPr>
          <a:xfrm>
            <a:off x="4036320" y="0"/>
            <a:ext cx="62784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fork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790560"/>
            <a:ext cx="7391160" cy="60670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199" name="CustomShape 2"/>
          <p:cNvSpPr/>
          <p:nvPr/>
        </p:nvSpPr>
        <p:spPr>
          <a:xfrm>
            <a:off x="860760" y="2858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785880" y="557208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01" name="Line 4"/>
          <p:cNvSpPr/>
          <p:nvPr/>
        </p:nvSpPr>
        <p:spPr>
          <a:xfrm>
            <a:off x="2786040" y="4143240"/>
            <a:ext cx="235728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02" name="Line 5"/>
          <p:cNvSpPr/>
          <p:nvPr/>
        </p:nvSpPr>
        <p:spPr>
          <a:xfrm>
            <a:off x="2786040" y="5214600"/>
            <a:ext cx="3000240" cy="288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2857320"/>
            <a:ext cx="7210080" cy="194292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04" name="CustomShape 1"/>
          <p:cNvSpPr/>
          <p:nvPr/>
        </p:nvSpPr>
        <p:spPr>
          <a:xfrm>
            <a:off x="860760" y="214308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987720" y="0"/>
            <a:ext cx="124812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task_new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Schedule algorithm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Schedule structure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Init scheduler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Every schedule tick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Schedule detail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Completely Fair Scheduler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80" y="2143080"/>
            <a:ext cx="7772040" cy="443844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07" name="CustomShape 1"/>
          <p:cNvSpPr/>
          <p:nvPr/>
        </p:nvSpPr>
        <p:spPr>
          <a:xfrm>
            <a:off x="646560" y="157176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3438000" y="0"/>
            <a:ext cx="245484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Check preempt curr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0" y="2166840"/>
            <a:ext cx="7905240" cy="252360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211" name="CustomShape 1"/>
          <p:cNvSpPr/>
          <p:nvPr/>
        </p:nvSpPr>
        <p:spPr>
          <a:xfrm>
            <a:off x="399960" y="1571760"/>
            <a:ext cx="326880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arch/x86/kernel/entry_32.S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285840" y="328608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13" name="CustomShape 3"/>
          <p:cNvSpPr/>
          <p:nvPr/>
        </p:nvSpPr>
        <p:spPr>
          <a:xfrm>
            <a:off x="3429720" y="0"/>
            <a:ext cx="190944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Timer interrupt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214280"/>
            <a:ext cx="7581600" cy="459072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215" name="CustomShape 1"/>
          <p:cNvSpPr/>
          <p:nvPr/>
        </p:nvSpPr>
        <p:spPr>
          <a:xfrm>
            <a:off x="714240" y="3857760"/>
            <a:ext cx="792936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16" name="CustomShape 2"/>
          <p:cNvSpPr/>
          <p:nvPr/>
        </p:nvSpPr>
        <p:spPr>
          <a:xfrm>
            <a:off x="717840" y="5000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Flow or word about schedule tick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Tick  is inverse of HZ  </a:t>
            </a:r>
            <a:endParaRPr/>
          </a:p>
        </p:txBody>
      </p:sp>
      <p:pic>
        <p:nvPicPr>
          <p:cNvPr descr="" id="21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214720"/>
            <a:ext cx="7362360" cy="334296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77480" y="214200"/>
            <a:ext cx="470736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arch/x86/mach-voyager/voyager_smp.c</a:t>
            </a:r>
            <a:endParaRPr/>
          </a:p>
        </p:txBody>
      </p:sp>
      <p:pic>
        <p:nvPicPr>
          <p:cNvPr descr="" id="2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1320" y="642960"/>
            <a:ext cx="8115120" cy="609552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222" name="CustomShape 2"/>
          <p:cNvSpPr/>
          <p:nvPr/>
        </p:nvSpPr>
        <p:spPr>
          <a:xfrm>
            <a:off x="428760" y="578628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6880" y="1847880"/>
            <a:ext cx="7410240" cy="316188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224" name="CustomShape 1"/>
          <p:cNvSpPr/>
          <p:nvPr/>
        </p:nvSpPr>
        <p:spPr>
          <a:xfrm>
            <a:off x="803520" y="1214280"/>
            <a:ext cx="174924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kernel/timer.c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642960" y="435780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1714320"/>
            <a:ext cx="6705360" cy="43714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227" name="CustomShape 1"/>
          <p:cNvSpPr/>
          <p:nvPr/>
        </p:nvSpPr>
        <p:spPr>
          <a:xfrm>
            <a:off x="1146600" y="107172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642960" y="471492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57200"/>
            <a:ext cx="7305480" cy="45432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230" name="CustomShape 1"/>
          <p:cNvSpPr/>
          <p:nvPr/>
        </p:nvSpPr>
        <p:spPr>
          <a:xfrm>
            <a:off x="6919560" y="107172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  <p:pic>
        <p:nvPicPr>
          <p:cNvPr descr="" id="23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720" y="5562720"/>
            <a:ext cx="6190920" cy="12949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232" name="CustomShape 2"/>
          <p:cNvSpPr/>
          <p:nvPr/>
        </p:nvSpPr>
        <p:spPr>
          <a:xfrm>
            <a:off x="1289520" y="62150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</p:txBody>
      </p:sp>
      <p:sp>
        <p:nvSpPr>
          <p:cNvPr id="234" name="Line 4"/>
          <p:cNvSpPr/>
          <p:nvPr/>
        </p:nvSpPr>
        <p:spPr>
          <a:xfrm>
            <a:off x="1500120" y="3286080"/>
            <a:ext cx="242892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35" name="Line 5"/>
          <p:cNvSpPr/>
          <p:nvPr/>
        </p:nvSpPr>
        <p:spPr>
          <a:xfrm>
            <a:off x="1214280" y="4214520"/>
            <a:ext cx="3214800" cy="288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14240" y="1785960"/>
            <a:ext cx="7486200" cy="471456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237" name="CustomShape 1"/>
          <p:cNvSpPr/>
          <p:nvPr/>
        </p:nvSpPr>
        <p:spPr>
          <a:xfrm>
            <a:off x="561600" y="121428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240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242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3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4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245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6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247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8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249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250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1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252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3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255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256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7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258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9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260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The scheduler makes it possible to execute </a:t>
            </a:r>
            <a:r>
              <a:rPr lang="zh-TW" sz="3200">
                <a:solidFill>
                  <a:srgbClr val="ff0000"/>
                </a:solidFill>
                <a:latin typeface="Calibri"/>
              </a:rPr>
              <a:t>multiple programs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at the same time, thus </a:t>
            </a:r>
            <a:r>
              <a:rPr lang="zh-TW" sz="3200">
                <a:solidFill>
                  <a:srgbClr val="ff0000"/>
                </a:solidFill>
                <a:latin typeface="Calibri"/>
              </a:rPr>
              <a:t>sharing the CPU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with users of varying needs.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minimizing response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maximizing overall CPU utilization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05040"/>
            <a:ext cx="4500360" cy="59526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26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00720" y="857160"/>
            <a:ext cx="4642920" cy="581004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263" name="CustomShape 1"/>
          <p:cNvSpPr/>
          <p:nvPr/>
        </p:nvSpPr>
        <p:spPr>
          <a:xfrm>
            <a:off x="146520" y="2858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264" name="Line 2"/>
          <p:cNvSpPr/>
          <p:nvPr/>
        </p:nvSpPr>
        <p:spPr>
          <a:xfrm>
            <a:off x="928440" y="2786040"/>
            <a:ext cx="1857600" cy="14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65" name="Line 3"/>
          <p:cNvSpPr/>
          <p:nvPr/>
        </p:nvSpPr>
        <p:spPr>
          <a:xfrm>
            <a:off x="928440" y="5572080"/>
            <a:ext cx="242892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66" name="Line 4"/>
          <p:cNvSpPr/>
          <p:nvPr/>
        </p:nvSpPr>
        <p:spPr>
          <a:xfrm>
            <a:off x="1928520" y="6500520"/>
            <a:ext cx="242892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67" name="Line 5"/>
          <p:cNvSpPr/>
          <p:nvPr/>
        </p:nvSpPr>
        <p:spPr>
          <a:xfrm>
            <a:off x="5500440" y="2357280"/>
            <a:ext cx="3429000" cy="14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68" name="Line 6"/>
          <p:cNvSpPr/>
          <p:nvPr/>
        </p:nvSpPr>
        <p:spPr>
          <a:xfrm>
            <a:off x="5500440" y="2571480"/>
            <a:ext cx="342900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69" name="Line 7"/>
          <p:cNvSpPr/>
          <p:nvPr/>
        </p:nvSpPr>
        <p:spPr>
          <a:xfrm>
            <a:off x="5715000" y="4000320"/>
            <a:ext cx="2286000" cy="14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70" name="Line 8"/>
          <p:cNvSpPr/>
          <p:nvPr/>
        </p:nvSpPr>
        <p:spPr>
          <a:xfrm>
            <a:off x="5500440" y="6143400"/>
            <a:ext cx="257184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3045240" y="0"/>
            <a:ext cx="288000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 main function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274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7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8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279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0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281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2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283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284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5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286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7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288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289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290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91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292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93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294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00040"/>
            <a:ext cx="6657480" cy="7426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29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4280"/>
            <a:ext cx="7133760" cy="7617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2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143080"/>
            <a:ext cx="7000560" cy="732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298" name="CustomShape 1"/>
          <p:cNvSpPr/>
          <p:nvPr/>
        </p:nvSpPr>
        <p:spPr>
          <a:xfrm>
            <a:off x="6098760" y="2000160"/>
            <a:ext cx="32230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include/linux/thread_info.h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6449760" y="500040"/>
            <a:ext cx="260748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  <p:pic>
        <p:nvPicPr>
          <p:cNvPr descr="" id="300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914560"/>
            <a:ext cx="7333920" cy="39430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301" name="CustomShape 3"/>
          <p:cNvSpPr/>
          <p:nvPr/>
        </p:nvSpPr>
        <p:spPr>
          <a:xfrm>
            <a:off x="5766120" y="2928960"/>
            <a:ext cx="36453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arch/x86/include/asm/bitops.h</a:t>
            </a: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3071520" y="0"/>
            <a:ext cx="290160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05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306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08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09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10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1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312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3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314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315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6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317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8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319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320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321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22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23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24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325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91440" y="0"/>
            <a:ext cx="198576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pic>
        <p:nvPicPr>
          <p:cNvPr descr="" id="32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4240" y="1571760"/>
            <a:ext cx="7953120" cy="20286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32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714840"/>
            <a:ext cx="7438680" cy="20095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29" name="CustomShape 2"/>
          <p:cNvSpPr/>
          <p:nvPr/>
        </p:nvSpPr>
        <p:spPr>
          <a:xfrm>
            <a:off x="574920" y="92880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330" name="Line 3"/>
          <p:cNvSpPr/>
          <p:nvPr/>
        </p:nvSpPr>
        <p:spPr>
          <a:xfrm>
            <a:off x="1857240" y="3071520"/>
            <a:ext cx="257184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31" name="Line 4"/>
          <p:cNvSpPr/>
          <p:nvPr/>
        </p:nvSpPr>
        <p:spPr>
          <a:xfrm>
            <a:off x="2357280" y="5357520"/>
            <a:ext cx="3929040" cy="36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3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60" y="2214720"/>
            <a:ext cx="7762680" cy="15714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33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786120"/>
            <a:ext cx="6562440" cy="18568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490320" y="157176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  <p:sp>
        <p:nvSpPr>
          <p:cNvPr id="336" name="Line 3"/>
          <p:cNvSpPr/>
          <p:nvPr/>
        </p:nvSpPr>
        <p:spPr>
          <a:xfrm>
            <a:off x="1857240" y="3286080"/>
            <a:ext cx="235728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37" name="Line 4"/>
          <p:cNvSpPr/>
          <p:nvPr/>
        </p:nvSpPr>
        <p:spPr>
          <a:xfrm>
            <a:off x="2357280" y="4357440"/>
            <a:ext cx="2643120" cy="21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38" name="Line 5"/>
          <p:cNvSpPr/>
          <p:nvPr/>
        </p:nvSpPr>
        <p:spPr>
          <a:xfrm>
            <a:off x="3929040" y="5285520"/>
            <a:ext cx="2571480" cy="32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4200"/>
            <a:ext cx="7086240" cy="30571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pic>
        <p:nvPicPr>
          <p:cNvPr descr="" id="34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60" y="3305160"/>
            <a:ext cx="7724520" cy="35524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41" name="CustomShape 1"/>
          <p:cNvSpPr/>
          <p:nvPr/>
        </p:nvSpPr>
        <p:spPr>
          <a:xfrm>
            <a:off x="6419520" y="35712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44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47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48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50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351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52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353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354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55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356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57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358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359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360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61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62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63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364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957480" y="152280"/>
            <a:ext cx="177984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28760" y="2858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</p:txBody>
      </p:sp>
      <p:pic>
        <p:nvPicPr>
          <p:cNvPr descr="" id="36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400" y="2976480"/>
            <a:ext cx="6667200" cy="9046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68" name="CustomShape 3"/>
          <p:cNvSpPr/>
          <p:nvPr/>
        </p:nvSpPr>
        <p:spPr>
          <a:xfrm>
            <a:off x="1061640" y="214308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80" y="714240"/>
            <a:ext cx="7724520" cy="577188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70" name="CustomShape 1"/>
          <p:cNvSpPr/>
          <p:nvPr/>
        </p:nvSpPr>
        <p:spPr>
          <a:xfrm>
            <a:off x="633240" y="28584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Schedule algorithm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Priority 1~99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complete fair scheduling (cfs)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Priority 100~139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73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76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77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79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380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81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382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84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385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86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387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388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389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90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391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92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393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214280"/>
            <a:ext cx="6552720" cy="520020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95" name="CustomShape 1"/>
          <p:cNvSpPr/>
          <p:nvPr/>
        </p:nvSpPr>
        <p:spPr>
          <a:xfrm>
            <a:off x="932040" y="57132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pic>
        <p:nvPicPr>
          <p:cNvPr descr="" id="39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8640" y="3929040"/>
            <a:ext cx="4905000" cy="2473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397" name="CustomShape 2"/>
          <p:cNvSpPr/>
          <p:nvPr/>
        </p:nvSpPr>
        <p:spPr>
          <a:xfrm>
            <a:off x="3145680" y="0"/>
            <a:ext cx="186228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28760" y="2858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Real-time scheduling</a:t>
            </a:r>
            <a:endParaRPr/>
          </a:p>
        </p:txBody>
      </p:sp>
      <p:pic>
        <p:nvPicPr>
          <p:cNvPr descr="" id="39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57200" y="2214720"/>
            <a:ext cx="6409800" cy="395244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400" name="CustomShape 2"/>
          <p:cNvSpPr/>
          <p:nvPr/>
        </p:nvSpPr>
        <p:spPr>
          <a:xfrm>
            <a:off x="1204560" y="171432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  <p:sp>
        <p:nvSpPr>
          <p:cNvPr id="401" name="Line 3"/>
          <p:cNvSpPr/>
          <p:nvPr/>
        </p:nvSpPr>
        <p:spPr>
          <a:xfrm>
            <a:off x="3214440" y="4857480"/>
            <a:ext cx="392904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42840" y="2095560"/>
            <a:ext cx="7257600" cy="26665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403" name="CustomShape 1"/>
          <p:cNvSpPr/>
          <p:nvPr/>
        </p:nvSpPr>
        <p:spPr>
          <a:xfrm>
            <a:off x="847440" y="157176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  <p:sp>
        <p:nvSpPr>
          <p:cNvPr id="404" name="Line 2"/>
          <p:cNvSpPr/>
          <p:nvPr/>
        </p:nvSpPr>
        <p:spPr>
          <a:xfrm>
            <a:off x="2643120" y="3571560"/>
            <a:ext cx="3500280" cy="32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286000" y="1785960"/>
            <a:ext cx="1928520" cy="46432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4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rt_prio_array</a:t>
            </a:r>
            <a:endParaRPr/>
          </a:p>
        </p:txBody>
      </p:sp>
      <p:sp>
        <p:nvSpPr>
          <p:cNvPr id="407" name="CustomShape 3"/>
          <p:cNvSpPr/>
          <p:nvPr/>
        </p:nvSpPr>
        <p:spPr>
          <a:xfrm>
            <a:off x="2291040" y="1857240"/>
            <a:ext cx="9856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bitmap</a:t>
            </a:r>
            <a:endParaRPr/>
          </a:p>
        </p:txBody>
      </p:sp>
      <p:sp>
        <p:nvSpPr>
          <p:cNvPr id="408" name="CustomShape 4"/>
          <p:cNvSpPr/>
          <p:nvPr/>
        </p:nvSpPr>
        <p:spPr>
          <a:xfrm>
            <a:off x="2500200" y="3643200"/>
            <a:ext cx="785520" cy="69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409" name="CustomShape 5"/>
          <p:cNvSpPr/>
          <p:nvPr/>
        </p:nvSpPr>
        <p:spPr>
          <a:xfrm>
            <a:off x="3500280" y="22147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10" name="CustomShape 6"/>
          <p:cNvSpPr/>
          <p:nvPr/>
        </p:nvSpPr>
        <p:spPr>
          <a:xfrm>
            <a:off x="3500280" y="25002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11" name="CustomShape 7"/>
          <p:cNvSpPr/>
          <p:nvPr/>
        </p:nvSpPr>
        <p:spPr>
          <a:xfrm>
            <a:off x="3500280" y="278604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12" name="CustomShape 8"/>
          <p:cNvSpPr/>
          <p:nvPr/>
        </p:nvSpPr>
        <p:spPr>
          <a:xfrm>
            <a:off x="3500280" y="30718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13" name="CustomShape 9"/>
          <p:cNvSpPr/>
          <p:nvPr/>
        </p:nvSpPr>
        <p:spPr>
          <a:xfrm>
            <a:off x="3500280" y="33577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14" name="CustomShape 10"/>
          <p:cNvSpPr/>
          <p:nvPr/>
        </p:nvSpPr>
        <p:spPr>
          <a:xfrm>
            <a:off x="3500280" y="36432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415" name="CustomShape 11"/>
          <p:cNvSpPr/>
          <p:nvPr/>
        </p:nvSpPr>
        <p:spPr>
          <a:xfrm>
            <a:off x="3500280" y="43578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416" name="CustomShape 12"/>
          <p:cNvSpPr/>
          <p:nvPr/>
        </p:nvSpPr>
        <p:spPr>
          <a:xfrm>
            <a:off x="3500280" y="46432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417" name="CustomShape 13"/>
          <p:cNvSpPr/>
          <p:nvPr/>
        </p:nvSpPr>
        <p:spPr>
          <a:xfrm>
            <a:off x="3500280" y="49291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96</a:t>
            </a:r>
            <a:endParaRPr/>
          </a:p>
        </p:txBody>
      </p:sp>
      <p:sp>
        <p:nvSpPr>
          <p:cNvPr id="418" name="CustomShape 14"/>
          <p:cNvSpPr/>
          <p:nvPr/>
        </p:nvSpPr>
        <p:spPr>
          <a:xfrm>
            <a:off x="3500280" y="521496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97</a:t>
            </a:r>
            <a:endParaRPr/>
          </a:p>
        </p:txBody>
      </p:sp>
      <p:sp>
        <p:nvSpPr>
          <p:cNvPr id="419" name="CustomShape 15"/>
          <p:cNvSpPr/>
          <p:nvPr/>
        </p:nvSpPr>
        <p:spPr>
          <a:xfrm>
            <a:off x="3500280" y="55008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98</a:t>
            </a:r>
            <a:endParaRPr/>
          </a:p>
        </p:txBody>
      </p:sp>
      <p:sp>
        <p:nvSpPr>
          <p:cNvPr id="420" name="CustomShape 16"/>
          <p:cNvSpPr/>
          <p:nvPr/>
        </p:nvSpPr>
        <p:spPr>
          <a:xfrm>
            <a:off x="3500280" y="57862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99</a:t>
            </a:r>
            <a:endParaRPr/>
          </a:p>
        </p:txBody>
      </p:sp>
      <p:sp>
        <p:nvSpPr>
          <p:cNvPr id="421" name="CustomShape 17"/>
          <p:cNvSpPr/>
          <p:nvPr/>
        </p:nvSpPr>
        <p:spPr>
          <a:xfrm>
            <a:off x="3429000" y="3643200"/>
            <a:ext cx="785520" cy="69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422" name="CustomShape 18"/>
          <p:cNvSpPr/>
          <p:nvPr/>
        </p:nvSpPr>
        <p:spPr>
          <a:xfrm>
            <a:off x="4000320" y="235728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23" name="CustomShape 19"/>
          <p:cNvSpPr/>
          <p:nvPr/>
        </p:nvSpPr>
        <p:spPr>
          <a:xfrm>
            <a:off x="2500200" y="22147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24" name="CustomShape 20"/>
          <p:cNvSpPr/>
          <p:nvPr/>
        </p:nvSpPr>
        <p:spPr>
          <a:xfrm>
            <a:off x="2500200" y="25002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25" name="CustomShape 21"/>
          <p:cNvSpPr/>
          <p:nvPr/>
        </p:nvSpPr>
        <p:spPr>
          <a:xfrm>
            <a:off x="2500200" y="278604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26" name="CustomShape 22"/>
          <p:cNvSpPr/>
          <p:nvPr/>
        </p:nvSpPr>
        <p:spPr>
          <a:xfrm>
            <a:off x="2500200" y="30718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27" name="CustomShape 23"/>
          <p:cNvSpPr/>
          <p:nvPr/>
        </p:nvSpPr>
        <p:spPr>
          <a:xfrm>
            <a:off x="2500200" y="33577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28" name="CustomShape 24"/>
          <p:cNvSpPr/>
          <p:nvPr/>
        </p:nvSpPr>
        <p:spPr>
          <a:xfrm>
            <a:off x="2500200" y="36432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29" name="CustomShape 25"/>
          <p:cNvSpPr/>
          <p:nvPr/>
        </p:nvSpPr>
        <p:spPr>
          <a:xfrm>
            <a:off x="2500200" y="43578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30" name="CustomShape 26"/>
          <p:cNvSpPr/>
          <p:nvPr/>
        </p:nvSpPr>
        <p:spPr>
          <a:xfrm>
            <a:off x="2500200" y="46432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31" name="CustomShape 27"/>
          <p:cNvSpPr/>
          <p:nvPr/>
        </p:nvSpPr>
        <p:spPr>
          <a:xfrm>
            <a:off x="2500200" y="492912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32" name="CustomShape 28"/>
          <p:cNvSpPr/>
          <p:nvPr/>
        </p:nvSpPr>
        <p:spPr>
          <a:xfrm>
            <a:off x="2500200" y="521496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33" name="CustomShape 29"/>
          <p:cNvSpPr/>
          <p:nvPr/>
        </p:nvSpPr>
        <p:spPr>
          <a:xfrm>
            <a:off x="2500200" y="550080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34" name="CustomShape 30"/>
          <p:cNvSpPr/>
          <p:nvPr/>
        </p:nvSpPr>
        <p:spPr>
          <a:xfrm>
            <a:off x="2500200" y="5786280"/>
            <a:ext cx="499680" cy="285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35" name="CustomShape 31"/>
          <p:cNvSpPr/>
          <p:nvPr/>
        </p:nvSpPr>
        <p:spPr>
          <a:xfrm>
            <a:off x="4429080" y="221472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36" name="CustomShape 32"/>
          <p:cNvSpPr/>
          <p:nvPr/>
        </p:nvSpPr>
        <p:spPr>
          <a:xfrm>
            <a:off x="4786200" y="235728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37" name="CustomShape 33"/>
          <p:cNvSpPr/>
          <p:nvPr/>
        </p:nvSpPr>
        <p:spPr>
          <a:xfrm>
            <a:off x="5214960" y="221472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38" name="CustomShape 34"/>
          <p:cNvSpPr/>
          <p:nvPr/>
        </p:nvSpPr>
        <p:spPr>
          <a:xfrm>
            <a:off x="4000320" y="321480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39" name="CustomShape 35"/>
          <p:cNvSpPr/>
          <p:nvPr/>
        </p:nvSpPr>
        <p:spPr>
          <a:xfrm>
            <a:off x="4429080" y="307188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0" name="CustomShape 36"/>
          <p:cNvSpPr/>
          <p:nvPr/>
        </p:nvSpPr>
        <p:spPr>
          <a:xfrm>
            <a:off x="4000320" y="507204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41" name="CustomShape 37"/>
          <p:cNvSpPr/>
          <p:nvPr/>
        </p:nvSpPr>
        <p:spPr>
          <a:xfrm>
            <a:off x="4429080" y="492912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2" name="CustomShape 38"/>
          <p:cNvSpPr/>
          <p:nvPr/>
        </p:nvSpPr>
        <p:spPr>
          <a:xfrm>
            <a:off x="4000320" y="564372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43" name="CustomShape 39"/>
          <p:cNvSpPr/>
          <p:nvPr/>
        </p:nvSpPr>
        <p:spPr>
          <a:xfrm>
            <a:off x="4429080" y="550080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4" name="CustomShape 40"/>
          <p:cNvSpPr/>
          <p:nvPr/>
        </p:nvSpPr>
        <p:spPr>
          <a:xfrm>
            <a:off x="3305520" y="1857240"/>
            <a:ext cx="894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queue</a:t>
            </a:r>
            <a:endParaRPr/>
          </a:p>
        </p:txBody>
      </p:sp>
      <p:sp>
        <p:nvSpPr>
          <p:cNvPr id="445" name="CustomShape 41"/>
          <p:cNvSpPr/>
          <p:nvPr/>
        </p:nvSpPr>
        <p:spPr>
          <a:xfrm>
            <a:off x="4786200" y="321480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46" name="CustomShape 42"/>
          <p:cNvSpPr/>
          <p:nvPr/>
        </p:nvSpPr>
        <p:spPr>
          <a:xfrm>
            <a:off x="5214960" y="307188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7" name="CustomShape 43"/>
          <p:cNvSpPr/>
          <p:nvPr/>
        </p:nvSpPr>
        <p:spPr>
          <a:xfrm>
            <a:off x="5572080" y="321480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48" name="CustomShape 44"/>
          <p:cNvSpPr/>
          <p:nvPr/>
        </p:nvSpPr>
        <p:spPr>
          <a:xfrm>
            <a:off x="6000840" y="307188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9" name="CustomShape 45"/>
          <p:cNvSpPr/>
          <p:nvPr/>
        </p:nvSpPr>
        <p:spPr>
          <a:xfrm>
            <a:off x="4786200" y="507204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50" name="CustomShape 46"/>
          <p:cNvSpPr/>
          <p:nvPr/>
        </p:nvSpPr>
        <p:spPr>
          <a:xfrm>
            <a:off x="5214960" y="492912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51" name="CustomShape 47"/>
          <p:cNvSpPr/>
          <p:nvPr/>
        </p:nvSpPr>
        <p:spPr>
          <a:xfrm>
            <a:off x="6357960" y="3214800"/>
            <a:ext cx="428400" cy="1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52" name="CustomShape 48"/>
          <p:cNvSpPr/>
          <p:nvPr/>
        </p:nvSpPr>
        <p:spPr>
          <a:xfrm>
            <a:off x="6786720" y="3071880"/>
            <a:ext cx="356760" cy="356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4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733880" cy="13428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pic>
        <p:nvPicPr>
          <p:cNvPr descr="" id="45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1428840"/>
            <a:ext cx="7171920" cy="23238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pic>
        <p:nvPicPr>
          <p:cNvPr descr="" id="45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76840"/>
            <a:ext cx="6791040" cy="29808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457" name="CustomShape 2"/>
          <p:cNvSpPr/>
          <p:nvPr/>
        </p:nvSpPr>
        <p:spPr>
          <a:xfrm>
            <a:off x="4666680" y="4786200"/>
            <a:ext cx="425160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include/asm-generic/bitops/sched.h</a:t>
            </a:r>
            <a:endParaRPr/>
          </a:p>
        </p:txBody>
      </p:sp>
      <p:sp>
        <p:nvSpPr>
          <p:cNvPr id="458" name="CustomShape 3"/>
          <p:cNvSpPr/>
          <p:nvPr/>
        </p:nvSpPr>
        <p:spPr>
          <a:xfrm>
            <a:off x="5376240" y="1643040"/>
            <a:ext cx="3645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arch/x86/include/asm/bitops.h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7004520" y="28584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Flow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1428840" y="1714320"/>
            <a:ext cx="6429240" cy="457164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462" name="CustomShape 3"/>
          <p:cNvSpPr/>
          <p:nvPr/>
        </p:nvSpPr>
        <p:spPr>
          <a:xfrm>
            <a:off x="1571760" y="185724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463" name="CustomShape 4"/>
          <p:cNvSpPr/>
          <p:nvPr/>
        </p:nvSpPr>
        <p:spPr>
          <a:xfrm>
            <a:off x="600084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clear_tsk_need_resched</a:t>
            </a:r>
            <a:endParaRPr/>
          </a:p>
        </p:txBody>
      </p:sp>
      <p:sp>
        <p:nvSpPr>
          <p:cNvPr id="464" name="CustomShape 5"/>
          <p:cNvSpPr/>
          <p:nvPr/>
        </p:nvSpPr>
        <p:spPr>
          <a:xfrm>
            <a:off x="6787440" y="3286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65" name="CustomShape 6"/>
          <p:cNvSpPr/>
          <p:nvPr/>
        </p:nvSpPr>
        <p:spPr>
          <a:xfrm>
            <a:off x="2358360" y="2286720"/>
            <a:ext cx="57132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66" name="CustomShape 7"/>
          <p:cNvSpPr/>
          <p:nvPr/>
        </p:nvSpPr>
        <p:spPr>
          <a:xfrm>
            <a:off x="157176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467" name="CustomShape 8"/>
          <p:cNvSpPr/>
          <p:nvPr/>
        </p:nvSpPr>
        <p:spPr>
          <a:xfrm>
            <a:off x="314316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68" name="CustomShape 9"/>
          <p:cNvSpPr/>
          <p:nvPr/>
        </p:nvSpPr>
        <p:spPr>
          <a:xfrm>
            <a:off x="3786120" y="285732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Take  rq  and  task</a:t>
            </a:r>
            <a:endParaRPr/>
          </a:p>
        </p:txBody>
      </p:sp>
      <p:sp>
        <p:nvSpPr>
          <p:cNvPr id="469" name="CustomShape 10"/>
          <p:cNvSpPr/>
          <p:nvPr/>
        </p:nvSpPr>
        <p:spPr>
          <a:xfrm>
            <a:off x="5357880" y="3071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70" name="CustomShape 11"/>
          <p:cNvSpPr/>
          <p:nvPr/>
        </p:nvSpPr>
        <p:spPr>
          <a:xfrm>
            <a:off x="600084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Check task state</a:t>
            </a:r>
            <a:endParaRPr/>
          </a:p>
        </p:txBody>
      </p:sp>
      <p:sp>
        <p:nvSpPr>
          <p:cNvPr id="471" name="CustomShape 12"/>
          <p:cNvSpPr/>
          <p:nvPr/>
        </p:nvSpPr>
        <p:spPr>
          <a:xfrm>
            <a:off x="6000840" y="4429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deactivate_task</a:t>
            </a:r>
            <a:endParaRPr/>
          </a:p>
        </p:txBody>
      </p:sp>
      <p:sp>
        <p:nvSpPr>
          <p:cNvPr id="472" name="CustomShape 13"/>
          <p:cNvSpPr/>
          <p:nvPr/>
        </p:nvSpPr>
        <p:spPr>
          <a:xfrm>
            <a:off x="600084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73" name="CustomShape 14"/>
          <p:cNvSpPr/>
          <p:nvPr/>
        </p:nvSpPr>
        <p:spPr>
          <a:xfrm>
            <a:off x="378612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put_prev_task</a:t>
            </a:r>
            <a:endParaRPr/>
          </a:p>
        </p:txBody>
      </p:sp>
      <p:sp>
        <p:nvSpPr>
          <p:cNvPr id="474" name="CustomShape 15"/>
          <p:cNvSpPr/>
          <p:nvPr/>
        </p:nvSpPr>
        <p:spPr>
          <a:xfrm>
            <a:off x="3786120" y="421632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75" name="CustomShape 16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w="25560">
            <a:solidFill>
              <a:srgbClr val="3a5f8b"/>
            </a:solidFill>
            <a:round/>
          </a:ln>
        </p:spPr>
      </p:sp>
      <p:sp>
        <p:nvSpPr>
          <p:cNvPr id="476" name="CustomShape 17"/>
          <p:cNvSpPr/>
          <p:nvPr/>
        </p:nvSpPr>
        <p:spPr>
          <a:xfrm>
            <a:off x="157176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Check  task same</a:t>
            </a:r>
            <a:endParaRPr/>
          </a:p>
        </p:txBody>
      </p:sp>
      <p:sp>
        <p:nvSpPr>
          <p:cNvPr id="477" name="CustomShape 18"/>
          <p:cNvSpPr/>
          <p:nvPr/>
        </p:nvSpPr>
        <p:spPr>
          <a:xfrm>
            <a:off x="1571760" y="55720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context_switch</a:t>
            </a:r>
            <a:endParaRPr/>
          </a:p>
        </p:txBody>
      </p:sp>
      <p:sp>
        <p:nvSpPr>
          <p:cNvPr id="478" name="CustomShape 19"/>
          <p:cNvSpPr/>
          <p:nvPr/>
        </p:nvSpPr>
        <p:spPr>
          <a:xfrm>
            <a:off x="2358360" y="4429800"/>
            <a:ext cx="71388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79" name="CustomShape 20"/>
          <p:cNvSpPr/>
          <p:nvPr/>
        </p:nvSpPr>
        <p:spPr>
          <a:xfrm>
            <a:off x="3786120" y="5143680"/>
            <a:ext cx="1571400" cy="4284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preempt_disable</a:t>
            </a:r>
            <a:endParaRPr/>
          </a:p>
        </p:txBody>
      </p:sp>
      <p:sp>
        <p:nvSpPr>
          <p:cNvPr id="480" name="CustomShape 21"/>
          <p:cNvSpPr/>
          <p:nvPr/>
        </p:nvSpPr>
        <p:spPr>
          <a:xfrm>
            <a:off x="3143160" y="5357880"/>
            <a:ext cx="642600" cy="1080"/>
          </a:xfrm>
          <a:prstGeom prst="straightConnector1">
            <a:avLst/>
          </a:prstGeom>
          <a:ln w="63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481" name="CustomShape 22"/>
          <p:cNvSpPr/>
          <p:nvPr/>
        </p:nvSpPr>
        <p:spPr>
          <a:xfrm>
            <a:off x="1571760" y="4429080"/>
            <a:ext cx="428400" cy="78552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9646"/>
          </a:solidFill>
        </p:spPr>
      </p:sp>
      <p:sp>
        <p:nvSpPr>
          <p:cNvPr id="482" name="CustomShape 23"/>
          <p:cNvSpPr/>
          <p:nvPr/>
        </p:nvSpPr>
        <p:spPr>
          <a:xfrm>
            <a:off x="1571760" y="4000680"/>
            <a:ext cx="1571400" cy="428400"/>
          </a:xfrm>
          <a:prstGeom prst="roundRect">
            <a:avLst>
              <a:gd fmla="val 16667" name="adj"/>
            </a:avLst>
          </a:prstGeom>
          <a:ln w="25560">
            <a:solidFill>
              <a:srgbClr val="1f497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pick_next_task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57240" y="500040"/>
            <a:ext cx="7019640" cy="63576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484" name="CustomShape 1"/>
          <p:cNvSpPr/>
          <p:nvPr/>
        </p:nvSpPr>
        <p:spPr>
          <a:xfrm>
            <a:off x="-139320" y="571320"/>
            <a:ext cx="1833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kernel/sched.c</a:t>
            </a:r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1428840" y="6572160"/>
            <a:ext cx="7714800" cy="28548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486" name="CustomShape 3"/>
          <p:cNvSpPr/>
          <p:nvPr/>
        </p:nvSpPr>
        <p:spPr>
          <a:xfrm>
            <a:off x="3486960" y="0"/>
            <a:ext cx="1878840" cy="3646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Context switch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559440" y="428760"/>
            <a:ext cx="3768840" cy="3646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arch/x86/include/asm/system.h</a:t>
            </a:r>
            <a:endParaRPr/>
          </a:p>
        </p:txBody>
      </p:sp>
      <p:pic>
        <p:nvPicPr>
          <p:cNvPr descr="" id="4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143000"/>
            <a:ext cx="7562520" cy="47908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CFS</a:t>
            </a:r>
            <a:endParaRPr/>
          </a:p>
        </p:txBody>
      </p:sp>
      <p:sp>
        <p:nvSpPr>
          <p:cNvPr id="4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CFS stands for "Completely Fair Scheduler," and is implemented by Ingo Molnar and merged in Linux 2.6.23.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CFS basically models an "ideal, precise multi-tasking CPU" on real hardware.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Ideal multi-tasking CPU is non-existent since we can run only a single task at once.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policy</a:t>
            </a:r>
            <a:endParaRPr/>
          </a:p>
        </p:txBody>
      </p:sp>
      <p:pic>
        <p:nvPicPr>
          <p:cNvPr descr="" id="8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14280" y="2676600"/>
            <a:ext cx="7219440" cy="418104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pic>
        <p:nvPicPr>
          <p:cNvPr descr="" id="8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1285920"/>
            <a:ext cx="4990680" cy="161892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90" name="CustomShape 2"/>
          <p:cNvSpPr/>
          <p:nvPr/>
        </p:nvSpPr>
        <p:spPr>
          <a:xfrm>
            <a:off x="5735880" y="1571760"/>
            <a:ext cx="2610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-50400" y="4429080"/>
            <a:ext cx="2610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CFS</a:t>
            </a:r>
            <a:endParaRPr/>
          </a:p>
        </p:txBody>
      </p:sp>
      <p:sp>
        <p:nvSpPr>
          <p:cNvPr id="4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CFS uses a time-ordered red-black tree for each CPU.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The feature of RB-tree approach: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The red-black tree is always balanced.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The time complexities of lookup operations are logarithmic. However, non-left-most lookup is hardly ever done and the left-most node pointer is always cached.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The red-black tree is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O(log n)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in time for most operations. (The previous scheduler employed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O(1) )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457200" y="1071720"/>
            <a:ext cx="8229240" cy="505440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4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14280"/>
            <a:ext cx="6190920" cy="5482080"/>
          </a:xfrm>
          <a:prstGeom prst="rect">
            <a:avLst/>
          </a:prstGeom>
        </p:spPr>
      </p:pic>
      <p:sp>
        <p:nvSpPr>
          <p:cNvPr id="496" name="CustomShape 3"/>
          <p:cNvSpPr/>
          <p:nvPr/>
        </p:nvSpPr>
        <p:spPr>
          <a:xfrm>
            <a:off x="928800" y="2714760"/>
            <a:ext cx="6500520" cy="4996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497" name="CustomShape 4"/>
          <p:cNvSpPr/>
          <p:nvPr/>
        </p:nvSpPr>
        <p:spPr>
          <a:xfrm>
            <a:off x="1000080" y="4786200"/>
            <a:ext cx="6214680" cy="2854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28760" y="785880"/>
            <a:ext cx="8286480" cy="5786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499" name="CustomShape 2"/>
          <p:cNvSpPr/>
          <p:nvPr/>
        </p:nvSpPr>
        <p:spPr>
          <a:xfrm>
            <a:off x="3071880" y="928800"/>
            <a:ext cx="17143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scheduler_tick()</a:t>
            </a:r>
            <a:endParaRPr/>
          </a:p>
        </p:txBody>
      </p:sp>
      <p:sp>
        <p:nvSpPr>
          <p:cNvPr id="500" name="CustomShape 3"/>
          <p:cNvSpPr/>
          <p:nvPr/>
        </p:nvSpPr>
        <p:spPr>
          <a:xfrm>
            <a:off x="3000240" y="1714320"/>
            <a:ext cx="18568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task_tick_fair( )</a:t>
            </a:r>
            <a:endParaRPr/>
          </a:p>
        </p:txBody>
      </p:sp>
      <p:sp>
        <p:nvSpPr>
          <p:cNvPr id="501" name="CustomShape 4"/>
          <p:cNvSpPr/>
          <p:nvPr/>
        </p:nvSpPr>
        <p:spPr>
          <a:xfrm>
            <a:off x="2928960" y="2428920"/>
            <a:ext cx="19998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entity_tick( )</a:t>
            </a:r>
            <a:endParaRPr/>
          </a:p>
        </p:txBody>
      </p:sp>
      <p:sp>
        <p:nvSpPr>
          <p:cNvPr id="502" name="CustomShape 5"/>
          <p:cNvSpPr/>
          <p:nvPr/>
        </p:nvSpPr>
        <p:spPr>
          <a:xfrm>
            <a:off x="1571760" y="33577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503" name="CustomShape 6"/>
          <p:cNvSpPr/>
          <p:nvPr/>
        </p:nvSpPr>
        <p:spPr>
          <a:xfrm>
            <a:off x="1500120" y="4214880"/>
            <a:ext cx="17856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504" name="CustomShape 7"/>
          <p:cNvSpPr/>
          <p:nvPr/>
        </p:nvSpPr>
        <p:spPr>
          <a:xfrm>
            <a:off x="142884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505" name="CustomShape 8"/>
          <p:cNvSpPr/>
          <p:nvPr/>
        </p:nvSpPr>
        <p:spPr>
          <a:xfrm>
            <a:off x="1357200" y="5929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506" name="CustomShape 9"/>
          <p:cNvSpPr/>
          <p:nvPr/>
        </p:nvSpPr>
        <p:spPr>
          <a:xfrm>
            <a:off x="4572000" y="335772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check_preempt_tick( )</a:t>
            </a:r>
            <a:endParaRPr/>
          </a:p>
        </p:txBody>
      </p:sp>
      <p:sp>
        <p:nvSpPr>
          <p:cNvPr id="507" name="Line 10"/>
          <p:cNvSpPr/>
          <p:nvPr/>
        </p:nvSpPr>
        <p:spPr>
          <a:xfrm flipH="1">
            <a:off x="3927960" y="135792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08" name="Line 11"/>
          <p:cNvSpPr/>
          <p:nvPr/>
        </p:nvSpPr>
        <p:spPr>
          <a:xfrm flipH="1">
            <a:off x="3927960" y="214380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09" name="Line 12"/>
          <p:cNvSpPr/>
          <p:nvPr/>
        </p:nvSpPr>
        <p:spPr>
          <a:xfrm flipH="1">
            <a:off x="2357280" y="2857320"/>
            <a:ext cx="15717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0" name="Line 13"/>
          <p:cNvSpPr/>
          <p:nvPr/>
        </p:nvSpPr>
        <p:spPr>
          <a:xfrm>
            <a:off x="3929040" y="2857320"/>
            <a:ext cx="17499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1" name="Line 14"/>
          <p:cNvSpPr/>
          <p:nvPr/>
        </p:nvSpPr>
        <p:spPr>
          <a:xfrm>
            <a:off x="2357280" y="3786120"/>
            <a:ext cx="3564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2" name="Line 15"/>
          <p:cNvSpPr/>
          <p:nvPr/>
        </p:nvSpPr>
        <p:spPr>
          <a:xfrm flipH="1">
            <a:off x="2392200" y="464400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3" name="Line 16"/>
          <p:cNvSpPr/>
          <p:nvPr/>
        </p:nvSpPr>
        <p:spPr>
          <a:xfrm flipH="1">
            <a:off x="2392200" y="550116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4" name="CustomShape 17"/>
          <p:cNvSpPr/>
          <p:nvPr/>
        </p:nvSpPr>
        <p:spPr>
          <a:xfrm>
            <a:off x="4714920" y="428616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sched_slice( )</a:t>
            </a:r>
            <a:endParaRPr/>
          </a:p>
        </p:txBody>
      </p:sp>
      <p:sp>
        <p:nvSpPr>
          <p:cNvPr id="515" name="CustomShape 18"/>
          <p:cNvSpPr/>
          <p:nvPr/>
        </p:nvSpPr>
        <p:spPr>
          <a:xfrm>
            <a:off x="421488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__sched_period( )</a:t>
            </a:r>
            <a:endParaRPr/>
          </a:p>
        </p:txBody>
      </p:sp>
      <p:sp>
        <p:nvSpPr>
          <p:cNvPr id="516" name="Line 19"/>
          <p:cNvSpPr/>
          <p:nvPr/>
        </p:nvSpPr>
        <p:spPr>
          <a:xfrm>
            <a:off x="5679000" y="3786120"/>
            <a:ext cx="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7" name="Line 20"/>
          <p:cNvSpPr/>
          <p:nvPr/>
        </p:nvSpPr>
        <p:spPr>
          <a:xfrm flipH="1">
            <a:off x="5178960" y="4714560"/>
            <a:ext cx="50004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8" name="CustomShape 21"/>
          <p:cNvSpPr/>
          <p:nvPr/>
        </p:nvSpPr>
        <p:spPr>
          <a:xfrm>
            <a:off x="6500880" y="507204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519" name="Line 22"/>
          <p:cNvSpPr/>
          <p:nvPr/>
        </p:nvSpPr>
        <p:spPr>
          <a:xfrm>
            <a:off x="5679000" y="4714560"/>
            <a:ext cx="185760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0" name="CustomShape 23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928960"/>
            <a:ext cx="9143640" cy="2036520"/>
          </a:xfrm>
          <a:prstGeom prst="rect">
            <a:avLst/>
          </a:prstGeom>
        </p:spPr>
      </p:pic>
      <p:sp>
        <p:nvSpPr>
          <p:cNvPr id="524" name="CustomShape 3"/>
          <p:cNvSpPr/>
          <p:nvPr/>
        </p:nvSpPr>
        <p:spPr>
          <a:xfrm>
            <a:off x="0" y="4357800"/>
            <a:ext cx="678636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525" name="CustomShape 4"/>
          <p:cNvSpPr/>
          <p:nvPr/>
        </p:nvSpPr>
        <p:spPr>
          <a:xfrm>
            <a:off x="5857920" y="3143160"/>
            <a:ext cx="2356920" cy="1142640"/>
          </a:xfrm>
          <a:prstGeom prst="borderCallout1">
            <a:avLst>
              <a:gd fmla="val 55550" name="adj1"/>
              <a:gd fmla="val -8746" name="adj2"/>
              <a:gd fmla="val 75700" name="adj3"/>
              <a:gd fmla="val -85191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#ifndef CONFIG_FAIR_GROUP_SCHED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 (; se; se = NULL)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2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307160"/>
            <a:ext cx="8677080" cy="5550480"/>
          </a:xfrm>
          <a:prstGeom prst="rect">
            <a:avLst/>
          </a:prstGeom>
        </p:spPr>
      </p:pic>
      <p:sp>
        <p:nvSpPr>
          <p:cNvPr id="529" name="CustomShape 3"/>
          <p:cNvSpPr/>
          <p:nvPr/>
        </p:nvSpPr>
        <p:spPr>
          <a:xfrm>
            <a:off x="214200" y="2286000"/>
            <a:ext cx="6000480" cy="35676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530" name="CustomShape 4"/>
          <p:cNvSpPr/>
          <p:nvPr/>
        </p:nvSpPr>
        <p:spPr>
          <a:xfrm>
            <a:off x="214200" y="6429240"/>
            <a:ext cx="621468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1442160"/>
            <a:ext cx="7281360" cy="5415480"/>
          </a:xfrm>
          <a:prstGeom prst="rect">
            <a:avLst/>
          </a:prstGeom>
        </p:spPr>
      </p:pic>
      <p:sp>
        <p:nvSpPr>
          <p:cNvPr id="534" name="CustomShape 3"/>
          <p:cNvSpPr/>
          <p:nvPr/>
        </p:nvSpPr>
        <p:spPr>
          <a:xfrm>
            <a:off x="4643280" y="2286000"/>
            <a:ext cx="2214360" cy="713880"/>
          </a:xfrm>
          <a:prstGeom prst="borderCallout1">
            <a:avLst>
              <a:gd fmla="val 18750" name="adj1"/>
              <a:gd fmla="val -8333" name="adj2"/>
              <a:gd fmla="val -10480" name="adj3"/>
              <a:gd fmla="val -67672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 the rq of cfs_rq</a:t>
            </a:r>
            <a:endParaRPr/>
          </a:p>
        </p:txBody>
      </p:sp>
      <p:sp>
        <p:nvSpPr>
          <p:cNvPr id="535" name="CustomShape 4"/>
          <p:cNvSpPr/>
          <p:nvPr/>
        </p:nvSpPr>
        <p:spPr>
          <a:xfrm>
            <a:off x="7429680" y="2714760"/>
            <a:ext cx="1571400" cy="1285560"/>
          </a:xfrm>
          <a:prstGeom prst="borderCallout1">
            <a:avLst>
              <a:gd fmla="val 18750" name="adj1"/>
              <a:gd fmla="val -8333" name="adj2"/>
              <a:gd fmla="val 111803" name="adj3"/>
              <a:gd fmla="val -26925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time passed from last tick interrupt</a:t>
            </a:r>
            <a:endParaRPr/>
          </a:p>
        </p:txBody>
      </p:sp>
      <p:sp>
        <p:nvSpPr>
          <p:cNvPr id="536" name="CustomShape 5"/>
          <p:cNvSpPr/>
          <p:nvPr/>
        </p:nvSpPr>
        <p:spPr>
          <a:xfrm>
            <a:off x="5857920" y="4500720"/>
            <a:ext cx="2214360" cy="1142640"/>
          </a:xfrm>
          <a:prstGeom prst="borderCallout1">
            <a:avLst>
              <a:gd fmla="val 68049" name="adj1"/>
              <a:gd fmla="val -6092" name="adj2"/>
              <a:gd fmla="val 68131" name="adj3"/>
              <a:gd fmla="val -85377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 the timestamp of current sched_entity </a:t>
            </a:r>
            <a:endParaRPr/>
          </a:p>
        </p:txBody>
      </p:sp>
      <p:sp>
        <p:nvSpPr>
          <p:cNvPr id="537" name="CustomShape 6"/>
          <p:cNvSpPr/>
          <p:nvPr/>
        </p:nvSpPr>
        <p:spPr>
          <a:xfrm>
            <a:off x="142920" y="4929120"/>
            <a:ext cx="557172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pic>
        <p:nvPicPr>
          <p:cNvPr descr="" id="5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85920"/>
            <a:ext cx="9082440" cy="2891520"/>
          </a:xfrm>
          <a:prstGeom prst="rect">
            <a:avLst/>
          </a:prstGeom>
        </p:spPr>
      </p:pic>
      <p:sp>
        <p:nvSpPr>
          <p:cNvPr id="540" name="CustomShape 2"/>
          <p:cNvSpPr/>
          <p:nvPr/>
        </p:nvSpPr>
        <p:spPr>
          <a:xfrm>
            <a:off x="5572080" y="1928880"/>
            <a:ext cx="2356920" cy="499680"/>
          </a:xfrm>
          <a:prstGeom prst="borderCallout1">
            <a:avLst>
              <a:gd fmla="val 54604" name="adj1"/>
              <a:gd fmla="val -4911" name="adj2"/>
              <a:gd fmla="val 204107" name="adj3"/>
              <a:gd fmla="val -726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Total execution time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142920" y="4071960"/>
            <a:ext cx="1785600" cy="642600"/>
          </a:xfrm>
          <a:prstGeom prst="borderCallout1">
            <a:avLst>
              <a:gd fmla="val -20290" name="adj1"/>
              <a:gd fmla="val 45878" name="adj2"/>
              <a:gd fmla="val -77269" name="adj3"/>
              <a:gd fmla="val 74107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Calculate weight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Nice ↑weight↓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5072040" y="4214880"/>
            <a:ext cx="2785680" cy="856800"/>
          </a:xfrm>
          <a:prstGeom prst="borderCallout1">
            <a:avLst>
              <a:gd fmla="val 32693" name="adj1"/>
              <a:gd fmla="val -6081" name="adj2"/>
              <a:gd fmla="val -16824" name="adj3"/>
              <a:gd fmla="val -54422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 min vruntime of cfs_rq ≈ vruntime of left most  rb_tree</a:t>
            </a:r>
            <a:endParaRPr/>
          </a:p>
        </p:txBody>
      </p:sp>
      <p:pic>
        <p:nvPicPr>
          <p:cNvPr descr="" id="54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00" y="5114880"/>
            <a:ext cx="8781840" cy="1742760"/>
          </a:xfrm>
          <a:prstGeom prst="rect">
            <a:avLst/>
          </a:prstGeom>
        </p:spPr>
      </p:pic>
      <p:sp>
        <p:nvSpPr>
          <p:cNvPr id="544" name="CustomShape 5"/>
          <p:cNvSpPr/>
          <p:nvPr/>
        </p:nvSpPr>
        <p:spPr>
          <a:xfrm>
            <a:off x="6429240" y="6215040"/>
            <a:ext cx="2571480" cy="642600"/>
          </a:xfrm>
          <a:prstGeom prst="borderCallout1">
            <a:avLst>
              <a:gd fmla="val 71037" name="adj1"/>
              <a:gd fmla="val -4499" name="adj2"/>
              <a:gd fmla="val 8572" name="adj3"/>
              <a:gd fmla="val -66902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delta * NICE_O_LOAD / se-&gt;load-&gt;weight</a:t>
            </a:r>
            <a:endParaRPr/>
          </a:p>
        </p:txBody>
      </p:sp>
      <p:sp>
        <p:nvSpPr>
          <p:cNvPr id="545" name="CustomShape 6"/>
          <p:cNvSpPr/>
          <p:nvPr/>
        </p:nvSpPr>
        <p:spPr>
          <a:xfrm>
            <a:off x="0" y="3357720"/>
            <a:ext cx="778644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546" name="CustomShape 7"/>
          <p:cNvSpPr/>
          <p:nvPr/>
        </p:nvSpPr>
        <p:spPr>
          <a:xfrm>
            <a:off x="285840" y="6000840"/>
            <a:ext cx="885780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linux-2.6.29.2/kernel/sched.c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4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7800"/>
            <a:ext cx="9143640" cy="5287320"/>
          </a:xfrm>
          <a:prstGeom prst="rect">
            <a:avLst/>
          </a:prstGeom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28760" y="785880"/>
            <a:ext cx="8286480" cy="5786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551" name="CustomShape 2"/>
          <p:cNvSpPr/>
          <p:nvPr/>
        </p:nvSpPr>
        <p:spPr>
          <a:xfrm>
            <a:off x="3071880" y="928800"/>
            <a:ext cx="17143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scheduler_tick()</a:t>
            </a:r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3000240" y="1714320"/>
            <a:ext cx="18568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task_tick_fair( )</a:t>
            </a:r>
            <a:endParaRPr/>
          </a:p>
        </p:txBody>
      </p:sp>
      <p:sp>
        <p:nvSpPr>
          <p:cNvPr id="553" name="CustomShape 4"/>
          <p:cNvSpPr/>
          <p:nvPr/>
        </p:nvSpPr>
        <p:spPr>
          <a:xfrm>
            <a:off x="2928960" y="2428920"/>
            <a:ext cx="19998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entity_tick( )</a:t>
            </a:r>
            <a:endParaRPr/>
          </a:p>
        </p:txBody>
      </p:sp>
      <p:sp>
        <p:nvSpPr>
          <p:cNvPr id="554" name="CustomShape 5"/>
          <p:cNvSpPr/>
          <p:nvPr/>
        </p:nvSpPr>
        <p:spPr>
          <a:xfrm>
            <a:off x="1571760" y="33577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555" name="CustomShape 6"/>
          <p:cNvSpPr/>
          <p:nvPr/>
        </p:nvSpPr>
        <p:spPr>
          <a:xfrm>
            <a:off x="1500120" y="4214880"/>
            <a:ext cx="17856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556" name="CustomShape 7"/>
          <p:cNvSpPr/>
          <p:nvPr/>
        </p:nvSpPr>
        <p:spPr>
          <a:xfrm>
            <a:off x="142884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557" name="CustomShape 8"/>
          <p:cNvSpPr/>
          <p:nvPr/>
        </p:nvSpPr>
        <p:spPr>
          <a:xfrm>
            <a:off x="1357200" y="5929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558" name="CustomShape 9"/>
          <p:cNvSpPr/>
          <p:nvPr/>
        </p:nvSpPr>
        <p:spPr>
          <a:xfrm>
            <a:off x="4572000" y="335772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check_preempt_tick( )</a:t>
            </a:r>
            <a:endParaRPr/>
          </a:p>
        </p:txBody>
      </p:sp>
      <p:sp>
        <p:nvSpPr>
          <p:cNvPr id="559" name="Line 10"/>
          <p:cNvSpPr/>
          <p:nvPr/>
        </p:nvSpPr>
        <p:spPr>
          <a:xfrm flipH="1">
            <a:off x="3927960" y="135792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0" name="Line 11"/>
          <p:cNvSpPr/>
          <p:nvPr/>
        </p:nvSpPr>
        <p:spPr>
          <a:xfrm flipH="1">
            <a:off x="3927960" y="214380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1" name="Line 12"/>
          <p:cNvSpPr/>
          <p:nvPr/>
        </p:nvSpPr>
        <p:spPr>
          <a:xfrm flipH="1">
            <a:off x="2357280" y="2857320"/>
            <a:ext cx="15717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2" name="Line 13"/>
          <p:cNvSpPr/>
          <p:nvPr/>
        </p:nvSpPr>
        <p:spPr>
          <a:xfrm>
            <a:off x="3929040" y="2857320"/>
            <a:ext cx="17499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3" name="Line 14"/>
          <p:cNvSpPr/>
          <p:nvPr/>
        </p:nvSpPr>
        <p:spPr>
          <a:xfrm>
            <a:off x="2357280" y="3786120"/>
            <a:ext cx="3564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4" name="Line 15"/>
          <p:cNvSpPr/>
          <p:nvPr/>
        </p:nvSpPr>
        <p:spPr>
          <a:xfrm flipH="1">
            <a:off x="2392200" y="464400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5" name="Line 16"/>
          <p:cNvSpPr/>
          <p:nvPr/>
        </p:nvSpPr>
        <p:spPr>
          <a:xfrm flipH="1">
            <a:off x="2392200" y="550116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6" name="CustomShape 17"/>
          <p:cNvSpPr/>
          <p:nvPr/>
        </p:nvSpPr>
        <p:spPr>
          <a:xfrm>
            <a:off x="4714920" y="421488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sched_slice( )</a:t>
            </a:r>
            <a:endParaRPr/>
          </a:p>
        </p:txBody>
      </p:sp>
      <p:sp>
        <p:nvSpPr>
          <p:cNvPr id="567" name="CustomShape 18"/>
          <p:cNvSpPr/>
          <p:nvPr/>
        </p:nvSpPr>
        <p:spPr>
          <a:xfrm>
            <a:off x="421488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__sched_period( )</a:t>
            </a:r>
            <a:endParaRPr/>
          </a:p>
        </p:txBody>
      </p:sp>
      <p:sp>
        <p:nvSpPr>
          <p:cNvPr id="568" name="Line 19"/>
          <p:cNvSpPr/>
          <p:nvPr/>
        </p:nvSpPr>
        <p:spPr>
          <a:xfrm>
            <a:off x="5679000" y="3786120"/>
            <a:ext cx="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9" name="Line 20"/>
          <p:cNvSpPr/>
          <p:nvPr/>
        </p:nvSpPr>
        <p:spPr>
          <a:xfrm flipH="1">
            <a:off x="5178960" y="4643280"/>
            <a:ext cx="5000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70" name="CustomShape 21"/>
          <p:cNvSpPr/>
          <p:nvPr/>
        </p:nvSpPr>
        <p:spPr>
          <a:xfrm>
            <a:off x="6429240" y="507204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571" name="Line 22"/>
          <p:cNvSpPr/>
          <p:nvPr/>
        </p:nvSpPr>
        <p:spPr>
          <a:xfrm>
            <a:off x="5679000" y="4643280"/>
            <a:ext cx="178596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72" name="CustomShape 23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573" name="CustomShape 24"/>
          <p:cNvSpPr/>
          <p:nvPr/>
        </p:nvSpPr>
        <p:spPr>
          <a:xfrm>
            <a:off x="5572080" y="257184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574" name="CustomShape 25"/>
          <p:cNvSpPr/>
          <p:nvPr/>
        </p:nvSpPr>
        <p:spPr>
          <a:xfrm>
            <a:off x="5786280" y="250020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857320"/>
            <a:ext cx="9153000" cy="3428640"/>
          </a:xfrm>
          <a:prstGeom prst="rect">
            <a:avLst/>
          </a:prstGeom>
        </p:spPr>
      </p:pic>
      <p:sp>
        <p:nvSpPr>
          <p:cNvPr id="578" name="CustomShape 3"/>
          <p:cNvSpPr/>
          <p:nvPr/>
        </p:nvSpPr>
        <p:spPr>
          <a:xfrm>
            <a:off x="0" y="3929040"/>
            <a:ext cx="642888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579" name="CustomShape 4"/>
          <p:cNvSpPr/>
          <p:nvPr/>
        </p:nvSpPr>
        <p:spPr>
          <a:xfrm>
            <a:off x="500040" y="5072040"/>
            <a:ext cx="1928520" cy="785520"/>
          </a:xfrm>
          <a:prstGeom prst="borderCallout1">
            <a:avLst>
              <a:gd fmla="val -13832" name="adj1"/>
              <a:gd fmla="val 56615" name="adj2"/>
              <a:gd fmla="val -44590" name="adj3"/>
              <a:gd fmla="val 101044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Set TIF_NEED_RESCHED flag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1214280"/>
            <a:ext cx="5419440" cy="5352840"/>
          </a:xfrm>
          <a:prstGeom prst="rect">
            <a:avLst/>
          </a:prstGeom>
          <a:ln w="9360">
            <a:solidFill>
              <a:srgbClr val="1f497d"/>
            </a:solidFill>
            <a:miter/>
          </a:ln>
        </p:spPr>
      </p:pic>
      <p:sp>
        <p:nvSpPr>
          <p:cNvPr id="93" name="CustomShape 1"/>
          <p:cNvSpPr/>
          <p:nvPr/>
        </p:nvSpPr>
        <p:spPr>
          <a:xfrm>
            <a:off x="1611360" y="500040"/>
            <a:ext cx="230580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kernel/sched_fair.c</a:t>
            </a:r>
            <a:endParaRPr/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479240"/>
            <a:ext cx="8353080" cy="5378400"/>
          </a:xfrm>
          <a:prstGeom prst="rect">
            <a:avLst/>
          </a:prstGeom>
        </p:spPr>
      </p:pic>
      <p:sp>
        <p:nvSpPr>
          <p:cNvPr id="583" name="CustomShape 3"/>
          <p:cNvSpPr/>
          <p:nvPr/>
        </p:nvSpPr>
        <p:spPr>
          <a:xfrm>
            <a:off x="357120" y="3143160"/>
            <a:ext cx="8286480" cy="35676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57240"/>
            <a:ext cx="9000720" cy="4084560"/>
          </a:xfrm>
          <a:prstGeom prst="rect">
            <a:avLst/>
          </a:prstGeom>
        </p:spPr>
      </p:pic>
      <p:sp>
        <p:nvSpPr>
          <p:cNvPr id="587" name="CustomShape 3"/>
          <p:cNvSpPr/>
          <p:nvPr/>
        </p:nvSpPr>
        <p:spPr>
          <a:xfrm>
            <a:off x="6215040" y="3714840"/>
            <a:ext cx="856800" cy="356760"/>
          </a:xfrm>
          <a:prstGeom prst="borderCallout1">
            <a:avLst>
              <a:gd fmla="val 39230" name="adj1"/>
              <a:gd fmla="val -8333" name="adj2"/>
              <a:gd fmla="val 89460" name="adj3"/>
              <a:gd fmla="val -1108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20ms</a:t>
            </a:r>
            <a:endParaRPr/>
          </a:p>
        </p:txBody>
      </p:sp>
      <p:sp>
        <p:nvSpPr>
          <p:cNvPr id="588" name="CustomShape 4"/>
          <p:cNvSpPr/>
          <p:nvPr/>
        </p:nvSpPr>
        <p:spPr>
          <a:xfrm>
            <a:off x="6643800" y="4214880"/>
            <a:ext cx="571320" cy="285480"/>
          </a:xfrm>
          <a:prstGeom prst="borderCallout1">
            <a:avLst>
              <a:gd fmla="val 50750" name="adj1"/>
              <a:gd fmla="val -17933" name="adj2"/>
              <a:gd fmla="val 22901" name="adj3"/>
              <a:gd fmla="val -687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589" name="CustomShape 5"/>
          <p:cNvSpPr/>
          <p:nvPr/>
        </p:nvSpPr>
        <p:spPr>
          <a:xfrm>
            <a:off x="6929280" y="4857840"/>
            <a:ext cx="642600" cy="356760"/>
          </a:xfrm>
          <a:prstGeom prst="borderCallout1">
            <a:avLst>
              <a:gd fmla="val 36670" name="adj1"/>
              <a:gd fmla="val -15444" name="adj2"/>
              <a:gd fmla="val 2421" name="adj3"/>
              <a:gd fmla="val -69622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4ms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28760" y="785880"/>
            <a:ext cx="8286480" cy="5786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591" name="CustomShape 2"/>
          <p:cNvSpPr/>
          <p:nvPr/>
        </p:nvSpPr>
        <p:spPr>
          <a:xfrm>
            <a:off x="3071880" y="928800"/>
            <a:ext cx="17143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scheduler_tick()</a:t>
            </a:r>
            <a:endParaRPr/>
          </a:p>
        </p:txBody>
      </p:sp>
      <p:sp>
        <p:nvSpPr>
          <p:cNvPr id="592" name="CustomShape 3"/>
          <p:cNvSpPr/>
          <p:nvPr/>
        </p:nvSpPr>
        <p:spPr>
          <a:xfrm>
            <a:off x="3000240" y="1714320"/>
            <a:ext cx="18568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task_tick_fair( )</a:t>
            </a:r>
            <a:endParaRPr/>
          </a:p>
        </p:txBody>
      </p:sp>
      <p:sp>
        <p:nvSpPr>
          <p:cNvPr id="593" name="CustomShape 4"/>
          <p:cNvSpPr/>
          <p:nvPr/>
        </p:nvSpPr>
        <p:spPr>
          <a:xfrm>
            <a:off x="2928960" y="2428920"/>
            <a:ext cx="19998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entity_tick( )</a:t>
            </a:r>
            <a:endParaRPr/>
          </a:p>
        </p:txBody>
      </p:sp>
      <p:sp>
        <p:nvSpPr>
          <p:cNvPr id="594" name="CustomShape 5"/>
          <p:cNvSpPr/>
          <p:nvPr/>
        </p:nvSpPr>
        <p:spPr>
          <a:xfrm>
            <a:off x="1571760" y="33577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595" name="CustomShape 6"/>
          <p:cNvSpPr/>
          <p:nvPr/>
        </p:nvSpPr>
        <p:spPr>
          <a:xfrm>
            <a:off x="1500120" y="4214880"/>
            <a:ext cx="17856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596" name="CustomShape 7"/>
          <p:cNvSpPr/>
          <p:nvPr/>
        </p:nvSpPr>
        <p:spPr>
          <a:xfrm>
            <a:off x="142884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597" name="CustomShape 8"/>
          <p:cNvSpPr/>
          <p:nvPr/>
        </p:nvSpPr>
        <p:spPr>
          <a:xfrm>
            <a:off x="1357200" y="5929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598" name="CustomShape 9"/>
          <p:cNvSpPr/>
          <p:nvPr/>
        </p:nvSpPr>
        <p:spPr>
          <a:xfrm>
            <a:off x="4572000" y="335772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check_preempt_tick( )</a:t>
            </a:r>
            <a:endParaRPr/>
          </a:p>
        </p:txBody>
      </p:sp>
      <p:sp>
        <p:nvSpPr>
          <p:cNvPr id="599" name="Line 10"/>
          <p:cNvSpPr/>
          <p:nvPr/>
        </p:nvSpPr>
        <p:spPr>
          <a:xfrm flipH="1">
            <a:off x="3927960" y="135792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0" name="Line 11"/>
          <p:cNvSpPr/>
          <p:nvPr/>
        </p:nvSpPr>
        <p:spPr>
          <a:xfrm flipH="1">
            <a:off x="3927960" y="214380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1" name="Line 12"/>
          <p:cNvSpPr/>
          <p:nvPr/>
        </p:nvSpPr>
        <p:spPr>
          <a:xfrm flipH="1">
            <a:off x="2357280" y="2857320"/>
            <a:ext cx="15717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2" name="Line 13"/>
          <p:cNvSpPr/>
          <p:nvPr/>
        </p:nvSpPr>
        <p:spPr>
          <a:xfrm>
            <a:off x="3929040" y="2857320"/>
            <a:ext cx="17499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3" name="Line 14"/>
          <p:cNvSpPr/>
          <p:nvPr/>
        </p:nvSpPr>
        <p:spPr>
          <a:xfrm>
            <a:off x="2357280" y="3786120"/>
            <a:ext cx="3564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4" name="Line 15"/>
          <p:cNvSpPr/>
          <p:nvPr/>
        </p:nvSpPr>
        <p:spPr>
          <a:xfrm flipH="1">
            <a:off x="2392200" y="464400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5" name="Line 16"/>
          <p:cNvSpPr/>
          <p:nvPr/>
        </p:nvSpPr>
        <p:spPr>
          <a:xfrm flipH="1">
            <a:off x="2392200" y="550116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6" name="CustomShape 17"/>
          <p:cNvSpPr/>
          <p:nvPr/>
        </p:nvSpPr>
        <p:spPr>
          <a:xfrm>
            <a:off x="4714920" y="428616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sched_slice( )</a:t>
            </a:r>
            <a:endParaRPr/>
          </a:p>
        </p:txBody>
      </p:sp>
      <p:sp>
        <p:nvSpPr>
          <p:cNvPr id="607" name="CustomShape 18"/>
          <p:cNvSpPr/>
          <p:nvPr/>
        </p:nvSpPr>
        <p:spPr>
          <a:xfrm>
            <a:off x="4214880" y="5072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__sched_period( )</a:t>
            </a:r>
            <a:endParaRPr/>
          </a:p>
        </p:txBody>
      </p:sp>
      <p:sp>
        <p:nvSpPr>
          <p:cNvPr id="608" name="Line 19"/>
          <p:cNvSpPr/>
          <p:nvPr/>
        </p:nvSpPr>
        <p:spPr>
          <a:xfrm>
            <a:off x="5679000" y="3786120"/>
            <a:ext cx="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09" name="Line 20"/>
          <p:cNvSpPr/>
          <p:nvPr/>
        </p:nvSpPr>
        <p:spPr>
          <a:xfrm flipH="1">
            <a:off x="5178960" y="4714560"/>
            <a:ext cx="50004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10" name="CustomShape 21"/>
          <p:cNvSpPr/>
          <p:nvPr/>
        </p:nvSpPr>
        <p:spPr>
          <a:xfrm>
            <a:off x="6572160" y="507204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611" name="Line 22"/>
          <p:cNvSpPr/>
          <p:nvPr/>
        </p:nvSpPr>
        <p:spPr>
          <a:xfrm>
            <a:off x="5679000" y="4714560"/>
            <a:ext cx="192888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12" name="CustomShape 23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613" name="CustomShape 24"/>
          <p:cNvSpPr/>
          <p:nvPr/>
        </p:nvSpPr>
        <p:spPr>
          <a:xfrm>
            <a:off x="7500960" y="428616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614" name="CustomShape 25"/>
          <p:cNvSpPr/>
          <p:nvPr/>
        </p:nvSpPr>
        <p:spPr>
          <a:xfrm>
            <a:off x="7715160" y="421488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42920" y="857160"/>
            <a:ext cx="8857800" cy="58575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616" name="CustomShape 2"/>
          <p:cNvSpPr/>
          <p:nvPr/>
        </p:nvSpPr>
        <p:spPr>
          <a:xfrm>
            <a:off x="350028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617" name="CustomShape 3"/>
          <p:cNvSpPr/>
          <p:nvPr/>
        </p:nvSpPr>
        <p:spPr>
          <a:xfrm>
            <a:off x="128592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put_prev_task_fair( )</a:t>
            </a:r>
            <a:endParaRPr/>
          </a:p>
        </p:txBody>
      </p:sp>
      <p:sp>
        <p:nvSpPr>
          <p:cNvPr id="618" name="CustomShape 4"/>
          <p:cNvSpPr/>
          <p:nvPr/>
        </p:nvSpPr>
        <p:spPr>
          <a:xfrm>
            <a:off x="857160" y="278604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put_prev_entity( )</a:t>
            </a:r>
            <a:endParaRPr/>
          </a:p>
        </p:txBody>
      </p:sp>
      <p:sp>
        <p:nvSpPr>
          <p:cNvPr id="619" name="CustomShape 5"/>
          <p:cNvSpPr/>
          <p:nvPr/>
        </p:nvSpPr>
        <p:spPr>
          <a:xfrm>
            <a:off x="428760" y="3643200"/>
            <a:ext cx="15714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620" name="CustomShape 6"/>
          <p:cNvSpPr/>
          <p:nvPr/>
        </p:nvSpPr>
        <p:spPr>
          <a:xfrm>
            <a:off x="285840" y="4429080"/>
            <a:ext cx="17856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621" name="CustomShape 7"/>
          <p:cNvSpPr/>
          <p:nvPr/>
        </p:nvSpPr>
        <p:spPr>
          <a:xfrm>
            <a:off x="285840" y="5214960"/>
            <a:ext cx="192852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622" name="CustomShape 8"/>
          <p:cNvSpPr/>
          <p:nvPr/>
        </p:nvSpPr>
        <p:spPr>
          <a:xfrm>
            <a:off x="285840" y="592920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623" name="CustomShape 9"/>
          <p:cNvSpPr/>
          <p:nvPr/>
        </p:nvSpPr>
        <p:spPr>
          <a:xfrm>
            <a:off x="2143080" y="3643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__enqueue_entity( )</a:t>
            </a:r>
            <a:endParaRPr/>
          </a:p>
        </p:txBody>
      </p:sp>
      <p:sp>
        <p:nvSpPr>
          <p:cNvPr id="624" name="CustomShape 10"/>
          <p:cNvSpPr/>
          <p:nvPr/>
        </p:nvSpPr>
        <p:spPr>
          <a:xfrm>
            <a:off x="521496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pick_next_task_fair( )</a:t>
            </a:r>
            <a:endParaRPr/>
          </a:p>
        </p:txBody>
      </p:sp>
      <p:sp>
        <p:nvSpPr>
          <p:cNvPr id="625" name="CustomShape 11"/>
          <p:cNvSpPr/>
          <p:nvPr/>
        </p:nvSpPr>
        <p:spPr>
          <a:xfrm>
            <a:off x="4572000" y="27860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pick_next_entity( )</a:t>
            </a:r>
            <a:endParaRPr/>
          </a:p>
        </p:txBody>
      </p:sp>
      <p:sp>
        <p:nvSpPr>
          <p:cNvPr id="626" name="CustomShape 12"/>
          <p:cNvSpPr/>
          <p:nvPr/>
        </p:nvSpPr>
        <p:spPr>
          <a:xfrm>
            <a:off x="4572000" y="364320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__pick_next_entity( )</a:t>
            </a:r>
            <a:endParaRPr/>
          </a:p>
        </p:txBody>
      </p:sp>
      <p:sp>
        <p:nvSpPr>
          <p:cNvPr id="627" name="CustomShape 13"/>
          <p:cNvSpPr/>
          <p:nvPr/>
        </p:nvSpPr>
        <p:spPr>
          <a:xfrm>
            <a:off x="4286160" y="4429080"/>
            <a:ext cx="27856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wakeup_preempt_entity( )</a:t>
            </a:r>
            <a:endParaRPr/>
          </a:p>
        </p:txBody>
      </p:sp>
      <p:sp>
        <p:nvSpPr>
          <p:cNvPr id="628" name="CustomShape 14"/>
          <p:cNvSpPr/>
          <p:nvPr/>
        </p:nvSpPr>
        <p:spPr>
          <a:xfrm>
            <a:off x="6929280" y="2786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set_next_entity( )</a:t>
            </a:r>
            <a:endParaRPr/>
          </a:p>
        </p:txBody>
      </p:sp>
      <p:sp>
        <p:nvSpPr>
          <p:cNvPr id="629" name="Line 15"/>
          <p:cNvSpPr/>
          <p:nvPr/>
        </p:nvSpPr>
        <p:spPr>
          <a:xfrm flipH="1">
            <a:off x="2392920" y="1500120"/>
            <a:ext cx="178596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0" name="Line 16"/>
          <p:cNvSpPr/>
          <p:nvPr/>
        </p:nvSpPr>
        <p:spPr>
          <a:xfrm flipH="1">
            <a:off x="1892880" y="2285640"/>
            <a:ext cx="50004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1" name="Line 17"/>
          <p:cNvSpPr/>
          <p:nvPr/>
        </p:nvSpPr>
        <p:spPr>
          <a:xfrm flipH="1">
            <a:off x="1214280" y="3214440"/>
            <a:ext cx="6786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2" name="Line 18"/>
          <p:cNvSpPr/>
          <p:nvPr/>
        </p:nvSpPr>
        <p:spPr>
          <a:xfrm>
            <a:off x="1892880" y="3214440"/>
            <a:ext cx="128592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3" name="Line 19"/>
          <p:cNvSpPr/>
          <p:nvPr/>
        </p:nvSpPr>
        <p:spPr>
          <a:xfrm flipH="1">
            <a:off x="1178640" y="4071600"/>
            <a:ext cx="3564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4" name="Line 20"/>
          <p:cNvSpPr/>
          <p:nvPr/>
        </p:nvSpPr>
        <p:spPr>
          <a:xfrm>
            <a:off x="1178640" y="4857480"/>
            <a:ext cx="71280" cy="357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5" name="Line 21"/>
          <p:cNvSpPr/>
          <p:nvPr/>
        </p:nvSpPr>
        <p:spPr>
          <a:xfrm>
            <a:off x="1249920" y="5643360"/>
            <a:ext cx="7164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6" name="Line 22"/>
          <p:cNvSpPr/>
          <p:nvPr/>
        </p:nvSpPr>
        <p:spPr>
          <a:xfrm>
            <a:off x="4178880" y="1500120"/>
            <a:ext cx="214308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7" name="Line 23"/>
          <p:cNvSpPr/>
          <p:nvPr/>
        </p:nvSpPr>
        <p:spPr>
          <a:xfrm flipH="1">
            <a:off x="5679000" y="2285640"/>
            <a:ext cx="6429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8" name="Line 24"/>
          <p:cNvSpPr/>
          <p:nvPr/>
        </p:nvSpPr>
        <p:spPr>
          <a:xfrm flipH="1">
            <a:off x="5678280" y="3215160"/>
            <a:ext cx="18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9" name="Line 25"/>
          <p:cNvSpPr/>
          <p:nvPr/>
        </p:nvSpPr>
        <p:spPr>
          <a:xfrm flipH="1">
            <a:off x="5678280" y="407268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40" name="Line 26"/>
          <p:cNvSpPr/>
          <p:nvPr/>
        </p:nvSpPr>
        <p:spPr>
          <a:xfrm>
            <a:off x="6321960" y="2285640"/>
            <a:ext cx="15717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41" name="CustomShape 27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linux-2.6.29.2/kernel/sched.c</a:t>
            </a:r>
            <a:endParaRPr/>
          </a:p>
        </p:txBody>
      </p:sp>
      <p:sp>
        <p:nvSpPr>
          <p:cNvPr id="643" name="TextShape 2"/>
          <p:cNvSpPr txBox="1"/>
          <p:nvPr/>
        </p:nvSpPr>
        <p:spPr>
          <a:xfrm>
            <a:off x="457200" y="1357200"/>
            <a:ext cx="8229240" cy="4768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00120" y="1714320"/>
            <a:ext cx="5238360" cy="4686120"/>
          </a:xfrm>
          <a:prstGeom prst="rect">
            <a:avLst/>
          </a:prstGeom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linux-2.6.29.2/kernel/sched.c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4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571760"/>
            <a:ext cx="8648280" cy="4676400"/>
          </a:xfrm>
          <a:prstGeom prst="rect">
            <a:avLst/>
          </a:prstGeom>
        </p:spPr>
      </p:pic>
      <p:sp>
        <p:nvSpPr>
          <p:cNvPr id="648" name="CustomShape 3"/>
          <p:cNvSpPr/>
          <p:nvPr/>
        </p:nvSpPr>
        <p:spPr>
          <a:xfrm>
            <a:off x="214200" y="5715000"/>
            <a:ext cx="7500600" cy="5713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2643120"/>
            <a:ext cx="8762760" cy="2152440"/>
          </a:xfrm>
          <a:prstGeom prst="rect">
            <a:avLst/>
          </a:prstGeom>
        </p:spPr>
      </p:pic>
      <p:sp>
        <p:nvSpPr>
          <p:cNvPr id="652" name="CustomShape 3"/>
          <p:cNvSpPr/>
          <p:nvPr/>
        </p:nvSpPr>
        <p:spPr>
          <a:xfrm>
            <a:off x="142920" y="4143240"/>
            <a:ext cx="7143480" cy="2854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43080"/>
            <a:ext cx="9000720" cy="3471480"/>
          </a:xfrm>
          <a:prstGeom prst="rect">
            <a:avLst/>
          </a:prstGeom>
        </p:spPr>
      </p:pic>
      <p:sp>
        <p:nvSpPr>
          <p:cNvPr id="656" name="CustomShape 3"/>
          <p:cNvSpPr/>
          <p:nvPr/>
        </p:nvSpPr>
        <p:spPr>
          <a:xfrm>
            <a:off x="0" y="3571920"/>
            <a:ext cx="7214760" cy="285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57" name="CustomShape 4"/>
          <p:cNvSpPr/>
          <p:nvPr/>
        </p:nvSpPr>
        <p:spPr>
          <a:xfrm>
            <a:off x="0" y="4786200"/>
            <a:ext cx="7214760" cy="2854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658" name="CustomShape 5"/>
          <p:cNvSpPr/>
          <p:nvPr/>
        </p:nvSpPr>
        <p:spPr>
          <a:xfrm>
            <a:off x="0" y="2571840"/>
            <a:ext cx="1142640" cy="713880"/>
          </a:xfrm>
          <a:prstGeom prst="borderCallout1">
            <a:avLst>
              <a:gd fmla="val 59119" name="adj1"/>
              <a:gd fmla="val 106066" name="adj2"/>
              <a:gd fmla="val 97731" name="adj3"/>
              <a:gd fmla="val 1272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prev is on runqueue</a:t>
            </a:r>
            <a:endParaRPr/>
          </a:p>
        </p:txBody>
      </p:sp>
      <p:sp>
        <p:nvSpPr>
          <p:cNvPr id="659" name="CustomShape 6"/>
          <p:cNvSpPr/>
          <p:nvPr/>
        </p:nvSpPr>
        <p:spPr>
          <a:xfrm>
            <a:off x="5000760" y="5357880"/>
            <a:ext cx="1356840" cy="785520"/>
          </a:xfrm>
          <a:prstGeom prst="borderCallout1">
            <a:avLst>
              <a:gd fmla="val 47841" name="adj1"/>
              <a:gd fmla="val -8333" name="adj2"/>
              <a:gd fmla="val -23645" name="adj3"/>
              <a:gd fmla="val -59891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Put prev back into RB-tree</a:t>
            </a:r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6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6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81200"/>
            <a:ext cx="9036000" cy="5176440"/>
          </a:xfrm>
          <a:prstGeom prst="rect">
            <a:avLst/>
          </a:prstGeom>
        </p:spPr>
      </p:pic>
      <p:sp>
        <p:nvSpPr>
          <p:cNvPr id="663" name="CustomShape 3"/>
          <p:cNvSpPr/>
          <p:nvPr/>
        </p:nvSpPr>
        <p:spPr>
          <a:xfrm>
            <a:off x="6215040" y="2500200"/>
            <a:ext cx="2142720" cy="642600"/>
          </a:xfrm>
          <a:prstGeom prst="borderCallout1">
            <a:avLst>
              <a:gd fmla="val 48617" name="adj1"/>
              <a:gd fmla="val -7480" name="adj2"/>
              <a:gd fmla="val 55612" name="adj3"/>
              <a:gd fmla="val -4857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se-&gt;vruntime –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cfs_rq-&gt;min_vruntime</a:t>
            </a:r>
            <a:endParaRPr/>
          </a:p>
        </p:txBody>
      </p:sp>
      <p:sp>
        <p:nvSpPr>
          <p:cNvPr id="664" name="CustomShape 4"/>
          <p:cNvSpPr/>
          <p:nvPr/>
        </p:nvSpPr>
        <p:spPr>
          <a:xfrm>
            <a:off x="6643800" y="5572080"/>
            <a:ext cx="1142640" cy="356760"/>
          </a:xfrm>
          <a:prstGeom prst="borderCallout1">
            <a:avLst>
              <a:gd fmla="val 49470" name="adj1"/>
              <a:gd fmla="val -9133" name="adj2"/>
              <a:gd fmla="val 63860" name="adj3"/>
              <a:gd fmla="val -471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Move left</a:t>
            </a:r>
            <a:endParaRPr/>
          </a:p>
        </p:txBody>
      </p:sp>
      <p:sp>
        <p:nvSpPr>
          <p:cNvPr id="665" name="CustomShape 5"/>
          <p:cNvSpPr/>
          <p:nvPr/>
        </p:nvSpPr>
        <p:spPr>
          <a:xfrm>
            <a:off x="6643800" y="6143760"/>
            <a:ext cx="1142640" cy="356760"/>
          </a:xfrm>
          <a:prstGeom prst="borderCallout1">
            <a:avLst>
              <a:gd fmla="val 49470" name="adj1"/>
              <a:gd fmla="val -9133" name="adj2"/>
              <a:gd fmla="val 33140" name="adj3"/>
              <a:gd fmla="val -455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Move right</a:t>
            </a:r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6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6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2428920"/>
            <a:ext cx="8733960" cy="2199960"/>
          </a:xfrm>
          <a:prstGeom prst="rect">
            <a:avLst/>
          </a:prstGeom>
        </p:spPr>
      </p:pic>
      <p:sp>
        <p:nvSpPr>
          <p:cNvPr id="669" name="CustomShape 3"/>
          <p:cNvSpPr/>
          <p:nvPr/>
        </p:nvSpPr>
        <p:spPr>
          <a:xfrm>
            <a:off x="2786040" y="5072040"/>
            <a:ext cx="1999800" cy="785520"/>
          </a:xfrm>
          <a:prstGeom prst="borderCallout1">
            <a:avLst>
              <a:gd fmla="val -14995" name="adj1"/>
              <a:gd fmla="val 42867" name="adj2"/>
              <a:gd fmla="val -70189" name="adj3"/>
              <a:gd fmla="val 43038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Insert to RB-tree and set its color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320" y="1428840"/>
            <a:ext cx="5667120" cy="518112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95" name="CustomShape 1"/>
          <p:cNvSpPr/>
          <p:nvPr/>
        </p:nvSpPr>
        <p:spPr>
          <a:xfrm>
            <a:off x="1633320" y="500040"/>
            <a:ext cx="2131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kernel/sched_rt.c</a:t>
            </a:r>
            <a:endParaRPr/>
          </a:p>
        </p:txBody>
      </p:sp>
      <p:sp>
        <p:nvSpPr>
          <p:cNvPr id="96" name="Line 2"/>
          <p:cNvSpPr/>
          <p:nvPr/>
        </p:nvSpPr>
        <p:spPr>
          <a:xfrm>
            <a:off x="5214600" y="1785600"/>
            <a:ext cx="1857600" cy="1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142920" y="857160"/>
            <a:ext cx="8857800" cy="58575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671" name="CustomShape 2"/>
          <p:cNvSpPr/>
          <p:nvPr/>
        </p:nvSpPr>
        <p:spPr>
          <a:xfrm>
            <a:off x="350028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672" name="CustomShape 3"/>
          <p:cNvSpPr/>
          <p:nvPr/>
        </p:nvSpPr>
        <p:spPr>
          <a:xfrm>
            <a:off x="128592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put_prev_task_fair( )</a:t>
            </a:r>
            <a:endParaRPr/>
          </a:p>
        </p:txBody>
      </p:sp>
      <p:sp>
        <p:nvSpPr>
          <p:cNvPr id="673" name="CustomShape 4"/>
          <p:cNvSpPr/>
          <p:nvPr/>
        </p:nvSpPr>
        <p:spPr>
          <a:xfrm>
            <a:off x="857160" y="278604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put_prev_entity( )</a:t>
            </a:r>
            <a:endParaRPr/>
          </a:p>
        </p:txBody>
      </p:sp>
      <p:sp>
        <p:nvSpPr>
          <p:cNvPr id="674" name="CustomShape 5"/>
          <p:cNvSpPr/>
          <p:nvPr/>
        </p:nvSpPr>
        <p:spPr>
          <a:xfrm>
            <a:off x="428760" y="3643200"/>
            <a:ext cx="15714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675" name="CustomShape 6"/>
          <p:cNvSpPr/>
          <p:nvPr/>
        </p:nvSpPr>
        <p:spPr>
          <a:xfrm>
            <a:off x="285840" y="4429080"/>
            <a:ext cx="17856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676" name="CustomShape 7"/>
          <p:cNvSpPr/>
          <p:nvPr/>
        </p:nvSpPr>
        <p:spPr>
          <a:xfrm>
            <a:off x="285840" y="5214960"/>
            <a:ext cx="192852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677" name="CustomShape 8"/>
          <p:cNvSpPr/>
          <p:nvPr/>
        </p:nvSpPr>
        <p:spPr>
          <a:xfrm>
            <a:off x="285840" y="592920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678" name="CustomShape 9"/>
          <p:cNvSpPr/>
          <p:nvPr/>
        </p:nvSpPr>
        <p:spPr>
          <a:xfrm>
            <a:off x="2143080" y="3643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__enqueue_entity( )</a:t>
            </a:r>
            <a:endParaRPr/>
          </a:p>
        </p:txBody>
      </p:sp>
      <p:sp>
        <p:nvSpPr>
          <p:cNvPr id="679" name="CustomShape 10"/>
          <p:cNvSpPr/>
          <p:nvPr/>
        </p:nvSpPr>
        <p:spPr>
          <a:xfrm>
            <a:off x="521496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pick_next_task_fair( )</a:t>
            </a:r>
            <a:endParaRPr/>
          </a:p>
        </p:txBody>
      </p:sp>
      <p:sp>
        <p:nvSpPr>
          <p:cNvPr id="680" name="CustomShape 11"/>
          <p:cNvSpPr/>
          <p:nvPr/>
        </p:nvSpPr>
        <p:spPr>
          <a:xfrm>
            <a:off x="4572000" y="27860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pick_next_entity( )</a:t>
            </a:r>
            <a:endParaRPr/>
          </a:p>
        </p:txBody>
      </p:sp>
      <p:sp>
        <p:nvSpPr>
          <p:cNvPr id="681" name="CustomShape 12"/>
          <p:cNvSpPr/>
          <p:nvPr/>
        </p:nvSpPr>
        <p:spPr>
          <a:xfrm>
            <a:off x="4572000" y="364320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__pick_next_entity( )</a:t>
            </a:r>
            <a:endParaRPr/>
          </a:p>
        </p:txBody>
      </p:sp>
      <p:sp>
        <p:nvSpPr>
          <p:cNvPr id="682" name="CustomShape 13"/>
          <p:cNvSpPr/>
          <p:nvPr/>
        </p:nvSpPr>
        <p:spPr>
          <a:xfrm>
            <a:off x="4286160" y="4429080"/>
            <a:ext cx="27856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wakeup_preempt_entity( )</a:t>
            </a:r>
            <a:endParaRPr/>
          </a:p>
        </p:txBody>
      </p:sp>
      <p:sp>
        <p:nvSpPr>
          <p:cNvPr id="683" name="CustomShape 14"/>
          <p:cNvSpPr/>
          <p:nvPr/>
        </p:nvSpPr>
        <p:spPr>
          <a:xfrm>
            <a:off x="6929280" y="2786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set_next_entity( )</a:t>
            </a:r>
            <a:endParaRPr/>
          </a:p>
        </p:txBody>
      </p:sp>
      <p:sp>
        <p:nvSpPr>
          <p:cNvPr id="684" name="Line 15"/>
          <p:cNvSpPr/>
          <p:nvPr/>
        </p:nvSpPr>
        <p:spPr>
          <a:xfrm flipH="1">
            <a:off x="2392920" y="1500120"/>
            <a:ext cx="178596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5" name="Line 16"/>
          <p:cNvSpPr/>
          <p:nvPr/>
        </p:nvSpPr>
        <p:spPr>
          <a:xfrm flipH="1">
            <a:off x="1892880" y="2285640"/>
            <a:ext cx="50004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6" name="Line 17"/>
          <p:cNvSpPr/>
          <p:nvPr/>
        </p:nvSpPr>
        <p:spPr>
          <a:xfrm flipH="1">
            <a:off x="1214280" y="3214440"/>
            <a:ext cx="6786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7" name="Line 18"/>
          <p:cNvSpPr/>
          <p:nvPr/>
        </p:nvSpPr>
        <p:spPr>
          <a:xfrm>
            <a:off x="1892880" y="3214440"/>
            <a:ext cx="128592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8" name="Line 19"/>
          <p:cNvSpPr/>
          <p:nvPr/>
        </p:nvSpPr>
        <p:spPr>
          <a:xfrm flipH="1">
            <a:off x="1178640" y="4071600"/>
            <a:ext cx="3564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89" name="Line 20"/>
          <p:cNvSpPr/>
          <p:nvPr/>
        </p:nvSpPr>
        <p:spPr>
          <a:xfrm>
            <a:off x="1178640" y="4857480"/>
            <a:ext cx="71280" cy="357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0" name="Line 21"/>
          <p:cNvSpPr/>
          <p:nvPr/>
        </p:nvSpPr>
        <p:spPr>
          <a:xfrm>
            <a:off x="1249920" y="5643360"/>
            <a:ext cx="7164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1" name="Line 22"/>
          <p:cNvSpPr/>
          <p:nvPr/>
        </p:nvSpPr>
        <p:spPr>
          <a:xfrm>
            <a:off x="4178880" y="1500120"/>
            <a:ext cx="214308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2" name="Line 23"/>
          <p:cNvSpPr/>
          <p:nvPr/>
        </p:nvSpPr>
        <p:spPr>
          <a:xfrm flipH="1">
            <a:off x="5679000" y="2285640"/>
            <a:ext cx="6429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3" name="Line 24"/>
          <p:cNvSpPr/>
          <p:nvPr/>
        </p:nvSpPr>
        <p:spPr>
          <a:xfrm flipH="1">
            <a:off x="5678280" y="3215160"/>
            <a:ext cx="18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4" name="Line 25"/>
          <p:cNvSpPr/>
          <p:nvPr/>
        </p:nvSpPr>
        <p:spPr>
          <a:xfrm flipH="1">
            <a:off x="5678280" y="407268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5" name="Line 26"/>
          <p:cNvSpPr/>
          <p:nvPr/>
        </p:nvSpPr>
        <p:spPr>
          <a:xfrm>
            <a:off x="6321960" y="2285640"/>
            <a:ext cx="15717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96" name="CustomShape 27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697" name="CustomShape 28"/>
          <p:cNvSpPr/>
          <p:nvPr/>
        </p:nvSpPr>
        <p:spPr>
          <a:xfrm>
            <a:off x="6143760" y="107172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698" name="CustomShape 29"/>
          <p:cNvSpPr/>
          <p:nvPr/>
        </p:nvSpPr>
        <p:spPr>
          <a:xfrm>
            <a:off x="6357960" y="100008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44840"/>
            <a:ext cx="9143640" cy="5212800"/>
          </a:xfrm>
          <a:prstGeom prst="rect">
            <a:avLst/>
          </a:prstGeom>
        </p:spPr>
      </p:pic>
      <p:sp>
        <p:nvSpPr>
          <p:cNvPr id="702" name="CustomShape 3"/>
          <p:cNvSpPr/>
          <p:nvPr/>
        </p:nvSpPr>
        <p:spPr>
          <a:xfrm>
            <a:off x="5715000" y="5429160"/>
            <a:ext cx="2356920" cy="1071360"/>
          </a:xfrm>
          <a:prstGeom prst="borderCallout1">
            <a:avLst>
              <a:gd fmla="val 18750" name="adj1"/>
              <a:gd fmla="val -8333" name="adj2"/>
              <a:gd fmla="val 2905" name="adj3"/>
              <a:gd fmla="val -37885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 will return NULL if  CONFIG_FAIR_GROUP_SCHED</a:t>
            </a:r>
            <a:endParaRPr/>
          </a:p>
        </p:txBody>
      </p:sp>
      <p:sp>
        <p:nvSpPr>
          <p:cNvPr id="703" name="CustomShape 4"/>
          <p:cNvSpPr/>
          <p:nvPr/>
        </p:nvSpPr>
        <p:spPr>
          <a:xfrm>
            <a:off x="0" y="3714840"/>
            <a:ext cx="650052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704" name="CustomShape 5"/>
          <p:cNvSpPr/>
          <p:nvPr/>
        </p:nvSpPr>
        <p:spPr>
          <a:xfrm>
            <a:off x="0" y="5000760"/>
            <a:ext cx="650052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0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28840"/>
            <a:ext cx="8886600" cy="25426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descr="" id="70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4429080"/>
            <a:ext cx="8534160" cy="191412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sp>
        <p:nvSpPr>
          <p:cNvPr id="709" name="CustomShape 3"/>
          <p:cNvSpPr/>
          <p:nvPr/>
        </p:nvSpPr>
        <p:spPr>
          <a:xfrm>
            <a:off x="214200" y="6143760"/>
            <a:ext cx="1714320" cy="713880"/>
          </a:xfrm>
          <a:prstGeom prst="borderCallout1">
            <a:avLst>
              <a:gd fmla="val 50751" name="adj1"/>
              <a:gd fmla="val 104200" name="adj2"/>
              <a:gd fmla="val 4977" name="adj3"/>
              <a:gd fmla="val 1131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Return leftmost node of RB-tree</a:t>
            </a:r>
            <a:endParaRPr/>
          </a:p>
        </p:txBody>
      </p:sp>
      <p:sp>
        <p:nvSpPr>
          <p:cNvPr id="710" name="CustomShape 4"/>
          <p:cNvSpPr/>
          <p:nvPr/>
        </p:nvSpPr>
        <p:spPr>
          <a:xfrm>
            <a:off x="5357880" y="2571840"/>
            <a:ext cx="2857320" cy="285480"/>
          </a:xfrm>
          <a:prstGeom prst="borderCallout1">
            <a:avLst>
              <a:gd fmla="val 53950" name="adj1"/>
              <a:gd fmla="val -4173" name="adj2"/>
              <a:gd fmla="val -9099" name="adj3"/>
              <a:gd fmla="val -1401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cfs_rq-&gt;next will preempt se ?</a:t>
            </a:r>
            <a:endParaRPr/>
          </a:p>
        </p:txBody>
      </p:sp>
      <p:sp>
        <p:nvSpPr>
          <p:cNvPr id="711" name="CustomShape 5"/>
          <p:cNvSpPr/>
          <p:nvPr/>
        </p:nvSpPr>
        <p:spPr>
          <a:xfrm>
            <a:off x="5357880" y="3214800"/>
            <a:ext cx="2857320" cy="285480"/>
          </a:xfrm>
          <a:prstGeom prst="borderCallout1">
            <a:avLst>
              <a:gd fmla="val 53950" name="adj1"/>
              <a:gd fmla="val -4173" name="adj2"/>
              <a:gd fmla="val -9099" name="adj3"/>
              <a:gd fmla="val -1401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cfs_rq-&gt;last will preempt se ?</a:t>
            </a:r>
            <a:endParaRPr/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1136160"/>
            <a:ext cx="8510400" cy="5721480"/>
          </a:xfrm>
          <a:prstGeom prst="rect">
            <a:avLst/>
          </a:prstGeom>
        </p:spPr>
      </p:pic>
      <p:sp>
        <p:nvSpPr>
          <p:cNvPr id="715" name="CustomShape 3"/>
          <p:cNvSpPr/>
          <p:nvPr/>
        </p:nvSpPr>
        <p:spPr>
          <a:xfrm>
            <a:off x="3214800" y="3214800"/>
            <a:ext cx="1714320" cy="928440"/>
          </a:xfrm>
          <a:prstGeom prst="borderCallout1">
            <a:avLst>
              <a:gd fmla="val 18750" name="adj1"/>
              <a:gd fmla="val -8333" name="adj2"/>
              <a:gd fmla="val 112500" name="adj3"/>
              <a:gd fmla="val -383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less than 1, se can not preempt curr</a:t>
            </a:r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6215040" y="3000240"/>
            <a:ext cx="2285640" cy="1142640"/>
          </a:xfrm>
          <a:prstGeom prst="borderCallout1">
            <a:avLst>
              <a:gd fmla="val 79926" name="adj1"/>
              <a:gd fmla="val -10294" name="adj2"/>
              <a:gd fmla="val 192499" name="adj3"/>
              <a:gd fmla="val -126961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se-&gt;vruntime &gt;= curr-&gt;vruntime, can not preempt 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4429080" y="5000760"/>
            <a:ext cx="1928520" cy="1142640"/>
          </a:xfrm>
          <a:prstGeom prst="borderCallout1">
            <a:avLst>
              <a:gd fmla="val 70514" name="adj1"/>
              <a:gd fmla="val -3220" name="adj2"/>
              <a:gd fmla="val 100735" name="adj3"/>
              <a:gd fmla="val -48558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vdiff greater than curr’s granularity, can preempt</a:t>
            </a:r>
            <a:endParaRPr/>
          </a:p>
        </p:txBody>
      </p:sp>
      <p:sp>
        <p:nvSpPr>
          <p:cNvPr id="718" name="CustomShape 6"/>
          <p:cNvSpPr/>
          <p:nvPr/>
        </p:nvSpPr>
        <p:spPr>
          <a:xfrm>
            <a:off x="6500880" y="5500800"/>
            <a:ext cx="1928520" cy="1142640"/>
          </a:xfrm>
          <a:prstGeom prst="borderCallout1">
            <a:avLst>
              <a:gd fmla="val 83848" name="adj1"/>
              <a:gd fmla="val -6938" name="adj2"/>
              <a:gd fmla="val 91323" name="adj3"/>
              <a:gd fmla="val -197287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vdiff  less than curr’s granularity, can not preempt</a:t>
            </a:r>
            <a:endParaRPr/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42920" y="857160"/>
            <a:ext cx="8857800" cy="58575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720" name="CustomShape 2"/>
          <p:cNvSpPr/>
          <p:nvPr/>
        </p:nvSpPr>
        <p:spPr>
          <a:xfrm>
            <a:off x="350028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schedule()</a:t>
            </a:r>
            <a:endParaRPr/>
          </a:p>
        </p:txBody>
      </p:sp>
      <p:sp>
        <p:nvSpPr>
          <p:cNvPr id="721" name="CustomShape 3"/>
          <p:cNvSpPr/>
          <p:nvPr/>
        </p:nvSpPr>
        <p:spPr>
          <a:xfrm>
            <a:off x="128592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put_prev_task_fair( )</a:t>
            </a:r>
            <a:endParaRPr/>
          </a:p>
        </p:txBody>
      </p:sp>
      <p:sp>
        <p:nvSpPr>
          <p:cNvPr id="722" name="CustomShape 4"/>
          <p:cNvSpPr/>
          <p:nvPr/>
        </p:nvSpPr>
        <p:spPr>
          <a:xfrm>
            <a:off x="857160" y="278604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put_prev_entity( )</a:t>
            </a:r>
            <a:endParaRPr/>
          </a:p>
        </p:txBody>
      </p:sp>
      <p:sp>
        <p:nvSpPr>
          <p:cNvPr id="723" name="CustomShape 5"/>
          <p:cNvSpPr/>
          <p:nvPr/>
        </p:nvSpPr>
        <p:spPr>
          <a:xfrm>
            <a:off x="428760" y="3643200"/>
            <a:ext cx="15714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update_curr( )</a:t>
            </a:r>
            <a:endParaRPr/>
          </a:p>
        </p:txBody>
      </p:sp>
      <p:sp>
        <p:nvSpPr>
          <p:cNvPr id="724" name="CustomShape 6"/>
          <p:cNvSpPr/>
          <p:nvPr/>
        </p:nvSpPr>
        <p:spPr>
          <a:xfrm>
            <a:off x="285840" y="4429080"/>
            <a:ext cx="178560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__update_curr( )</a:t>
            </a:r>
            <a:endParaRPr/>
          </a:p>
        </p:txBody>
      </p:sp>
      <p:sp>
        <p:nvSpPr>
          <p:cNvPr id="725" name="CustomShape 7"/>
          <p:cNvSpPr/>
          <p:nvPr/>
        </p:nvSpPr>
        <p:spPr>
          <a:xfrm>
            <a:off x="285840" y="5214960"/>
            <a:ext cx="192852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calc_delta_fair( )</a:t>
            </a:r>
            <a:endParaRPr/>
          </a:p>
        </p:txBody>
      </p:sp>
      <p:sp>
        <p:nvSpPr>
          <p:cNvPr id="726" name="CustomShape 8"/>
          <p:cNvSpPr/>
          <p:nvPr/>
        </p:nvSpPr>
        <p:spPr>
          <a:xfrm>
            <a:off x="285840" y="5929200"/>
            <a:ext cx="2071440" cy="42840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calc_delta_mime( )</a:t>
            </a:r>
            <a:endParaRPr/>
          </a:p>
        </p:txBody>
      </p:sp>
      <p:sp>
        <p:nvSpPr>
          <p:cNvPr id="727" name="CustomShape 9"/>
          <p:cNvSpPr/>
          <p:nvPr/>
        </p:nvSpPr>
        <p:spPr>
          <a:xfrm>
            <a:off x="2143080" y="364320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__enqueue_entity( )</a:t>
            </a:r>
            <a:endParaRPr/>
          </a:p>
        </p:txBody>
      </p:sp>
      <p:sp>
        <p:nvSpPr>
          <p:cNvPr id="728" name="CustomShape 10"/>
          <p:cNvSpPr/>
          <p:nvPr/>
        </p:nvSpPr>
        <p:spPr>
          <a:xfrm>
            <a:off x="5214960" y="18572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pick_next_task_fair( )</a:t>
            </a:r>
            <a:endParaRPr/>
          </a:p>
        </p:txBody>
      </p:sp>
      <p:sp>
        <p:nvSpPr>
          <p:cNvPr id="729" name="CustomShape 11"/>
          <p:cNvSpPr/>
          <p:nvPr/>
        </p:nvSpPr>
        <p:spPr>
          <a:xfrm>
            <a:off x="4572000" y="278604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pick_next_entity( )</a:t>
            </a:r>
            <a:endParaRPr/>
          </a:p>
        </p:txBody>
      </p:sp>
      <p:sp>
        <p:nvSpPr>
          <p:cNvPr id="730" name="CustomShape 12"/>
          <p:cNvSpPr/>
          <p:nvPr/>
        </p:nvSpPr>
        <p:spPr>
          <a:xfrm>
            <a:off x="4572000" y="364320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__pick_next_entity( )</a:t>
            </a:r>
            <a:endParaRPr/>
          </a:p>
        </p:txBody>
      </p:sp>
      <p:sp>
        <p:nvSpPr>
          <p:cNvPr id="731" name="CustomShape 13"/>
          <p:cNvSpPr/>
          <p:nvPr/>
        </p:nvSpPr>
        <p:spPr>
          <a:xfrm>
            <a:off x="4286160" y="4429080"/>
            <a:ext cx="278568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wakeup_preempt_entity( )</a:t>
            </a:r>
            <a:endParaRPr/>
          </a:p>
        </p:txBody>
      </p:sp>
      <p:sp>
        <p:nvSpPr>
          <p:cNvPr id="732" name="CustomShape 14"/>
          <p:cNvSpPr/>
          <p:nvPr/>
        </p:nvSpPr>
        <p:spPr>
          <a:xfrm>
            <a:off x="6929280" y="2786040"/>
            <a:ext cx="19285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set_next_entity( )</a:t>
            </a:r>
            <a:endParaRPr/>
          </a:p>
        </p:txBody>
      </p:sp>
      <p:sp>
        <p:nvSpPr>
          <p:cNvPr id="733" name="Line 15"/>
          <p:cNvSpPr/>
          <p:nvPr/>
        </p:nvSpPr>
        <p:spPr>
          <a:xfrm flipH="1">
            <a:off x="2392920" y="1500120"/>
            <a:ext cx="178596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34" name="Line 16"/>
          <p:cNvSpPr/>
          <p:nvPr/>
        </p:nvSpPr>
        <p:spPr>
          <a:xfrm flipH="1">
            <a:off x="1892880" y="2285640"/>
            <a:ext cx="50004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35" name="Line 17"/>
          <p:cNvSpPr/>
          <p:nvPr/>
        </p:nvSpPr>
        <p:spPr>
          <a:xfrm flipH="1">
            <a:off x="1214280" y="3214440"/>
            <a:ext cx="6786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36" name="Line 18"/>
          <p:cNvSpPr/>
          <p:nvPr/>
        </p:nvSpPr>
        <p:spPr>
          <a:xfrm>
            <a:off x="1892880" y="3214440"/>
            <a:ext cx="128592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37" name="Line 19"/>
          <p:cNvSpPr/>
          <p:nvPr/>
        </p:nvSpPr>
        <p:spPr>
          <a:xfrm flipH="1">
            <a:off x="1178640" y="4071600"/>
            <a:ext cx="35640" cy="357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38" name="Line 20"/>
          <p:cNvSpPr/>
          <p:nvPr/>
        </p:nvSpPr>
        <p:spPr>
          <a:xfrm>
            <a:off x="1178640" y="4857480"/>
            <a:ext cx="71280" cy="357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9" name="Line 21"/>
          <p:cNvSpPr/>
          <p:nvPr/>
        </p:nvSpPr>
        <p:spPr>
          <a:xfrm>
            <a:off x="1249920" y="5643360"/>
            <a:ext cx="7164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0" name="Line 22"/>
          <p:cNvSpPr/>
          <p:nvPr/>
        </p:nvSpPr>
        <p:spPr>
          <a:xfrm>
            <a:off x="4178880" y="1500120"/>
            <a:ext cx="214308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41" name="Line 23"/>
          <p:cNvSpPr/>
          <p:nvPr/>
        </p:nvSpPr>
        <p:spPr>
          <a:xfrm flipH="1">
            <a:off x="5679000" y="2285640"/>
            <a:ext cx="6429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42" name="Line 24"/>
          <p:cNvSpPr/>
          <p:nvPr/>
        </p:nvSpPr>
        <p:spPr>
          <a:xfrm flipH="1">
            <a:off x="5678280" y="3215160"/>
            <a:ext cx="180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43" name="Line 25"/>
          <p:cNvSpPr/>
          <p:nvPr/>
        </p:nvSpPr>
        <p:spPr>
          <a:xfrm flipH="1">
            <a:off x="5678280" y="4072680"/>
            <a:ext cx="1800" cy="357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44" name="Line 26"/>
          <p:cNvSpPr/>
          <p:nvPr/>
        </p:nvSpPr>
        <p:spPr>
          <a:xfrm>
            <a:off x="6321960" y="2285640"/>
            <a:ext cx="1571760" cy="5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45" name="CustomShape 27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746" name="CustomShape 28"/>
          <p:cNvSpPr/>
          <p:nvPr/>
        </p:nvSpPr>
        <p:spPr>
          <a:xfrm>
            <a:off x="7786800" y="200016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747" name="CustomShape 29"/>
          <p:cNvSpPr/>
          <p:nvPr/>
        </p:nvSpPr>
        <p:spPr>
          <a:xfrm>
            <a:off x="8001000" y="192888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5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1285920"/>
            <a:ext cx="8234280" cy="5571720"/>
          </a:xfrm>
          <a:prstGeom prst="rect">
            <a:avLst/>
          </a:prstGeom>
        </p:spPr>
      </p:pic>
      <p:sp>
        <p:nvSpPr>
          <p:cNvPr id="751" name="CustomShape 3"/>
          <p:cNvSpPr/>
          <p:nvPr/>
        </p:nvSpPr>
        <p:spPr>
          <a:xfrm>
            <a:off x="6715080" y="3000240"/>
            <a:ext cx="1571400" cy="642600"/>
          </a:xfrm>
          <a:prstGeom prst="borderCallout1">
            <a:avLst>
              <a:gd fmla="val 50820" name="adj1"/>
              <a:gd fmla="val -8903" name="adj2"/>
              <a:gd fmla="val 83219" name="adj3"/>
              <a:gd fmla="val -63431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remove se from RB-tree</a:t>
            </a:r>
            <a:endParaRPr/>
          </a:p>
        </p:txBody>
      </p:sp>
      <p:sp>
        <p:nvSpPr>
          <p:cNvPr id="752" name="CustomShape 4"/>
          <p:cNvSpPr/>
          <p:nvPr/>
        </p:nvSpPr>
        <p:spPr>
          <a:xfrm>
            <a:off x="6500880" y="3786120"/>
            <a:ext cx="2142720" cy="642600"/>
          </a:xfrm>
          <a:prstGeom prst="borderCallout1">
            <a:avLst>
              <a:gd fmla="val 36876" name="adj1"/>
              <a:gd fmla="val -7496" name="adj2"/>
              <a:gd fmla="val 49756" name="adj3"/>
              <a:gd fmla="val -35405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Update start execution time of se</a:t>
            </a:r>
            <a:endParaRPr/>
          </a:p>
        </p:txBody>
      </p:sp>
      <p:sp>
        <p:nvSpPr>
          <p:cNvPr id="753" name="CustomShape 5"/>
          <p:cNvSpPr/>
          <p:nvPr/>
        </p:nvSpPr>
        <p:spPr>
          <a:xfrm>
            <a:off x="1357200" y="2571840"/>
            <a:ext cx="1071360" cy="642600"/>
          </a:xfrm>
          <a:prstGeom prst="borderCallout1">
            <a:avLst>
              <a:gd fmla="val -11116" name="adj1"/>
              <a:gd fmla="val 41160" name="adj2"/>
              <a:gd fmla="val -36833" name="adj3"/>
              <a:gd fmla="val 6150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se is on run queue</a:t>
            </a:r>
            <a:endParaRPr/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785880" y="857160"/>
            <a:ext cx="7500600" cy="542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755" name="CustomShape 2"/>
          <p:cNvSpPr/>
          <p:nvPr/>
        </p:nvSpPr>
        <p:spPr>
          <a:xfrm>
            <a:off x="371484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do_fork()</a:t>
            </a:r>
            <a:endParaRPr/>
          </a:p>
        </p:txBody>
      </p:sp>
      <p:sp>
        <p:nvSpPr>
          <p:cNvPr id="756" name="CustomShape 3"/>
          <p:cNvSpPr/>
          <p:nvPr/>
        </p:nvSpPr>
        <p:spPr>
          <a:xfrm>
            <a:off x="3286080" y="178596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wake_up_new_task( )</a:t>
            </a:r>
            <a:endParaRPr/>
          </a:p>
        </p:txBody>
      </p:sp>
      <p:sp>
        <p:nvSpPr>
          <p:cNvPr id="757" name="CustomShape 4"/>
          <p:cNvSpPr/>
          <p:nvPr/>
        </p:nvSpPr>
        <p:spPr>
          <a:xfrm>
            <a:off x="2286000" y="271476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task_new_fair( )</a:t>
            </a:r>
            <a:endParaRPr/>
          </a:p>
        </p:txBody>
      </p:sp>
      <p:sp>
        <p:nvSpPr>
          <p:cNvPr id="758" name="CustomShape 5"/>
          <p:cNvSpPr/>
          <p:nvPr/>
        </p:nvSpPr>
        <p:spPr>
          <a:xfrm>
            <a:off x="1143000" y="35719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place_entity( )</a:t>
            </a:r>
            <a:endParaRPr/>
          </a:p>
        </p:txBody>
      </p:sp>
      <p:sp>
        <p:nvSpPr>
          <p:cNvPr id="759" name="CustomShape 6"/>
          <p:cNvSpPr/>
          <p:nvPr/>
        </p:nvSpPr>
        <p:spPr>
          <a:xfrm>
            <a:off x="3143160" y="35719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enqueue_task_fair( )</a:t>
            </a:r>
            <a:endParaRPr/>
          </a:p>
        </p:txBody>
      </p:sp>
      <p:sp>
        <p:nvSpPr>
          <p:cNvPr id="760" name="Line 7"/>
          <p:cNvSpPr/>
          <p:nvPr/>
        </p:nvSpPr>
        <p:spPr>
          <a:xfrm flipH="1">
            <a:off x="4392360" y="150084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61" name="Line 8"/>
          <p:cNvSpPr/>
          <p:nvPr/>
        </p:nvSpPr>
        <p:spPr>
          <a:xfrm flipH="1">
            <a:off x="3321720" y="2214360"/>
            <a:ext cx="10713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62" name="Line 9"/>
          <p:cNvSpPr/>
          <p:nvPr/>
        </p:nvSpPr>
        <p:spPr>
          <a:xfrm flipH="1">
            <a:off x="1928520" y="3143160"/>
            <a:ext cx="139320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63" name="Line 10"/>
          <p:cNvSpPr/>
          <p:nvPr/>
        </p:nvSpPr>
        <p:spPr>
          <a:xfrm>
            <a:off x="3321720" y="3143160"/>
            <a:ext cx="85716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64" name="CustomShape 11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765" name="CustomShape 12"/>
          <p:cNvSpPr/>
          <p:nvPr/>
        </p:nvSpPr>
        <p:spPr>
          <a:xfrm>
            <a:off x="3143160" y="45007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enqueue_entity( )</a:t>
            </a:r>
            <a:endParaRPr/>
          </a:p>
        </p:txBody>
      </p:sp>
      <p:sp>
        <p:nvSpPr>
          <p:cNvPr id="766" name="CustomShape 13"/>
          <p:cNvSpPr/>
          <p:nvPr/>
        </p:nvSpPr>
        <p:spPr>
          <a:xfrm>
            <a:off x="2857320" y="5357880"/>
            <a:ext cx="26427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account_entity_enqueue( )</a:t>
            </a:r>
            <a:endParaRPr/>
          </a:p>
        </p:txBody>
      </p:sp>
      <p:sp>
        <p:nvSpPr>
          <p:cNvPr id="767" name="CustomShape 14"/>
          <p:cNvSpPr/>
          <p:nvPr/>
        </p:nvSpPr>
        <p:spPr>
          <a:xfrm>
            <a:off x="5214960" y="2714760"/>
            <a:ext cx="235692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check_preempt_curr( )</a:t>
            </a:r>
            <a:endParaRPr/>
          </a:p>
        </p:txBody>
      </p:sp>
      <p:sp>
        <p:nvSpPr>
          <p:cNvPr id="768" name="Line 15"/>
          <p:cNvSpPr/>
          <p:nvPr/>
        </p:nvSpPr>
        <p:spPr>
          <a:xfrm flipH="1">
            <a:off x="4178160" y="4001040"/>
            <a:ext cx="144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69" name="Line 16"/>
          <p:cNvSpPr/>
          <p:nvPr/>
        </p:nvSpPr>
        <p:spPr>
          <a:xfrm flipH="1">
            <a:off x="4178160" y="492984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70" name="Line 17"/>
          <p:cNvSpPr/>
          <p:nvPr/>
        </p:nvSpPr>
        <p:spPr>
          <a:xfrm>
            <a:off x="4393080" y="2214360"/>
            <a:ext cx="200052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7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43040"/>
            <a:ext cx="9000720" cy="4888800"/>
          </a:xfrm>
          <a:prstGeom prst="rect">
            <a:avLst/>
          </a:prstGeom>
        </p:spPr>
      </p:pic>
      <p:sp>
        <p:nvSpPr>
          <p:cNvPr id="774" name="CustomShape 3"/>
          <p:cNvSpPr/>
          <p:nvPr/>
        </p:nvSpPr>
        <p:spPr>
          <a:xfrm>
            <a:off x="6715080" y="5429160"/>
            <a:ext cx="1999800" cy="1142640"/>
          </a:xfrm>
          <a:prstGeom prst="borderCallout1">
            <a:avLst>
              <a:gd fmla="val 46750" name="adj1"/>
              <a:gd fmla="val -6504" name="adj2"/>
              <a:gd fmla="val -9099" name="adj3"/>
              <a:gd fmla="val -16847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child’s vruntime greater then parent’s, swap</a:t>
            </a:r>
            <a:endParaRPr/>
          </a:p>
        </p:txBody>
      </p:sp>
      <p:sp>
        <p:nvSpPr>
          <p:cNvPr id="775" name="CustomShape 4"/>
          <p:cNvSpPr/>
          <p:nvPr/>
        </p:nvSpPr>
        <p:spPr>
          <a:xfrm>
            <a:off x="0" y="3429000"/>
            <a:ext cx="4714560" cy="2854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776" name="CustomShape 5"/>
          <p:cNvSpPr/>
          <p:nvPr/>
        </p:nvSpPr>
        <p:spPr>
          <a:xfrm>
            <a:off x="6000840" y="3000240"/>
            <a:ext cx="1999800" cy="713880"/>
          </a:xfrm>
          <a:prstGeom prst="borderCallout1">
            <a:avLst>
              <a:gd fmla="val 51332" name="adj1"/>
              <a:gd fmla="val -8790" name="adj2"/>
              <a:gd fmla="val 82246" name="adj3"/>
              <a:gd fmla="val -53419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Adjust vruntime of new se</a:t>
            </a:r>
            <a:endParaRPr/>
          </a:p>
        </p:txBody>
      </p:sp>
      <p:sp>
        <p:nvSpPr>
          <p:cNvPr id="777" name="CustomShape 6"/>
          <p:cNvSpPr/>
          <p:nvPr/>
        </p:nvSpPr>
        <p:spPr>
          <a:xfrm>
            <a:off x="0" y="6072120"/>
            <a:ext cx="4785840" cy="28548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42876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7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790560"/>
            <a:ext cx="7002720" cy="6067080"/>
          </a:xfrm>
          <a:prstGeom prst="rect">
            <a:avLst/>
          </a:prstGeom>
        </p:spPr>
      </p:pic>
      <p:sp>
        <p:nvSpPr>
          <p:cNvPr id="781" name="CustomShape 3"/>
          <p:cNvSpPr/>
          <p:nvPr/>
        </p:nvSpPr>
        <p:spPr>
          <a:xfrm>
            <a:off x="6429240" y="2286000"/>
            <a:ext cx="1213920" cy="856800"/>
          </a:xfrm>
          <a:prstGeom prst="borderCallout1">
            <a:avLst>
              <a:gd fmla="val 18750" name="adj1"/>
              <a:gd fmla="val -8333" name="adj2"/>
              <a:gd fmla="val 54901" name="adj3"/>
              <a:gd fmla="val -128685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Convert schedule slice to virtual run time</a:t>
            </a:r>
            <a:endParaRPr/>
          </a:p>
        </p:txBody>
      </p:sp>
      <p:sp>
        <p:nvSpPr>
          <p:cNvPr id="782" name="CustomShape 4"/>
          <p:cNvSpPr/>
          <p:nvPr/>
        </p:nvSpPr>
        <p:spPr>
          <a:xfrm>
            <a:off x="571320" y="2143080"/>
            <a:ext cx="1142640" cy="356760"/>
          </a:xfrm>
          <a:prstGeom prst="borderCallout1">
            <a:avLst>
              <a:gd fmla="val 52030" name="adj1"/>
              <a:gd fmla="val 103666" name="adj2"/>
              <a:gd fmla="val 130420" name="adj3"/>
              <a:gd fmla="val 1272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for new task</a:t>
            </a:r>
            <a:endParaRPr/>
          </a:p>
        </p:txBody>
      </p:sp>
      <p:sp>
        <p:nvSpPr>
          <p:cNvPr id="783" name="CustomShape 5"/>
          <p:cNvSpPr/>
          <p:nvPr/>
        </p:nvSpPr>
        <p:spPr>
          <a:xfrm>
            <a:off x="500040" y="2928960"/>
            <a:ext cx="1142640" cy="428400"/>
          </a:xfrm>
          <a:prstGeom prst="borderCallout1">
            <a:avLst>
              <a:gd fmla="val 52030" name="adj1"/>
              <a:gd fmla="val 103666" name="adj2"/>
              <a:gd fmla="val 53620" name="adj3"/>
              <a:gd fmla="val 1344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for wake up task</a:t>
            </a:r>
            <a:endParaRPr/>
          </a:p>
        </p:txBody>
      </p:sp>
      <p:sp>
        <p:nvSpPr>
          <p:cNvPr id="784" name="CustomShape 6"/>
          <p:cNvSpPr/>
          <p:nvPr/>
        </p:nvSpPr>
        <p:spPr>
          <a:xfrm>
            <a:off x="214200" y="3571920"/>
            <a:ext cx="1999800" cy="1428480"/>
          </a:xfrm>
          <a:prstGeom prst="borderCallout1">
            <a:avLst>
              <a:gd fmla="val 47841" name="adj1"/>
              <a:gd fmla="val 105101" name="adj2"/>
              <a:gd fmla="val 18246" name="adj3"/>
              <a:gd fmla="val 134245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For task slept for a long time, its vruntime might be far less than min_vruntime. It will hold entire CPU if without adjusting. </a:t>
            </a:r>
            <a:endParaRPr/>
          </a:p>
        </p:txBody>
      </p:sp>
      <p:sp>
        <p:nvSpPr>
          <p:cNvPr id="785" name="CustomShape 7"/>
          <p:cNvSpPr/>
          <p:nvPr/>
        </p:nvSpPr>
        <p:spPr>
          <a:xfrm>
            <a:off x="7643880" y="5214960"/>
            <a:ext cx="1499760" cy="713880"/>
          </a:xfrm>
          <a:prstGeom prst="borderCallout1">
            <a:avLst>
              <a:gd fmla="val 18750" name="adj1"/>
              <a:gd fmla="val -8333" name="adj2"/>
              <a:gd fmla="val 83060" name="adj3"/>
              <a:gd fmla="val -63324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New vruntime can not be less than old vruntime</a:t>
            </a:r>
            <a:endParaRPr/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785880" y="857160"/>
            <a:ext cx="7500600" cy="542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787" name="CustomShape 2"/>
          <p:cNvSpPr/>
          <p:nvPr/>
        </p:nvSpPr>
        <p:spPr>
          <a:xfrm>
            <a:off x="371484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do_fork()</a:t>
            </a:r>
            <a:endParaRPr/>
          </a:p>
        </p:txBody>
      </p:sp>
      <p:sp>
        <p:nvSpPr>
          <p:cNvPr id="788" name="CustomShape 3"/>
          <p:cNvSpPr/>
          <p:nvPr/>
        </p:nvSpPr>
        <p:spPr>
          <a:xfrm>
            <a:off x="3286080" y="178596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wake_up_new_task( )</a:t>
            </a:r>
            <a:endParaRPr/>
          </a:p>
        </p:txBody>
      </p:sp>
      <p:sp>
        <p:nvSpPr>
          <p:cNvPr id="789" name="CustomShape 4"/>
          <p:cNvSpPr/>
          <p:nvPr/>
        </p:nvSpPr>
        <p:spPr>
          <a:xfrm>
            <a:off x="2286000" y="271476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task_new_fair( )</a:t>
            </a:r>
            <a:endParaRPr/>
          </a:p>
        </p:txBody>
      </p:sp>
      <p:sp>
        <p:nvSpPr>
          <p:cNvPr id="790" name="CustomShape 5"/>
          <p:cNvSpPr/>
          <p:nvPr/>
        </p:nvSpPr>
        <p:spPr>
          <a:xfrm>
            <a:off x="1143000" y="35719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place_entity( )</a:t>
            </a:r>
            <a:endParaRPr/>
          </a:p>
        </p:txBody>
      </p:sp>
      <p:sp>
        <p:nvSpPr>
          <p:cNvPr id="791" name="CustomShape 6"/>
          <p:cNvSpPr/>
          <p:nvPr/>
        </p:nvSpPr>
        <p:spPr>
          <a:xfrm>
            <a:off x="3143160" y="35719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enqueue_task_fair( )</a:t>
            </a:r>
            <a:endParaRPr/>
          </a:p>
        </p:txBody>
      </p:sp>
      <p:sp>
        <p:nvSpPr>
          <p:cNvPr id="792" name="Line 7"/>
          <p:cNvSpPr/>
          <p:nvPr/>
        </p:nvSpPr>
        <p:spPr>
          <a:xfrm flipH="1">
            <a:off x="4392360" y="150084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93" name="Line 8"/>
          <p:cNvSpPr/>
          <p:nvPr/>
        </p:nvSpPr>
        <p:spPr>
          <a:xfrm flipH="1">
            <a:off x="3321720" y="2214360"/>
            <a:ext cx="10713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94" name="Line 9"/>
          <p:cNvSpPr/>
          <p:nvPr/>
        </p:nvSpPr>
        <p:spPr>
          <a:xfrm flipH="1">
            <a:off x="1928520" y="3143160"/>
            <a:ext cx="139320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95" name="Line 10"/>
          <p:cNvSpPr/>
          <p:nvPr/>
        </p:nvSpPr>
        <p:spPr>
          <a:xfrm>
            <a:off x="3321720" y="3143160"/>
            <a:ext cx="85716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96" name="CustomShape 11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797" name="CustomShape 12"/>
          <p:cNvSpPr/>
          <p:nvPr/>
        </p:nvSpPr>
        <p:spPr>
          <a:xfrm>
            <a:off x="3143160" y="45007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enqueue_entity( )</a:t>
            </a:r>
            <a:endParaRPr/>
          </a:p>
        </p:txBody>
      </p:sp>
      <p:sp>
        <p:nvSpPr>
          <p:cNvPr id="798" name="CustomShape 13"/>
          <p:cNvSpPr/>
          <p:nvPr/>
        </p:nvSpPr>
        <p:spPr>
          <a:xfrm>
            <a:off x="2857320" y="5357880"/>
            <a:ext cx="26427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account_entity_enqueue( )</a:t>
            </a:r>
            <a:endParaRPr/>
          </a:p>
        </p:txBody>
      </p:sp>
      <p:sp>
        <p:nvSpPr>
          <p:cNvPr id="799" name="CustomShape 14"/>
          <p:cNvSpPr/>
          <p:nvPr/>
        </p:nvSpPr>
        <p:spPr>
          <a:xfrm>
            <a:off x="5429160" y="2714760"/>
            <a:ext cx="26427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check_preempt_wakeup( )</a:t>
            </a:r>
            <a:endParaRPr/>
          </a:p>
        </p:txBody>
      </p:sp>
      <p:sp>
        <p:nvSpPr>
          <p:cNvPr id="800" name="Line 15"/>
          <p:cNvSpPr/>
          <p:nvPr/>
        </p:nvSpPr>
        <p:spPr>
          <a:xfrm flipH="1">
            <a:off x="4178160" y="4001040"/>
            <a:ext cx="144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01" name="Line 16"/>
          <p:cNvSpPr/>
          <p:nvPr/>
        </p:nvSpPr>
        <p:spPr>
          <a:xfrm flipH="1">
            <a:off x="4178160" y="492984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02" name="Line 17"/>
          <p:cNvSpPr/>
          <p:nvPr/>
        </p:nvSpPr>
        <p:spPr>
          <a:xfrm>
            <a:off x="4393080" y="2214360"/>
            <a:ext cx="235764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03" name="CustomShape 18"/>
          <p:cNvSpPr/>
          <p:nvPr/>
        </p:nvSpPr>
        <p:spPr>
          <a:xfrm>
            <a:off x="4357800" y="285732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804" name="CustomShape 19"/>
          <p:cNvSpPr/>
          <p:nvPr/>
        </p:nvSpPr>
        <p:spPr>
          <a:xfrm>
            <a:off x="4572000" y="278604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Scheduling structure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5717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task_struct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record all status about task, like policy, state 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sched_entity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cfs scheduling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sched_rt_entity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Real-time scheduling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rq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per-CPU runqueue data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cfs_rq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CFS-related fields in a runqueue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rt_rq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Real-Time classes‘ related field in a runqueue</a:t>
            </a:r>
            <a:endParaRPr/>
          </a:p>
        </p:txBody>
      </p:sp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8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0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14320"/>
            <a:ext cx="9000720" cy="2967480"/>
          </a:xfrm>
          <a:prstGeom prst="rect">
            <a:avLst/>
          </a:prstGeom>
        </p:spPr>
      </p:pic>
      <p:sp>
        <p:nvSpPr>
          <p:cNvPr id="808" name="CustomShape 3"/>
          <p:cNvSpPr/>
          <p:nvPr/>
        </p:nvSpPr>
        <p:spPr>
          <a:xfrm>
            <a:off x="0" y="3500280"/>
            <a:ext cx="6071760" cy="21384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809" name="CustomShape 4"/>
          <p:cNvSpPr/>
          <p:nvPr/>
        </p:nvSpPr>
        <p:spPr>
          <a:xfrm>
            <a:off x="6286680" y="2500200"/>
            <a:ext cx="1642680" cy="928440"/>
          </a:xfrm>
          <a:prstGeom prst="borderCallout1">
            <a:avLst>
              <a:gd fmla="val 18750" name="adj1"/>
              <a:gd fmla="val -8333" name="adj2"/>
              <a:gd fmla="val 112500" name="adj3"/>
              <a:gd fmla="val -3833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Specify it is call by wakeup or fork</a:t>
            </a:r>
            <a:endParaRPr/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36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8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928800"/>
            <a:ext cx="7206480" cy="32144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descr="" id="8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64600" y="4286160"/>
            <a:ext cx="7979040" cy="2571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sp>
        <p:nvSpPr>
          <p:cNvPr id="814" name="CustomShape 3"/>
          <p:cNvSpPr/>
          <p:nvPr/>
        </p:nvSpPr>
        <p:spPr>
          <a:xfrm>
            <a:off x="4857840" y="1857240"/>
            <a:ext cx="1499760" cy="1142640"/>
          </a:xfrm>
          <a:prstGeom prst="borderCallout1">
            <a:avLst>
              <a:gd fmla="val 41150" name="adj1"/>
              <a:gd fmla="val -7114" name="adj2"/>
              <a:gd fmla="val 55700" name="adj3"/>
              <a:gd fmla="val -16145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come from wakeup, call place_entity to adjust vruntime</a:t>
            </a:r>
            <a:endParaRPr/>
          </a:p>
        </p:txBody>
      </p:sp>
      <p:sp>
        <p:nvSpPr>
          <p:cNvPr id="815" name="CustomShape 4"/>
          <p:cNvSpPr/>
          <p:nvPr/>
        </p:nvSpPr>
        <p:spPr>
          <a:xfrm>
            <a:off x="5000760" y="3143160"/>
            <a:ext cx="1499760" cy="928440"/>
          </a:xfrm>
          <a:prstGeom prst="borderCallout1">
            <a:avLst>
              <a:gd fmla="val 18750" name="adj1"/>
              <a:gd fmla="val -8333" name="adj2"/>
              <a:gd fmla="val 64254" name="adj3"/>
              <a:gd fmla="val -84143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se is not the current task, add se to RB_tree</a:t>
            </a:r>
            <a:endParaRPr/>
          </a:p>
        </p:txBody>
      </p:sp>
      <p:sp>
        <p:nvSpPr>
          <p:cNvPr id="816" name="CustomShape 5"/>
          <p:cNvSpPr/>
          <p:nvPr/>
        </p:nvSpPr>
        <p:spPr>
          <a:xfrm>
            <a:off x="714240" y="4714920"/>
            <a:ext cx="1142640" cy="785520"/>
          </a:xfrm>
          <a:prstGeom prst="borderCallout1">
            <a:avLst>
              <a:gd fmla="val 46677" name="adj1"/>
              <a:gd fmla="val 110066" name="adj2"/>
              <a:gd fmla="val 41519" name="adj3"/>
              <a:gd fmla="val 1568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Increase the load of cfs_rq</a:t>
            </a:r>
            <a:endParaRPr/>
          </a:p>
        </p:txBody>
      </p:sp>
      <p:sp>
        <p:nvSpPr>
          <p:cNvPr id="817" name="CustomShape 6"/>
          <p:cNvSpPr/>
          <p:nvPr/>
        </p:nvSpPr>
        <p:spPr>
          <a:xfrm>
            <a:off x="714240" y="5572080"/>
            <a:ext cx="1142640" cy="785520"/>
          </a:xfrm>
          <a:prstGeom prst="borderCallout1">
            <a:avLst>
              <a:gd fmla="val 38532" name="adj1"/>
              <a:gd fmla="val 106066" name="adj2"/>
              <a:gd fmla="val -31790" name="adj3"/>
              <a:gd fmla="val 1544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Increase the load of run queue</a:t>
            </a:r>
            <a:endParaRPr/>
          </a:p>
        </p:txBody>
      </p:sp>
      <p:sp>
        <p:nvSpPr>
          <p:cNvPr id="818" name="CustomShape 7"/>
          <p:cNvSpPr/>
          <p:nvPr/>
        </p:nvSpPr>
        <p:spPr>
          <a:xfrm>
            <a:off x="5643720" y="6143760"/>
            <a:ext cx="1785600" cy="713880"/>
          </a:xfrm>
          <a:prstGeom prst="borderCallout1">
            <a:avLst>
              <a:gd fmla="val 18750" name="adj1"/>
              <a:gd fmla="val -8333" name="adj2"/>
              <a:gd fmla="val 36978" name="adj3"/>
              <a:gd fmla="val -42429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Increase the number of running task</a:t>
            </a:r>
            <a:endParaRPr/>
          </a:p>
        </p:txBody>
      </p:sp>
      <p:sp>
        <p:nvSpPr>
          <p:cNvPr id="819" name="CustomShape 8"/>
          <p:cNvSpPr/>
          <p:nvPr/>
        </p:nvSpPr>
        <p:spPr>
          <a:xfrm>
            <a:off x="6429240" y="1357200"/>
            <a:ext cx="1999800" cy="856800"/>
          </a:xfrm>
          <a:prstGeom prst="borderCallout1">
            <a:avLst>
              <a:gd fmla="val 18750" name="adj1"/>
              <a:gd fmla="val -8333" name="adj2"/>
              <a:gd fmla="val 90100" name="adj3"/>
              <a:gd fmla="val -150332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Calculate load and nr_running of cfs_rq. Set se-&gt;on_rq to 1</a:t>
            </a:r>
            <a:endParaRPr/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785880" y="857160"/>
            <a:ext cx="7500600" cy="542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821" name="CustomShape 2"/>
          <p:cNvSpPr/>
          <p:nvPr/>
        </p:nvSpPr>
        <p:spPr>
          <a:xfrm>
            <a:off x="3714840" y="1071720"/>
            <a:ext cx="13568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do_fork()</a:t>
            </a:r>
            <a:endParaRPr/>
          </a:p>
        </p:txBody>
      </p:sp>
      <p:sp>
        <p:nvSpPr>
          <p:cNvPr id="822" name="CustomShape 3"/>
          <p:cNvSpPr/>
          <p:nvPr/>
        </p:nvSpPr>
        <p:spPr>
          <a:xfrm>
            <a:off x="3286080" y="1785960"/>
            <a:ext cx="22143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wake_up_new_task( )</a:t>
            </a:r>
            <a:endParaRPr/>
          </a:p>
        </p:txBody>
      </p:sp>
      <p:sp>
        <p:nvSpPr>
          <p:cNvPr id="823" name="CustomShape 4"/>
          <p:cNvSpPr/>
          <p:nvPr/>
        </p:nvSpPr>
        <p:spPr>
          <a:xfrm>
            <a:off x="2286000" y="271476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task_new_fair( )</a:t>
            </a:r>
            <a:endParaRPr/>
          </a:p>
        </p:txBody>
      </p:sp>
      <p:sp>
        <p:nvSpPr>
          <p:cNvPr id="824" name="CustomShape 5"/>
          <p:cNvSpPr/>
          <p:nvPr/>
        </p:nvSpPr>
        <p:spPr>
          <a:xfrm>
            <a:off x="1143000" y="3571920"/>
            <a:ext cx="157140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place_entity( )</a:t>
            </a:r>
            <a:endParaRPr/>
          </a:p>
        </p:txBody>
      </p:sp>
      <p:sp>
        <p:nvSpPr>
          <p:cNvPr id="825" name="CustomShape 6"/>
          <p:cNvSpPr/>
          <p:nvPr/>
        </p:nvSpPr>
        <p:spPr>
          <a:xfrm>
            <a:off x="3143160" y="35719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enqueue_task_fair( )</a:t>
            </a:r>
            <a:endParaRPr/>
          </a:p>
        </p:txBody>
      </p:sp>
      <p:sp>
        <p:nvSpPr>
          <p:cNvPr id="826" name="Line 7"/>
          <p:cNvSpPr/>
          <p:nvPr/>
        </p:nvSpPr>
        <p:spPr>
          <a:xfrm flipH="1">
            <a:off x="4392360" y="1500840"/>
            <a:ext cx="1800" cy="28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27" name="Line 8"/>
          <p:cNvSpPr/>
          <p:nvPr/>
        </p:nvSpPr>
        <p:spPr>
          <a:xfrm flipH="1">
            <a:off x="3321720" y="2214360"/>
            <a:ext cx="107136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28" name="Line 9"/>
          <p:cNvSpPr/>
          <p:nvPr/>
        </p:nvSpPr>
        <p:spPr>
          <a:xfrm flipH="1">
            <a:off x="1928520" y="3143160"/>
            <a:ext cx="139320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29" name="Line 10"/>
          <p:cNvSpPr/>
          <p:nvPr/>
        </p:nvSpPr>
        <p:spPr>
          <a:xfrm>
            <a:off x="3321720" y="3143160"/>
            <a:ext cx="857160" cy="428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30" name="CustomShape 11"/>
          <p:cNvSpPr/>
          <p:nvPr/>
        </p:nvSpPr>
        <p:spPr>
          <a:xfrm>
            <a:off x="214200" y="214200"/>
            <a:ext cx="1785600" cy="8211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DFS Traverse</a:t>
            </a:r>
            <a:endParaRPr/>
          </a:p>
        </p:txBody>
      </p:sp>
      <p:sp>
        <p:nvSpPr>
          <p:cNvPr id="831" name="CustomShape 12"/>
          <p:cNvSpPr/>
          <p:nvPr/>
        </p:nvSpPr>
        <p:spPr>
          <a:xfrm>
            <a:off x="3143160" y="4500720"/>
            <a:ext cx="207144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enqueue_entity( )</a:t>
            </a:r>
            <a:endParaRPr/>
          </a:p>
        </p:txBody>
      </p:sp>
      <p:sp>
        <p:nvSpPr>
          <p:cNvPr id="832" name="CustomShape 13"/>
          <p:cNvSpPr/>
          <p:nvPr/>
        </p:nvSpPr>
        <p:spPr>
          <a:xfrm>
            <a:off x="2857320" y="5357880"/>
            <a:ext cx="26427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account_entity_enqueue( )</a:t>
            </a:r>
            <a:endParaRPr/>
          </a:p>
        </p:txBody>
      </p:sp>
      <p:sp>
        <p:nvSpPr>
          <p:cNvPr id="833" name="CustomShape 14"/>
          <p:cNvSpPr/>
          <p:nvPr/>
        </p:nvSpPr>
        <p:spPr>
          <a:xfrm>
            <a:off x="5429160" y="2714760"/>
            <a:ext cx="2642760" cy="4284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check_preempt_wakeup( )</a:t>
            </a:r>
            <a:endParaRPr/>
          </a:p>
        </p:txBody>
      </p:sp>
      <p:sp>
        <p:nvSpPr>
          <p:cNvPr id="834" name="Line 15"/>
          <p:cNvSpPr/>
          <p:nvPr/>
        </p:nvSpPr>
        <p:spPr>
          <a:xfrm flipH="1">
            <a:off x="4178160" y="4001040"/>
            <a:ext cx="144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35" name="Line 16"/>
          <p:cNvSpPr/>
          <p:nvPr/>
        </p:nvSpPr>
        <p:spPr>
          <a:xfrm flipH="1">
            <a:off x="4178160" y="4929840"/>
            <a:ext cx="1440" cy="42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36" name="Line 17"/>
          <p:cNvSpPr/>
          <p:nvPr/>
        </p:nvSpPr>
        <p:spPr>
          <a:xfrm>
            <a:off x="4393080" y="2214360"/>
            <a:ext cx="2357640" cy="500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37" name="CustomShape 18"/>
          <p:cNvSpPr/>
          <p:nvPr/>
        </p:nvSpPr>
        <p:spPr>
          <a:xfrm>
            <a:off x="6572160" y="1928880"/>
            <a:ext cx="285480" cy="7138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838" name="CustomShape 19"/>
          <p:cNvSpPr/>
          <p:nvPr/>
        </p:nvSpPr>
        <p:spPr>
          <a:xfrm>
            <a:off x="6786720" y="1857240"/>
            <a:ext cx="1428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present position</a:t>
            </a:r>
            <a:endParaRPr/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8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946440"/>
            <a:ext cx="8710200" cy="5911200"/>
          </a:xfrm>
          <a:prstGeom prst="rect">
            <a:avLst/>
          </a:prstGeom>
        </p:spPr>
      </p:pic>
      <p:sp>
        <p:nvSpPr>
          <p:cNvPr id="842" name="CustomShape 3"/>
          <p:cNvSpPr/>
          <p:nvPr/>
        </p:nvSpPr>
        <p:spPr>
          <a:xfrm>
            <a:off x="0" y="2214720"/>
            <a:ext cx="1142640" cy="356760"/>
          </a:xfrm>
          <a:prstGeom prst="borderCallout1">
            <a:avLst>
              <a:gd fmla="val 62270" name="adj1"/>
              <a:gd fmla="val 106866" name="adj2"/>
              <a:gd fmla="val 97140" name="adj3"/>
              <a:gd fmla="val 1344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For rt task</a:t>
            </a:r>
            <a:endParaRPr/>
          </a:p>
        </p:txBody>
      </p:sp>
      <p:sp>
        <p:nvSpPr>
          <p:cNvPr id="843" name="CustomShape 4"/>
          <p:cNvSpPr/>
          <p:nvPr/>
        </p:nvSpPr>
        <p:spPr>
          <a:xfrm>
            <a:off x="0" y="3143160"/>
            <a:ext cx="1142640" cy="356760"/>
          </a:xfrm>
          <a:prstGeom prst="borderCallout1">
            <a:avLst>
              <a:gd fmla="val 62270" name="adj1"/>
              <a:gd fmla="val 106866" name="adj2"/>
              <a:gd fmla="val 97140" name="adj3"/>
              <a:gd fmla="val 134466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not CFS</a:t>
            </a:r>
            <a:endParaRPr/>
          </a:p>
        </p:txBody>
      </p:sp>
      <p:sp>
        <p:nvSpPr>
          <p:cNvPr id="844" name="CustomShape 5"/>
          <p:cNvSpPr/>
          <p:nvPr/>
        </p:nvSpPr>
        <p:spPr>
          <a:xfrm>
            <a:off x="4929120" y="3714840"/>
            <a:ext cx="1714320" cy="928440"/>
          </a:xfrm>
          <a:prstGeom prst="borderCallout1">
            <a:avLst>
              <a:gd fmla="val 39413" name="adj1"/>
              <a:gd fmla="val -11536" name="adj2"/>
              <a:gd fmla="val 37712" name="adj3"/>
              <a:gd fmla="val -49857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the wakeuped task is the same as current task</a:t>
            </a:r>
            <a:endParaRPr/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8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4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342800"/>
            <a:ext cx="8429400" cy="5514840"/>
          </a:xfrm>
          <a:prstGeom prst="rect">
            <a:avLst/>
          </a:prstGeom>
        </p:spPr>
      </p:pic>
      <p:sp>
        <p:nvSpPr>
          <p:cNvPr id="848" name="CustomShape 3"/>
          <p:cNvSpPr/>
          <p:nvPr/>
        </p:nvSpPr>
        <p:spPr>
          <a:xfrm>
            <a:off x="0" y="4286160"/>
            <a:ext cx="1571400" cy="713880"/>
          </a:xfrm>
          <a:prstGeom prst="borderCallout1">
            <a:avLst>
              <a:gd fmla="val 110909" name="adj1"/>
              <a:gd fmla="val 69630" name="adj2"/>
              <a:gd fmla="val 130420" name="adj3"/>
              <a:gd fmla="val 95484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not allow preemption while wakeup </a:t>
            </a:r>
            <a:endParaRPr/>
          </a:p>
        </p:txBody>
      </p:sp>
      <p:sp>
        <p:nvSpPr>
          <p:cNvPr id="849" name="CustomShape 4"/>
          <p:cNvSpPr/>
          <p:nvPr/>
        </p:nvSpPr>
        <p:spPr>
          <a:xfrm>
            <a:off x="6072120" y="4429080"/>
            <a:ext cx="1714320" cy="1142640"/>
          </a:xfrm>
          <a:prstGeom prst="borderCallout1">
            <a:avLst>
              <a:gd fmla="val 52350" name="adj1"/>
              <a:gd fmla="val -6200" name="adj2"/>
              <a:gd fmla="val 95700" name="adj3"/>
              <a:gd fmla="val -45800" name="adj4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Check to see if the wakeuped task can preempt current task</a:t>
            </a:r>
            <a:endParaRPr/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linux-2.6.29.2/kernel/sched_fair.c</a:t>
            </a:r>
            <a:endParaRPr/>
          </a:p>
        </p:txBody>
      </p:sp>
      <p:sp>
        <p:nvSpPr>
          <p:cNvPr id="8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80" y="2428920"/>
            <a:ext cx="7314840" cy="29808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28720" y="0"/>
            <a:ext cx="7486200" cy="6857640"/>
          </a:xfrm>
          <a:prstGeom prst="rect">
            <a:avLst/>
          </a:prstGeom>
          <a:ln w="9360">
            <a:solidFill>
              <a:srgbClr val="3a5f8b"/>
            </a:solidFill>
            <a:miter/>
          </a:ln>
        </p:spPr>
      </p:pic>
      <p:sp>
        <p:nvSpPr>
          <p:cNvPr id="102" name="CustomShape 3"/>
          <p:cNvSpPr/>
          <p:nvPr/>
        </p:nvSpPr>
        <p:spPr>
          <a:xfrm>
            <a:off x="6378120" y="2286000"/>
            <a:ext cx="26074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include/linux/sched.h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