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8" r:id="rId7"/>
    <p:sldId id="262" r:id="rId8"/>
    <p:sldId id="264" r:id="rId9"/>
    <p:sldId id="265" r:id="rId10"/>
    <p:sldId id="25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1.jpeg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2.xlsx"/><Relationship Id="rId1" Type="http://schemas.openxmlformats.org/officeDocument/2006/relationships/image" Target="../media/image1.jpeg"/><Relationship Id="rId4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成绩比例</a:t>
            </a:r>
          </a:p>
        </c:rich>
      </c:tx>
      <c:layout>
        <c:manualLayout>
          <c:xMode val="edge"/>
          <c:yMode val="edge"/>
          <c:x val="0.41917187500000003"/>
          <c:y val="1.640624899075732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1">
                  <a:duotone>
                    <a:schemeClr val="accent1">
                      <a:tint val="98000"/>
                      <a:lumMod val="102000"/>
                    </a:schemeClr>
                    <a:schemeClr val="accent1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5D6-4E9D-8933-CFE8DD6921F4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1">
                  <a:duotone>
                    <a:schemeClr val="accent2">
                      <a:tint val="98000"/>
                      <a:lumMod val="102000"/>
                    </a:schemeClr>
                    <a:schemeClr val="accent2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5D6-4E9D-8933-CFE8DD6921F4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1">
                  <a:duotone>
                    <a:schemeClr val="accent3">
                      <a:tint val="98000"/>
                      <a:lumMod val="102000"/>
                    </a:schemeClr>
                    <a:schemeClr val="accent3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5D6-4E9D-8933-CFE8DD6921F4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1">
                  <a:duotone>
                    <a:schemeClr val="accent4">
                      <a:tint val="98000"/>
                      <a:lumMod val="102000"/>
                    </a:schemeClr>
                    <a:schemeClr val="accent4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5D6-4E9D-8933-CFE8DD6921F4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1">
                  <a:duotone>
                    <a:schemeClr val="accent5">
                      <a:tint val="98000"/>
                      <a:lumMod val="102000"/>
                    </a:schemeClr>
                    <a:schemeClr val="accent5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5D6-4E9D-8933-CFE8DD6921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≥90（实验成绩均高于90）</c:v>
                </c:pt>
                <c:pt idx="1">
                  <c:v>60~89</c:v>
                </c:pt>
                <c:pt idx="2">
                  <c:v>≤59</c:v>
                </c:pt>
                <c:pt idx="3">
                  <c:v>实验成绩提升至及格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69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2F-42E0-A934-1D48DF3826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blipFill rotWithShape="1">
              <a:blip xmlns:r="http://schemas.openxmlformats.org/officeDocument/2006/relationships" r:embed="rId1">
                <a:duotone>
                  <a:schemeClr val="accent1">
                    <a:tint val="98000"/>
                    <a:lumMod val="102000"/>
                  </a:schemeClr>
                  <a:schemeClr val="accent1">
                    <a:shade val="98000"/>
                    <a:lumMod val="98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实验平均分</c:v>
                </c:pt>
                <c:pt idx="1">
                  <c:v>考试平均分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85.031578947368416</c:v>
                </c:pt>
                <c:pt idx="1">
                  <c:v>68.994736842105269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6F-4195-9811-6399840648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24420608"/>
        <c:axId val="224423296"/>
      </c:barChart>
      <c:catAx>
        <c:axId val="2244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423296"/>
        <c:crosses val="autoZero"/>
        <c:auto val="1"/>
        <c:lblAlgn val="ctr"/>
        <c:lblOffset val="100"/>
        <c:noMultiLvlLbl val="0"/>
      </c:catAx>
      <c:valAx>
        <c:axId val="22442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4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tp://114.212.86.3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图形学作业发布报告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NJU-Magic group                                                                                                   </a:t>
            </a:r>
            <a:r>
              <a:rPr lang="en-US" altLang="zh-CN" dirty="0" smtClean="0"/>
              <a:t>2017-03-06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043349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0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8886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5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539" y="2831335"/>
            <a:ext cx="10033517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好的作业成绩是总成绩的关键保证！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请大家</a:t>
            </a:r>
            <a:r>
              <a:rPr lang="zh-CN" altLang="en-US" sz="4800" u="sng" dirty="0" smtClean="0">
                <a:solidFill>
                  <a:srgbClr val="FFFF00"/>
                </a:solidFill>
              </a:rPr>
              <a:t>认真对待！</a:t>
            </a:r>
            <a:endParaRPr lang="zh-CN" altLang="en-US" sz="48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每月一份进度报告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一个完整的系统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完整的系统报告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20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803" y="2507260"/>
            <a:ext cx="5405751" cy="3636511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/>
              <a:t>、图形数据输入功能（易交互</a:t>
            </a:r>
            <a:r>
              <a:rPr lang="zh-CN" altLang="en-US" sz="2400" dirty="0" smtClean="0"/>
              <a:t>）      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、图形数据编辑功能（易交互）      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、图形数据裁剪功能       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、图形数据的变换功能（易交互）   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、图形数据显示功能（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多面体）  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、图形数据的存储功能                     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58492" y="2507261"/>
            <a:ext cx="582536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4" y="2507260"/>
            <a:ext cx="540575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：直线、曲线、多边形、填充区域</a:t>
            </a:r>
          </a:p>
          <a:p>
            <a:pPr marL="0" indent="0">
              <a:buNone/>
            </a:pPr>
            <a:r>
              <a:rPr lang="zh-CN" altLang="en-US" sz="2400" dirty="0"/>
              <a:t>：直线、曲线、多边形、填充区域</a:t>
            </a:r>
          </a:p>
          <a:p>
            <a:pPr marL="0" indent="0">
              <a:buNone/>
            </a:pPr>
            <a:r>
              <a:rPr lang="zh-CN" altLang="en-US" sz="2400" dirty="0"/>
              <a:t>：窗口和裁剪对象可编辑</a:t>
            </a:r>
          </a:p>
          <a:p>
            <a:pPr marL="0" indent="0">
              <a:buNone/>
            </a:pPr>
            <a:r>
              <a:rPr lang="zh-CN" altLang="en-US" sz="2400" dirty="0"/>
              <a:t>：平移、旋转、缩放</a:t>
            </a:r>
          </a:p>
          <a:p>
            <a:pPr marL="0" indent="0">
              <a:buNone/>
            </a:pPr>
            <a:r>
              <a:rPr lang="zh-CN" altLang="en-US" sz="2400" dirty="0"/>
              <a:t>：三维六面体的显示和变换（需消隐）</a:t>
            </a:r>
          </a:p>
          <a:p>
            <a:pPr marL="0" indent="0">
              <a:buNone/>
            </a:pPr>
            <a:r>
              <a:rPr lang="zh-CN" altLang="en-US" sz="2400" dirty="0"/>
              <a:t>：可保存生成</a:t>
            </a:r>
            <a:r>
              <a:rPr lang="zh-CN" altLang="en-US" sz="2400" dirty="0" smtClean="0"/>
              <a:t>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建议使用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开发环境，</a:t>
            </a:r>
            <a:r>
              <a:rPr lang="zh-CN" altLang="zh-CN" sz="2400" dirty="0" smtClean="0"/>
              <a:t>安装</a:t>
            </a:r>
            <a:r>
              <a:rPr lang="en-US" altLang="zh-CN" sz="2400" dirty="0"/>
              <a:t>GLUT</a:t>
            </a:r>
            <a:r>
              <a:rPr lang="zh-CN" altLang="zh-CN" sz="2400" dirty="0"/>
              <a:t>或</a:t>
            </a:r>
            <a:r>
              <a:rPr lang="en-US" altLang="zh-CN" sz="2400" dirty="0"/>
              <a:t>GLEW</a:t>
            </a:r>
            <a:r>
              <a:rPr lang="zh-CN" altLang="zh-CN" sz="2400" dirty="0" smtClean="0"/>
              <a:t>工具包</a:t>
            </a:r>
            <a:endParaRPr lang="en-US" altLang="zh-CN" sz="2400" dirty="0" smtClean="0"/>
          </a:p>
          <a:p>
            <a:r>
              <a:rPr lang="zh-CN" altLang="zh-CN" sz="2400" dirty="0"/>
              <a:t>直线</a:t>
            </a:r>
            <a:r>
              <a:rPr lang="zh-CN" altLang="zh-CN" sz="2400" dirty="0" smtClean="0"/>
              <a:t>生成</a:t>
            </a:r>
            <a:r>
              <a:rPr lang="en-US" altLang="zh-CN" sz="2400" dirty="0" smtClean="0"/>
              <a:t>DDA</a:t>
            </a:r>
            <a:r>
              <a:rPr lang="zh-CN" altLang="zh-CN" sz="2400" dirty="0" smtClean="0"/>
              <a:t>算法</a:t>
            </a:r>
            <a:r>
              <a:rPr lang="zh-CN" altLang="en-US" sz="2400" dirty="0"/>
              <a:t>或</a:t>
            </a:r>
            <a:r>
              <a:rPr lang="en-US" altLang="zh-CN" sz="2400" dirty="0" err="1" smtClean="0"/>
              <a:t>Bresenham</a:t>
            </a:r>
            <a:r>
              <a:rPr lang="zh-CN" altLang="zh-CN" sz="2400" dirty="0" smtClean="0"/>
              <a:t>算法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圆和椭圆的中点生成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r>
              <a:rPr lang="en-US" altLang="zh-CN" sz="2400" dirty="0"/>
              <a:t>Bezier</a:t>
            </a:r>
            <a:r>
              <a:rPr lang="zh-CN" altLang="zh-CN" sz="2400" dirty="0"/>
              <a:t>曲线</a:t>
            </a:r>
            <a:r>
              <a:rPr lang="zh-CN" altLang="zh-CN" sz="2400" dirty="0" smtClean="0"/>
              <a:t>绘制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样条曲线绘制</a:t>
            </a:r>
            <a:endParaRPr lang="en-US" altLang="zh-CN" sz="2400" dirty="0" smtClean="0"/>
          </a:p>
          <a:p>
            <a:r>
              <a:rPr lang="zh-CN" altLang="en-US" sz="2400" dirty="0" smtClean="0"/>
              <a:t>裁剪算法任选，多边形裁剪注意区分多边形内部与外部</a:t>
            </a:r>
            <a:endParaRPr lang="en-US" altLang="zh-CN" sz="2400" dirty="0" smtClean="0"/>
          </a:p>
          <a:p>
            <a:r>
              <a:rPr lang="en-US" altLang="zh-CN" sz="2400" dirty="0" smtClean="0"/>
              <a:t>3D</a:t>
            </a:r>
            <a:r>
              <a:rPr lang="zh-CN" altLang="en-US" sz="2400" dirty="0" smtClean="0"/>
              <a:t>多面体形状建议选择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面体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62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4" name="剪去对角的矩形 3"/>
          <p:cNvSpPr/>
          <p:nvPr/>
        </p:nvSpPr>
        <p:spPr>
          <a:xfrm>
            <a:off x="3867912" y="2551176"/>
            <a:ext cx="1508760" cy="1133856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2728" y="2551176"/>
            <a:ext cx="1508760" cy="113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958084" y="3118104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72415" y="2748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17" name="剪去对角的矩形 16"/>
          <p:cNvSpPr/>
          <p:nvPr/>
        </p:nvSpPr>
        <p:spPr>
          <a:xfrm>
            <a:off x="1242675" y="4251642"/>
            <a:ext cx="1508760" cy="1133856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44983" y="4818570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剪去对角的矩形 22"/>
          <p:cNvSpPr/>
          <p:nvPr/>
        </p:nvSpPr>
        <p:spPr>
          <a:xfrm>
            <a:off x="3874623" y="4251642"/>
            <a:ext cx="1508760" cy="1133856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44983" y="4449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25" name="剪去对角的矩形 24"/>
          <p:cNvSpPr/>
          <p:nvPr/>
        </p:nvSpPr>
        <p:spPr>
          <a:xfrm>
            <a:off x="6499860" y="2551176"/>
            <a:ext cx="1508760" cy="1133856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209788" y="3118104"/>
            <a:ext cx="73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剪去对角的矩形 26"/>
          <p:cNvSpPr/>
          <p:nvPr/>
        </p:nvSpPr>
        <p:spPr>
          <a:xfrm rot="16200000">
            <a:off x="9078468" y="2549652"/>
            <a:ext cx="1970532" cy="1580388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95925" y="2748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变换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1" y="4251642"/>
            <a:ext cx="2242178" cy="22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 animBg="1"/>
      <p:bldP spid="23" grpId="0" animBg="1"/>
      <p:bldP spid="24" grpId="0"/>
      <p:bldP spid="25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月进度报告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</a:t>
            </a:r>
            <a:r>
              <a:rPr lang="zh-CN" altLang="en-US" sz="2000" dirty="0" smtClean="0"/>
              <a:t>每月需提交进度报告，内容包括：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1</a:t>
            </a:r>
            <a:r>
              <a:rPr lang="zh-CN" altLang="en-US" sz="2000" dirty="0" smtClean="0"/>
              <a:t>）已完成或拟采用的算法或原理介绍（必选）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）已完成或拟采用的系统框架设计或系统功能介绍（必选）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3</a:t>
            </a:r>
            <a:r>
              <a:rPr lang="zh-CN" altLang="en-US" sz="2000" dirty="0" smtClean="0"/>
              <a:t>）已实现的系统功能代码及使用说明（可选）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按照</a:t>
            </a:r>
            <a:r>
              <a:rPr lang="zh-CN" altLang="en-US" sz="2000" dirty="0"/>
              <a:t>软件工程标准，使用助教提供的</a:t>
            </a:r>
            <a:r>
              <a:rPr lang="en-US" altLang="zh-CN" sz="2000" dirty="0"/>
              <a:t>word</a:t>
            </a:r>
            <a:r>
              <a:rPr lang="zh-CN" altLang="en-US" sz="2000" dirty="0"/>
              <a:t>或</a:t>
            </a:r>
            <a:r>
              <a:rPr lang="en-US" altLang="zh-CN" sz="2000" dirty="0"/>
              <a:t>latex</a:t>
            </a:r>
            <a:r>
              <a:rPr lang="zh-CN" altLang="en-US" sz="2000" dirty="0"/>
              <a:t>文档模板</a:t>
            </a:r>
            <a:r>
              <a:rPr lang="zh-CN" altLang="en-US" sz="2000" dirty="0" smtClean="0"/>
              <a:t>撰写月进度报告（</a:t>
            </a:r>
            <a:r>
              <a:rPr lang="zh-CN" altLang="en-US" sz="2000" u="sng" dirty="0" smtClean="0">
                <a:solidFill>
                  <a:srgbClr val="FFFF00"/>
                </a:solidFill>
              </a:rPr>
              <a:t>以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pdf</a:t>
            </a:r>
            <a:r>
              <a:rPr lang="zh-CN" altLang="en-US" sz="2000" u="sng" smtClean="0">
                <a:solidFill>
                  <a:srgbClr val="FFFF00"/>
                </a:solidFill>
              </a:rPr>
              <a:t>格式打包后提交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、对提交代码的月报告的“容忍度”要大于未提交代码的月报告！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3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1979802"/>
            <a:ext cx="10554574" cy="44797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需要</a:t>
            </a:r>
            <a:r>
              <a:rPr lang="zh-CN" altLang="en-US" sz="2000" dirty="0"/>
              <a:t>提交的软件文档包括：	</a:t>
            </a:r>
            <a:endParaRPr lang="en-US" altLang="zh-CN" sz="20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）系统使用说明书（功能</a:t>
            </a:r>
            <a:r>
              <a:rPr lang="en-US" altLang="zh-CN" dirty="0"/>
              <a:t>+</a:t>
            </a:r>
            <a:r>
              <a:rPr lang="zh-CN" altLang="en-US" dirty="0"/>
              <a:t>操作说明）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）系统</a:t>
            </a:r>
            <a:r>
              <a:rPr lang="zh-CN" altLang="en-US" dirty="0" smtClean="0"/>
              <a:t>技术</a:t>
            </a:r>
            <a:r>
              <a:rPr lang="zh-CN" altLang="en-US" dirty="0"/>
              <a:t>报告</a:t>
            </a:r>
            <a:r>
              <a:rPr lang="zh-CN" altLang="en-US" dirty="0" smtClean="0"/>
              <a:t>（</a:t>
            </a:r>
            <a:r>
              <a:rPr lang="zh-CN" altLang="en-US" dirty="0"/>
              <a:t>原理</a:t>
            </a:r>
            <a:r>
              <a:rPr lang="en-US" altLang="zh-CN" dirty="0"/>
              <a:t>+</a:t>
            </a:r>
            <a:r>
              <a:rPr lang="zh-CN" altLang="en-US" dirty="0"/>
              <a:t>性能测试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dirty="0"/>
              <a:t>按照软件工程标准，使用助教提供的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latex</a:t>
            </a:r>
            <a:r>
              <a:rPr lang="zh-CN" altLang="en-US" dirty="0"/>
              <a:t>文档模板撰写</a:t>
            </a:r>
            <a:r>
              <a:rPr lang="zh-CN" altLang="en-US" dirty="0" smtClean="0"/>
              <a:t>报告。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系统使用说明书撰写要求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系统每个模块的代码和实现功能进行</a:t>
            </a:r>
            <a:r>
              <a:rPr lang="zh-CN" altLang="en-US" dirty="0" smtClean="0"/>
              <a:t>介绍并截图展示运行结果，清楚</a:t>
            </a:r>
            <a:r>
              <a:rPr lang="zh-CN" altLang="en-US" dirty="0"/>
              <a:t>说明系统操作方式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系统</a:t>
            </a:r>
            <a:r>
              <a:rPr lang="zh-CN" altLang="en-US" sz="2000" dirty="0" smtClean="0"/>
              <a:t>技术</a:t>
            </a:r>
            <a:r>
              <a:rPr lang="zh-CN" altLang="en-US" sz="2000" dirty="0"/>
              <a:t>报告</a:t>
            </a:r>
            <a:r>
              <a:rPr lang="zh-CN" altLang="en-US" sz="2000" dirty="0" smtClean="0"/>
              <a:t>撰写</a:t>
            </a:r>
            <a:r>
              <a:rPr lang="zh-CN" altLang="en-US" sz="2000" dirty="0"/>
              <a:t>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）文档</a:t>
            </a:r>
            <a:r>
              <a:rPr lang="zh-CN" altLang="en-US" dirty="0"/>
              <a:t>需注明在实现作业过程中使用的参考资料，包括技术博客等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）文档可添加附加材料</a:t>
            </a:r>
            <a:r>
              <a:rPr lang="en-US" altLang="zh-CN" dirty="0" smtClean="0"/>
              <a:t>(</a:t>
            </a:r>
            <a:r>
              <a:rPr lang="zh-CN" altLang="en-US" dirty="0" smtClean="0"/>
              <a:t>觉得需要附加说明的代码等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提交</a:t>
            </a:r>
            <a:r>
              <a:rPr lang="zh-CN" altLang="en-US" sz="2400" dirty="0" smtClean="0"/>
              <a:t>地址：</a:t>
            </a:r>
            <a:r>
              <a:rPr lang="en-US" altLang="zh-CN" sz="2400" dirty="0">
                <a:hlinkClick r:id="rId2"/>
              </a:rPr>
              <a:t>ftp://</a:t>
            </a:r>
            <a:r>
              <a:rPr lang="en-US" altLang="zh-CN" sz="2400" dirty="0" smtClean="0">
                <a:hlinkClick r:id="rId2"/>
              </a:rPr>
              <a:t>114.212.84.187/</a:t>
            </a:r>
            <a:r>
              <a:rPr lang="zh-CN" altLang="en-US" sz="2400" dirty="0" smtClean="0"/>
              <a:t>，用户名及密码：</a:t>
            </a:r>
            <a:r>
              <a:rPr lang="en-US" altLang="zh-CN" sz="2400" dirty="0" smtClean="0"/>
              <a:t>cg2017</a:t>
            </a:r>
            <a:endParaRPr lang="en-US" altLang="zh-CN" sz="2400" dirty="0" smtClean="0"/>
          </a:p>
          <a:p>
            <a:r>
              <a:rPr lang="zh-CN" altLang="en-US" sz="2400" dirty="0" smtClean="0"/>
              <a:t>作业提交文件命名与组织方式参见助教在群里或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上发布的提交模板</a:t>
            </a:r>
            <a:endParaRPr lang="en-US" altLang="zh-CN" sz="2400" dirty="0" smtClean="0"/>
          </a:p>
          <a:p>
            <a:r>
              <a:rPr lang="zh-CN" altLang="en-US" sz="2400" dirty="0"/>
              <a:t>月</a:t>
            </a:r>
            <a:r>
              <a:rPr lang="zh-CN" altLang="en-US" sz="2400" dirty="0" smtClean="0"/>
              <a:t>进展报告</a:t>
            </a:r>
            <a:r>
              <a:rPr lang="en-US" altLang="zh-CN" sz="2400" dirty="0" smtClean="0"/>
              <a:t>deadline</a:t>
            </a:r>
            <a:r>
              <a:rPr lang="zh-CN" altLang="en-US" sz="2400" dirty="0" smtClean="0"/>
              <a:t>：</a:t>
            </a:r>
            <a:r>
              <a:rPr lang="en-US" altLang="zh-CN" sz="2400" u="sng" dirty="0">
                <a:solidFill>
                  <a:srgbClr val="FFFF00"/>
                </a:solidFill>
              </a:rPr>
              <a:t>4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10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 smtClean="0"/>
              <a:t>，</a:t>
            </a:r>
            <a:r>
              <a:rPr lang="en-US" altLang="zh-CN" sz="2400" u="sng" dirty="0">
                <a:solidFill>
                  <a:srgbClr val="FFFF00"/>
                </a:solidFill>
              </a:rPr>
              <a:t>5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20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系统及软件文档</a:t>
            </a:r>
            <a:r>
              <a:rPr lang="en-US" altLang="zh-CN" sz="2400" dirty="0" smtClean="0"/>
              <a:t>deadline</a:t>
            </a:r>
            <a:r>
              <a:rPr lang="zh-CN" altLang="en-US" sz="2400" dirty="0" smtClean="0"/>
              <a:t>：</a:t>
            </a:r>
            <a:r>
              <a:rPr lang="en-US" altLang="zh-CN" sz="2400" u="sng" dirty="0">
                <a:solidFill>
                  <a:srgbClr val="FFFF00"/>
                </a:solidFill>
              </a:rPr>
              <a:t>6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30</a:t>
            </a:r>
            <a:r>
              <a:rPr lang="zh-CN" altLang="en-US" sz="2400" u="sng" dirty="0" smtClean="0">
                <a:solidFill>
                  <a:srgbClr val="FFFF00"/>
                </a:solidFill>
              </a:rPr>
              <a:t>日</a:t>
            </a:r>
            <a:r>
              <a:rPr lang="en-US" altLang="zh-CN" sz="2400" u="sng" dirty="0" smtClean="0">
                <a:solidFill>
                  <a:srgbClr val="FFFF00"/>
                </a:solidFill>
              </a:rPr>
              <a:t>24:00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93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3310" y="1633728"/>
            <a:ext cx="57246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/>
              <a:t>做好作业</a:t>
            </a:r>
            <a:r>
              <a:rPr lang="zh-CN" altLang="en-US" sz="5400" u="sng" dirty="0" smtClean="0">
                <a:solidFill>
                  <a:srgbClr val="FFFF00"/>
                </a:solidFill>
              </a:rPr>
              <a:t>很重要！</a:t>
            </a:r>
            <a:endParaRPr lang="en-US" altLang="zh-CN" sz="5400" u="sng" dirty="0" smtClean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0199" y="3828288"/>
            <a:ext cx="98796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/>
              <a:t>对任何形式的抄袭保持</a:t>
            </a:r>
            <a:r>
              <a:rPr lang="zh-CN" altLang="en-US" sz="5400" u="sng" dirty="0">
                <a:solidFill>
                  <a:srgbClr val="FFFF00"/>
                </a:solidFill>
              </a:rPr>
              <a:t>零容忍！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0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4576</TotalTime>
  <Words>301</Words>
  <Application>Microsoft Office PowerPoint</Application>
  <PresentationFormat>自定义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引用</vt:lpstr>
      <vt:lpstr>图形学作业发布报告</vt:lpstr>
      <vt:lpstr>作业内容</vt:lpstr>
      <vt:lpstr>系统要求</vt:lpstr>
      <vt:lpstr>实现说明</vt:lpstr>
      <vt:lpstr>举个栗子</vt:lpstr>
      <vt:lpstr>月进度报告要求</vt:lpstr>
      <vt:lpstr>文档要求</vt:lpstr>
      <vt:lpstr>提交要求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李博</dc:creator>
  <cp:lastModifiedBy>af</cp:lastModifiedBy>
  <cp:revision>37</cp:revision>
  <dcterms:created xsi:type="dcterms:W3CDTF">2016-05-06T10:53:47Z</dcterms:created>
  <dcterms:modified xsi:type="dcterms:W3CDTF">2017-03-03T11:56:18Z</dcterms:modified>
</cp:coreProperties>
</file>