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5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25" r:id="rId22"/>
    <p:sldId id="326" r:id="rId23"/>
    <p:sldId id="32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emf"/><Relationship Id="rId5" Type="http://schemas.openxmlformats.org/officeDocument/2006/relationships/image" Target="../media/image10.wmf"/><Relationship Id="rId4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21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8.bin"/><Relationship Id="rId28" Type="http://schemas.openxmlformats.org/officeDocument/2006/relationships/oleObject" Target="../embeddings/oleObject2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4.bin"/><Relationship Id="rId31" Type="http://schemas.openxmlformats.org/officeDocument/2006/relationships/image" Target="../media/image11.e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9.emf"/><Relationship Id="rId30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方差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为常数，则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假设随机变量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依概率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取值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𝒌𝑬</m:t>
                    </m:r>
                    <m:r>
                      <a:rPr lang="en-US" altLang="zh-CN" b="1" i="1" dirty="0" smtClean="0">
                        <a:latin typeface="Cambria Math"/>
                      </a:rPr>
                      <m:t>[</m:t>
                    </m:r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  <m:r>
                      <a:rPr lang="en-US" altLang="zh-CN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依概率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取值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直觉上而言，当随机变量取值越接近期望，方差越小；反之方差越大。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98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为常数，则有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为随机变量，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zh-CN" altLang="en-US" dirty="0" smtClean="0"/>
                  <a:t>常数，则有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𝑪𝑿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/>
                  <a:t>特别</a:t>
                </a:r>
                <a:r>
                  <a:rPr lang="zh-CN" altLang="en-US" dirty="0" smtClean="0"/>
                  <a:t>地，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5138028"/>
            <a:ext cx="403244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方差是否具有线性性质？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协方差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间的协方差</a:t>
                </a:r>
                <a:r>
                  <a:rPr lang="en-US" altLang="zh-CN" dirty="0" smtClean="0"/>
                  <a:t>(covariance)</a:t>
                </a:r>
                <a:r>
                  <a:rPr lang="zh-CN" altLang="en-US" dirty="0" smtClean="0"/>
                  <a:t>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/>
                        </a:rPr>
                        <m:t>𝐜𝐨𝐯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𝑬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[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𝑿𝒀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]−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⋅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𝑬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[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𝒀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CN" sz="3200" dirty="0" smtClean="0"/>
              </a:p>
              <a:p>
                <a:pPr marL="0" indent="0">
                  <a:buNone/>
                </a:pPr>
                <a:r>
                  <a:rPr lang="zh-CN" altLang="en-US" sz="3200" dirty="0" smtClean="0"/>
                  <a:t>特别地，</a:t>
                </a:r>
                <a14:m>
                  <m:oMath xmlns:m="http://schemas.openxmlformats.org/officeDocument/2006/math">
                    <m:r>
                      <a:rPr lang="en-US" altLang="zh-CN" sz="3200" b="1" i="0" dirty="0">
                        <a:latin typeface="Cambria Math"/>
                      </a:rPr>
                      <m:t>𝐜𝐨</m:t>
                    </m:r>
                    <m:r>
                      <a:rPr lang="en-US" altLang="zh-CN" sz="3200" b="1" i="0" dirty="0" smtClean="0">
                        <a:latin typeface="Cambria Math"/>
                      </a:rPr>
                      <m:t>𝐯</m:t>
                    </m:r>
                    <m:d>
                      <m:dPr>
                        <m:ctrlP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dirty="0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32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3200" b="1" i="1" dirty="0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sz="32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3200" b="1" i="1" dirty="0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dirty="0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sz="3200" b="1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sz="3200" i="1" dirty="0" smtClean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±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sz="3200" b="1" i="1" smtClean="0">
                        <a:latin typeface="Cambria Math"/>
                      </a:rPr>
                      <m:t>=</m:t>
                    </m:r>
                    <m:r>
                      <a:rPr lang="en-US" altLang="zh-CN" sz="3200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sz="3200" b="1" i="1" smtClean="0">
                        <a:latin typeface="Cambria Math"/>
                      </a:rPr>
                      <m:t>+</m:t>
                    </m:r>
                    <m:r>
                      <a:rPr lang="en-US" altLang="zh-CN" sz="3200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sz="3200" b="1" i="1" smtClean="0">
                        <a:latin typeface="Cambria Math"/>
                      </a:rPr>
                      <m:t>±</m:t>
                    </m:r>
                    <m:r>
                      <a:rPr lang="en-US" altLang="zh-CN" sz="3200" b="1" i="1" smtClean="0">
                        <a:latin typeface="Cambria Math"/>
                      </a:rPr>
                      <m:t>𝟐</m:t>
                    </m:r>
                    <m:r>
                      <a:rPr lang="en-US" altLang="zh-CN" sz="3200" b="1" i="0" smtClean="0">
                        <a:latin typeface="Cambria Math"/>
                      </a:rPr>
                      <m:t>𝐜𝐨𝐯</m:t>
                    </m:r>
                    <m:r>
                      <a:rPr lang="en-US" altLang="zh-CN" sz="3200" b="1" i="1" smtClean="0">
                        <a:latin typeface="Cambria Math"/>
                      </a:rPr>
                      <m:t>(</m:t>
                    </m:r>
                    <m:r>
                      <a:rPr lang="en-US" altLang="zh-CN" sz="3200" b="1" i="1" smtClean="0">
                        <a:latin typeface="Cambria Math"/>
                      </a:rPr>
                      <m:t>𝑿</m:t>
                    </m:r>
                    <m:r>
                      <a:rPr lang="en-US" altLang="zh-CN" sz="3200" b="1" i="1" smtClean="0">
                        <a:latin typeface="Cambria Math"/>
                      </a:rPr>
                      <m:t>,</m:t>
                    </m:r>
                    <m:r>
                      <a:rPr lang="en-US" altLang="zh-CN" sz="3200" b="1" i="1" smtClean="0">
                        <a:latin typeface="Cambria Math"/>
                      </a:rPr>
                      <m:t>𝒀</m:t>
                    </m:r>
                    <m:r>
                      <a:rPr lang="en-US" altLang="zh-CN" sz="32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32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945" t="-2171" r="-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71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协方差的基本性质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zh-CN" altLang="en-US" dirty="0" smtClean="0"/>
                  <a:t>为常数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𝐜𝐨𝐯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𝒂𝑿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𝒃𝒀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𝒂𝒃</m:t>
                    </m:r>
                    <m:r>
                      <a:rPr lang="en-US" altLang="zh-CN" b="1" i="0" smtClean="0">
                        <a:latin typeface="Cambria Math"/>
                      </a:rPr>
                      <m:t>𝐜𝐨𝐯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𝒂</m:t>
                    </m:r>
                    <m:r>
                      <a:rPr lang="en-US" altLang="zh-CN" b="1" i="1" dirty="0" smtClean="0">
                        <a:latin typeface="Cambria Math"/>
                      </a:rPr>
                      <m:t>,</m:t>
                    </m:r>
                    <m:r>
                      <a:rPr lang="en-US" altLang="zh-CN" b="1" i="1" dirty="0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为常数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0" dirty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0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0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0" dirty="0" smtClean="0">
                            <a:latin typeface="Cambria Math"/>
                          </a:rPr>
                          <m:t>𝐘</m:t>
                        </m:r>
                      </m:e>
                    </m:d>
                    <m:r>
                      <a:rPr lang="en-US" altLang="zh-CN" b="1" i="0" dirty="0" smtClean="0">
                        <a:latin typeface="Cambria Math"/>
                      </a:rPr>
                      <m:t>=</m:t>
                    </m:r>
                    <m:r>
                      <a:rPr lang="en-US" altLang="zh-CN" b="1" i="0" dirty="0" smtClean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0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0" dirty="0" smtClean="0">
                            <a:latin typeface="Cambria Math"/>
                          </a:rPr>
                          <m:t>𝐘</m:t>
                        </m:r>
                      </m:e>
                    </m:d>
                    <m:r>
                      <a:rPr lang="en-US" altLang="zh-CN" b="1" i="0" dirty="0" smtClean="0">
                        <a:latin typeface="Cambria Math"/>
                      </a:rPr>
                      <m:t>+</m:t>
                    </m:r>
                    <m:r>
                      <a:rPr lang="en-US" altLang="zh-CN" b="1" i="0" dirty="0" smtClean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0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0" dirty="0" smtClean="0">
                            <a:latin typeface="Cambria Math"/>
                          </a:rPr>
                          <m:t>𝐘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6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协方差的性质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独立，则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/>
                        </a:rPr>
                        <m:t>𝐜𝐨𝐯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亦即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𝑿𝒀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⋅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因此，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±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注：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不意味着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独立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90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随机变量和的方差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对于有限个随机变量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𝑫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a:rPr lang="en-US" altLang="zh-CN" b="1" i="0" smtClean="0">
                              <a:latin typeface="Cambria Math"/>
                            </a:rPr>
                            <m:t>𝐜𝐨𝐯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特别地，若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两两独立</a:t>
                </a:r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𝑫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72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切比雪夫</a:t>
            </a:r>
            <a:r>
              <a:rPr lang="en-US" altLang="zh-CN" dirty="0" smtClean="0"/>
              <a:t>(Chebyshev)</a:t>
            </a:r>
            <a:r>
              <a:rPr lang="zh-CN" altLang="en-US" dirty="0" smtClean="0"/>
              <a:t>不等式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5903568" cy="4495800"/>
              </a:xfrm>
            </p:spPr>
            <p:txBody>
              <a:bodyPr/>
              <a:lstStyle/>
              <a:p>
                <a:r>
                  <a:rPr lang="zh-CN" altLang="en-US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证明：应用马尔可夫不等式，有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≥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𝑬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)/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5903568" cy="4495800"/>
              </a:xfrm>
              <a:blipFill rotWithShape="1">
                <a:blip r:embed="rId2"/>
                <a:stretch>
                  <a:fillRect l="-2273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654221"/>
            <a:ext cx="2452687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600200"/>
                <a:ext cx="8442520" cy="4495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800" dirty="0" smtClean="0"/>
                  <a:t>抛一枚匀质硬币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800" dirty="0" smtClean="0"/>
                  <a:t>次，考虑出现至少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𝟑</m:t>
                    </m:r>
                    <m:r>
                      <a:rPr lang="en-US" altLang="zh-CN" sz="2800" b="1" i="1" smtClean="0">
                        <a:latin typeface="Cambria Math"/>
                      </a:rPr>
                      <m:t>𝒏</m:t>
                    </m:r>
                    <m:r>
                      <a:rPr lang="en-US" altLang="zh-CN" sz="2800" b="1" i="1" smtClean="0">
                        <a:latin typeface="Cambria Math"/>
                      </a:rPr>
                      <m:t>/</m:t>
                    </m:r>
                    <m:r>
                      <a:rPr lang="en-US" altLang="zh-CN" sz="2800" b="1" i="1" smtClean="0">
                        <a:latin typeface="Cambria Math"/>
                      </a:rPr>
                      <m:t>𝟒</m:t>
                    </m:r>
                  </m:oMath>
                </a14:m>
                <a:r>
                  <a:rPr lang="zh-CN" altLang="en-US" sz="2800" dirty="0" smtClean="0"/>
                  <a:t>次正面向上的概率（用切比雪夫不等式）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  <m:r>
                      <a:rPr lang="en-US" altLang="zh-CN" sz="2800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sz="2800" dirty="0" smtClean="0"/>
                  <a:t> 正面向上的次数</a:t>
                </a:r>
                <a:r>
                  <a:rPr lang="en-US" altLang="zh-CN" sz="28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  <m:r>
                      <a:rPr lang="en-US" altLang="zh-CN" sz="2800" b="1" i="1" smtClean="0">
                        <a:latin typeface="Cambria Math"/>
                      </a:rPr>
                      <m:t>∼</m:t>
                    </m:r>
                    <m:r>
                      <a:rPr lang="en-US" altLang="zh-CN" sz="2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8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/>
                      </a:rPr>
                      <m:t>𝑬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𝑿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)=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𝒏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/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𝟐</m:t>
                    </m:r>
                  </m:oMath>
                </a14:m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zh-CN" altLang="en-US" sz="2800" b="1" i="1" smtClean="0">
                                  <a:latin typeface="Cambria Math"/>
                                </a:rPr>
                                <m:t>第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zh-CN" altLang="en-US" sz="2800" b="1" i="1" smtClean="0">
                                  <a:latin typeface="Cambria Math"/>
                                </a:rPr>
                                <m:t>次</m:t>
                              </m:r>
                              <m:r>
                                <a:rPr lang="zh-CN" altLang="en-US" sz="2800" i="1">
                                  <a:latin typeface="Cambria Math"/>
                                </a:rPr>
                                <m:t>正面</m:t>
                              </m:r>
                              <m:r>
                                <a:rPr lang="zh-CN" altLang="en-US" sz="2800" i="1" smtClean="0">
                                  <a:latin typeface="Cambria Math"/>
                                </a:rPr>
                                <m:t>向上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                    </m:t>
                              </m:r>
                              <m:r>
                                <a:rPr lang="zh-CN" altLang="en-US" sz="2800" i="1">
                                  <a:latin typeface="Cambria Math"/>
                                </a:rPr>
                                <m:t>否则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8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𝑫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600200"/>
                <a:ext cx="8442520" cy="4495800"/>
              </a:xfrm>
              <a:blipFill rotWithShape="1">
                <a:blip r:embed="rId2"/>
                <a:stretch>
                  <a:fillRect l="-1516" t="-2307" r="-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切比雪夫不等式的应用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切比雪夫不等式给出了随机变量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的分布未知情况下，事件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𝝐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的概率的一种估计方法。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例：设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𝝁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，在不等式中取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𝝐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</a:rPr>
                      <m:t>𝝈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𝟒</m:t>
                    </m:r>
                    <m:r>
                      <a:rPr lang="en-US" altLang="zh-CN" b="1" i="1" smtClean="0">
                        <a:latin typeface="Cambria Math"/>
                      </a:rPr>
                      <m:t>𝝈</m:t>
                    </m:r>
                  </m:oMath>
                </a14:m>
                <a:r>
                  <a:rPr lang="zh-CN" altLang="en-US" dirty="0" smtClean="0"/>
                  <a:t>，则有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𝝈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≥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𝟗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𝟖𝟖𝟖𝟗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&lt;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𝝈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≥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𝟏𝟔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𝟎</m:t>
                      </m:r>
                      <m:r>
                        <a:rPr lang="en-US" altLang="zh-CN" i="1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𝟗𝟑𝟕𝟓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2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典型离散分布的方差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0-1</a:t>
                </a:r>
                <a:r>
                  <a:rPr lang="zh-CN" altLang="en-US" b="1" dirty="0" smtClean="0"/>
                  <a:t>分布：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0" smtClean="0">
                        <a:latin typeface="Cambria Math"/>
                      </a:rPr>
                      <m:t> </m:t>
                    </m:r>
                    <m:r>
                      <a:rPr lang="en-US" altLang="zh-CN" b="1" i="0" smtClean="0">
                        <a:latin typeface="Cambria Math"/>
                      </a:rPr>
                      <m:t>𝟎</m:t>
                    </m:r>
                    <m:r>
                      <a:rPr lang="en-US" altLang="zh-CN" b="1" i="0" smtClean="0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直接计算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二项分布：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∼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a:rPr lang="en-US" altLang="zh-CN">
                        <a:latin typeface="Cambria Math"/>
                      </a:rPr>
                      <m:t>𝟎</m:t>
                    </m:r>
                    <m:r>
                      <a:rPr lang="en-US" altLang="zh-CN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引入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指示事件是否发生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根据独立性得，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𝒏𝒑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34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克服均值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期望的局限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279832" cy="47091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均值在很多场合的分布情况刻画不准确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为随机变量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𝑹</m:t>
                    </m:r>
                  </m:oMath>
                </a14:m>
                <a:r>
                  <a:rPr lang="zh-CN" altLang="en-US" dirty="0" smtClean="0"/>
                  <a:t>，若</a:t>
                </a:r>
                <a:endParaRPr lang="en-US" altLang="zh-CN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r>
                      <a:rPr lang="zh-CN" altLang="en-US" b="1" i="1" smtClean="0">
                        <a:latin typeface="Cambria Math"/>
                      </a:rPr>
                      <m:t>且</m:t>
                    </m:r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中位数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刻画随机变量取偏离期望的值的概率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尾部分布：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𝒕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r>
                      <a:rPr lang="en-US" altLang="zh-CN" b="1" i="1" dirty="0" smtClean="0">
                        <a:latin typeface="Cambria Math"/>
                      </a:rPr>
                      <m:t>(</m:t>
                    </m:r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  <m:r>
                      <a:rPr lang="en-US" altLang="zh-CN" b="1" i="1" dirty="0" smtClean="0">
                        <a:latin typeface="Cambria Math"/>
                      </a:rPr>
                      <m:t>≤−</m:t>
                    </m:r>
                    <m:r>
                      <a:rPr lang="en-US" altLang="zh-CN" b="1" i="1" dirty="0" smtClean="0">
                        <a:latin typeface="Cambria Math"/>
                      </a:rPr>
                      <m:t>𝒕</m:t>
                    </m:r>
                    <m:r>
                      <a:rPr lang="en-US" altLang="zh-CN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279832" cy="4709120"/>
              </a:xfrm>
              <a:blipFill rotWithShape="1">
                <a:blip r:embed="rId2"/>
                <a:stretch>
                  <a:fillRect l="-1620" t="-2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204864"/>
            <a:ext cx="2232248" cy="132343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张村有个张千万，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隔壁九个穷光蛋。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平均起来算一算，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人人都是张百万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8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典型离散分布的方差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泊松分布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𝝀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几何分布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方</a:t>
                </a:r>
                <a:r>
                  <a:rPr lang="zh-CN" altLang="en-US" dirty="0" smtClean="0"/>
                  <a:t>法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：利用公式直接计算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，再计算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方法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：利用条件期望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无记忆性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3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6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62CD-7F8D-4B1B-AD5E-3F825208A196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3528392" cy="523220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再探：票券收集问题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72" y="260649"/>
            <a:ext cx="1821374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5255"/>
            <a:ext cx="1839054" cy="2672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某品牌的干脆面每包均含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种卡片中的某一种（等可能）。某小朋友欲收集齐这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种卡片，需要购买多少包干脆面？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blipFill rotWithShape="1">
                <a:blip r:embed="rId4"/>
                <a:stretch>
                  <a:fillRect l="-2564" t="-3356" r="-10128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1601211" y="3183359"/>
                <a:ext cx="56070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: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从拥有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i="1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1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种卡片到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种购买的包数</a:t>
                </a:r>
                <a:endParaRPr lang="zh-CN" altLang="en-US" sz="2400" dirty="0">
                  <a:solidFill>
                    <a:srgbClr val="090807"/>
                  </a:solidFill>
                </a:endParaRPr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1211" y="3183359"/>
                <a:ext cx="560704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741" t="-14474" r="-979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744472" y="3682139"/>
                <a:ext cx="5006050" cy="534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服从参数为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的几何分布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72" y="3682139"/>
                <a:ext cx="5006050" cy="534570"/>
              </a:xfrm>
              <a:prstGeom prst="rect">
                <a:avLst/>
              </a:prstGeom>
              <a:blipFill rotWithShape="1">
                <a:blip r:embed="rId6"/>
                <a:stretch>
                  <a:fillRect l="-122" r="-3167" b="-20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303603" y="4399357"/>
                <a:ext cx="730084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0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3" y="4399357"/>
                <a:ext cx="7300845" cy="8298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3528" y="3212976"/>
            <a:ext cx="1296144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期望分析：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07704" y="5640359"/>
                <a:ext cx="5007406" cy="5232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的尾部分布如何？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640359"/>
                <a:ext cx="5007406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0465" r="-2436" b="-3255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52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 autoUpdateAnimBg="0"/>
      <p:bldP spid="12" grpId="0"/>
      <p:bldP spid="14" grpId="0"/>
      <p:bldP spid="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62CD-7F8D-4B1B-AD5E-3F825208A196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3528392" cy="523220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再探：票券收集问题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72" y="260649"/>
            <a:ext cx="1821374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5255"/>
            <a:ext cx="1839054" cy="2672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某品牌的干脆面每包均含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种卡片中的某一种（等可能）。某小朋友欲收集齐这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种卡片，需要购买多少包干脆面？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blipFill rotWithShape="1">
                <a:blip r:embed="rId4"/>
                <a:stretch>
                  <a:fillRect l="-2564" t="-3356" r="-10128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1601211" y="3183359"/>
                <a:ext cx="56070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: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从拥有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i="1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1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种卡片到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种购买的包数</a:t>
                </a:r>
                <a:endParaRPr lang="zh-CN" altLang="en-US" sz="2400" dirty="0">
                  <a:solidFill>
                    <a:srgbClr val="090807"/>
                  </a:solidFill>
                </a:endParaRPr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1211" y="3183359"/>
                <a:ext cx="560704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741" t="-14474" r="-979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0087" y="3682139"/>
                <a:ext cx="7532703" cy="60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服从参数为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的几何分布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87" y="3682139"/>
                <a:ext cx="7532703" cy="603370"/>
              </a:xfrm>
              <a:prstGeom prst="rect">
                <a:avLst/>
              </a:prstGeom>
              <a:blipFill rotWithShape="1">
                <a:blip r:embed="rId6"/>
                <a:stretch>
                  <a:fillRect l="-81" t="-6061" b="-7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71600" y="4797152"/>
                <a:ext cx="6422014" cy="174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𝝅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𝟔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797152"/>
                <a:ext cx="6422014" cy="174208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3528" y="3212976"/>
            <a:ext cx="1296144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方差分析：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9552" y="4293096"/>
                <a:ext cx="532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注意到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400" b="1" i="0" smtClean="0">
                        <a:latin typeface="Cambria Math"/>
                      </a:rPr>
                      <m:t>, </m:t>
                    </m:r>
                    <m:r>
                      <a:rPr lang="en-US" altLang="zh-CN" sz="2400" b="1" i="1" smtClean="0">
                        <a:latin typeface="Cambria Math"/>
                      </a:rPr>
                      <m:t>𝒊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1" i="1" smtClean="0">
                        <a:latin typeface="Cambria Math"/>
                      </a:rPr>
                      <m:t>,…,</m:t>
                    </m:r>
                    <m:r>
                      <a:rPr lang="en-US" altLang="zh-CN" sz="24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/>
                  <a:t>是相互独立的，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293096"/>
                <a:ext cx="5328592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831" t="-9211" r="-743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 autoUpdateAnimBg="0"/>
      <p:bldP spid="12" grpId="0"/>
      <p:bldP spid="14" grpId="0"/>
      <p:bldP spid="4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62CD-7F8D-4B1B-AD5E-3F825208A196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3528392" cy="523220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再探：票券收集问题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72" y="260649"/>
            <a:ext cx="1821374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5255"/>
            <a:ext cx="1839054" cy="2672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某品牌的干脆面每包均含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种卡片中的某一种（等可能）。某小朋友欲收集齐这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种卡片，需要购买多少包干脆面？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blipFill rotWithShape="1">
                <a:blip r:embed="rId4"/>
                <a:stretch>
                  <a:fillRect l="-2564" t="-3356" r="-10128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1601211" y="3183359"/>
                <a:ext cx="56070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: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从拥有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i="1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1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种卡片到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种购买的包数</a:t>
                </a:r>
                <a:endParaRPr lang="zh-CN" altLang="en-US" sz="2400" dirty="0">
                  <a:solidFill>
                    <a:srgbClr val="090807"/>
                  </a:solidFill>
                </a:endParaRPr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1211" y="3183359"/>
                <a:ext cx="560704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741" t="-14474" r="-979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195736" y="3717032"/>
                <a:ext cx="4094647" cy="846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717032"/>
                <a:ext cx="4094647" cy="8467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3528" y="3212976"/>
            <a:ext cx="1296144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方差分析：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972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3"/>
              <p:cNvSpPr txBox="1"/>
              <p:nvPr/>
            </p:nvSpPr>
            <p:spPr>
              <a:xfrm>
                <a:off x="2239591" y="5157192"/>
                <a:ext cx="4111382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𝒏𝑯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1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𝝅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𝟔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91" y="5157192"/>
                <a:ext cx="4111382" cy="8298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3608" y="4695527"/>
                <a:ext cx="71287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根据切比雪夫不等式，对于任意的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𝒄</m:t>
                    </m:r>
                    <m:r>
                      <a:rPr lang="en-US" altLang="zh-CN" sz="2400" b="1" i="1" smtClean="0">
                        <a:latin typeface="Cambria Math"/>
                      </a:rPr>
                      <m:t>&gt;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b="1" dirty="0" smtClean="0"/>
                  <a:t>,</a:t>
                </a:r>
                <a:r>
                  <a:rPr lang="zh-CN" altLang="en-US" sz="2400" b="1" dirty="0" smtClean="0"/>
                  <a:t>有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695527"/>
                <a:ext cx="7128792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282" t="-1710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691680" y="6093296"/>
            <a:ext cx="6264696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思考题：利用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union bound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结果会如何？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 autoUpdateAnimBg="0"/>
      <p:bldP spid="14" grpId="0"/>
      <p:bldP spid="4" grpId="0" animBg="1"/>
      <p:bldP spid="13" grpId="0"/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马尔可夫不等式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5536" y="1600200"/>
                <a:ext cx="6192688" cy="449580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非负，则对任意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5536" y="1600200"/>
                <a:ext cx="6192688" cy="4495800"/>
              </a:xfrm>
              <a:blipFill rotWithShape="0">
                <a:blip r:embed="rId2"/>
                <a:stretch>
                  <a:fillRect l="-1870" t="-1085" r="-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73734"/>
            <a:ext cx="2232248" cy="394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抛一枚匀质硬币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次，考虑出现至少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latin typeface="Cambria Math"/>
                      </a:rPr>
                      <m:t>𝟒</m:t>
                    </m:r>
                  </m:oMath>
                </a14:m>
                <a:r>
                  <a:rPr lang="zh-CN" altLang="en-US" dirty="0" smtClean="0"/>
                  <a:t>次正面向上的概率。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正面向上的次数，则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根据马尔可夫不等式，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马尔可夫不等式的推广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当我们对随机变量所知的只有其期望以及取值非负，则马尔可夫不等式给出了最好的尾部界（</a:t>
            </a:r>
            <a:r>
              <a:rPr lang="en-US" altLang="zh-CN" sz="2400" dirty="0" smtClean="0"/>
              <a:t>tail bound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马尔可夫不等式建立的界通常很弱，但它是建立其余界的一个有效工具。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79712" y="4221088"/>
                <a:ext cx="5760640" cy="1548501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为随机变量，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zh-CN" alt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为取值非负的实函数，则对于任意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≥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𝒂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221088"/>
                <a:ext cx="5760640" cy="1548501"/>
              </a:xfrm>
              <a:prstGeom prst="rect">
                <a:avLst/>
              </a:prstGeom>
              <a:blipFill rotWithShape="1">
                <a:blip r:embed="rId2"/>
                <a:stretch>
                  <a:fillRect l="-1582" t="-2724" r="-1371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4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766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例：有两批灯泡，其平均寿命都是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小时，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87400" y="2481089"/>
            <a:ext cx="6507163" cy="546100"/>
            <a:chOff x="768" y="2400"/>
            <a:chExt cx="4099" cy="344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864" y="2448"/>
              <a:ext cx="39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768" y="2400"/>
            <a:ext cx="18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Equation" r:id="rId3" imgW="291973" imgH="545863" progId="Equation.3">
                    <p:embed/>
                  </p:oleObj>
                </mc:Choice>
                <mc:Fallback>
                  <p:oleObj name="Equation" r:id="rId3" imgW="291973" imgH="5458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00"/>
                          <a:ext cx="18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708" y="254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Equation" r:id="rId5" imgW="253890" imgH="241195" progId="Equation.3">
                    <p:embed/>
                  </p:oleObj>
                </mc:Choice>
                <mc:Fallback>
                  <p:oleObj name="Equation" r:id="rId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2548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566988" y="2449339"/>
            <a:ext cx="2819400" cy="201612"/>
            <a:chOff x="1728" y="2556"/>
            <a:chExt cx="2143" cy="127"/>
          </a:xfrm>
        </p:grpSpPr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1728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Equation" r:id="rId7" imgW="203024" imgH="203024" progId="Equation.3">
                    <p:embed/>
                  </p:oleObj>
                </mc:Choice>
                <mc:Fallback>
                  <p:oleObj name="Equation" r:id="rId7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3072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Equation" r:id="rId9" imgW="203024" imgH="203024" progId="Equation.3">
                    <p:embed/>
                  </p:oleObj>
                </mc:Choice>
                <mc:Fallback>
                  <p:oleObj name="Equation" r:id="rId9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3216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Equation" r:id="rId10" imgW="203024" imgH="203024" progId="Equation.3">
                    <p:embed/>
                  </p:oleObj>
                </mc:Choice>
                <mc:Fallback>
                  <p:oleObj name="Equation" r:id="rId10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3744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" name="Equation" r:id="rId11" imgW="203024" imgH="203024" progId="Equation.DSMT4">
                    <p:embed/>
                  </p:oleObj>
                </mc:Choice>
                <mc:Fallback>
                  <p:oleObj name="Equation" r:id="rId11" imgW="203024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1968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Equation" r:id="rId12" imgW="203024" imgH="203024" progId="Equation.3">
                    <p:embed/>
                  </p:oleObj>
                </mc:Choice>
                <mc:Fallback>
                  <p:oleObj name="Equation" r:id="rId12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2256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Equation" r:id="rId13" imgW="203024" imgH="203024" progId="Equation.3">
                    <p:embed/>
                  </p:oleObj>
                </mc:Choice>
                <mc:Fallback>
                  <p:oleObj name="Equation" r:id="rId13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2448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Equation" r:id="rId14" imgW="203024" imgH="203024" progId="Equation.3">
                    <p:embed/>
                  </p:oleObj>
                </mc:Choice>
                <mc:Fallback>
                  <p:oleObj name="Equation" r:id="rId14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3504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" name="Equation" r:id="rId15" imgW="203024" imgH="203024" progId="Equation.3">
                    <p:embed/>
                  </p:oleObj>
                </mc:Choice>
                <mc:Fallback>
                  <p:oleObj name="Equation" r:id="rId15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755650" y="3581226"/>
            <a:ext cx="6494463" cy="533400"/>
            <a:chOff x="768" y="3360"/>
            <a:chExt cx="4091" cy="336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56" y="3428"/>
              <a:ext cx="39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768" y="3360"/>
            <a:ext cx="17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" name="Equation" r:id="rId16" imgW="291973" imgH="545863" progId="Equation.3">
                    <p:embed/>
                  </p:oleObj>
                </mc:Choice>
                <mc:Fallback>
                  <p:oleObj name="Equation" r:id="rId16" imgW="291973" imgH="5458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360"/>
                          <a:ext cx="17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4700" y="352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Equation" r:id="rId17" imgW="253890" imgH="241195" progId="Equation.3">
                    <p:embed/>
                  </p:oleObj>
                </mc:Choice>
                <mc:Fallback>
                  <p:oleObj name="Equation" r:id="rId17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3528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1485900" y="3573289"/>
            <a:ext cx="5307013" cy="201612"/>
            <a:chOff x="1152" y="3268"/>
            <a:chExt cx="3343" cy="127"/>
          </a:xfrm>
        </p:grpSpPr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3216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Equation" r:id="rId18" imgW="203024" imgH="203024" progId="Equation.3">
                    <p:embed/>
                  </p:oleObj>
                </mc:Choice>
                <mc:Fallback>
                  <p:oleObj name="Equation" r:id="rId18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3744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5" name="Equation" r:id="rId19" imgW="203024" imgH="203024" progId="Equation.3">
                    <p:embed/>
                  </p:oleObj>
                </mc:Choice>
                <mc:Fallback>
                  <p:oleObj name="Equation" r:id="rId19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4128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Equation" r:id="rId20" imgW="203024" imgH="203024" progId="Equation.3">
                    <p:embed/>
                  </p:oleObj>
                </mc:Choice>
                <mc:Fallback>
                  <p:oleObj name="Equation" r:id="rId20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4368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" name="Equation" r:id="rId21" imgW="203024" imgH="203024" progId="Equation.3">
                    <p:embed/>
                  </p:oleObj>
                </mc:Choice>
                <mc:Fallback>
                  <p:oleObj name="Equation" r:id="rId21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1872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" name="Equation" r:id="rId22" imgW="203024" imgH="203024" progId="Equation.3">
                    <p:embed/>
                  </p:oleObj>
                </mc:Choice>
                <mc:Fallback>
                  <p:oleObj name="Equation" r:id="rId22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1584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" name="Equation" r:id="rId23" imgW="203024" imgH="203024" progId="Equation.3">
                    <p:embed/>
                  </p:oleObj>
                </mc:Choice>
                <mc:Fallback>
                  <p:oleObj name="Equation" r:id="rId23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1296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" name="Equation" r:id="rId24" imgW="203024" imgH="203024" progId="Equation.3">
                    <p:embed/>
                  </p:oleObj>
                </mc:Choice>
                <mc:Fallback>
                  <p:oleObj name="Equation" r:id="rId24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/>
            <p:cNvGraphicFramePr>
              <a:graphicFrameLocks noChangeAspect="1"/>
            </p:cNvGraphicFramePr>
            <p:nvPr/>
          </p:nvGraphicFramePr>
          <p:xfrm>
            <a:off x="1152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" name="Equation" r:id="rId25" imgW="203024" imgH="203024" progId="Equation.3">
                    <p:embed/>
                  </p:oleObj>
                </mc:Choice>
                <mc:Fallback>
                  <p:oleObj name="Equation" r:id="rId25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3606800" y="2431876"/>
            <a:ext cx="723900" cy="581025"/>
            <a:chOff x="2544" y="2534"/>
            <a:chExt cx="456" cy="366"/>
          </a:xfrm>
        </p:grpSpPr>
        <p:graphicFrame>
          <p:nvGraphicFramePr>
            <p:cNvPr id="32" name="Object 32"/>
            <p:cNvGraphicFramePr>
              <a:graphicFrameLocks noChangeAspect="1"/>
            </p:cNvGraphicFramePr>
            <p:nvPr/>
          </p:nvGraphicFramePr>
          <p:xfrm>
            <a:off x="2688" y="253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2" name="Equation" r:id="rId26" imgW="171471" imgH="171450" progId="Equation.3">
                    <p:embed/>
                  </p:oleObj>
                </mc:Choice>
                <mc:Fallback>
                  <p:oleObj name="Equation" r:id="rId26" imgW="171471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53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505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3"/>
            <p:cNvGraphicFramePr>
              <a:graphicFrameLocks noChangeAspect="1"/>
            </p:cNvGraphicFramePr>
            <p:nvPr/>
          </p:nvGraphicFramePr>
          <p:xfrm>
            <a:off x="2544" y="2700"/>
            <a:ext cx="4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3" name="Equation" r:id="rId28" imgW="723586" imgH="317362" progId="Equation.3">
                    <p:embed/>
                  </p:oleObj>
                </mc:Choice>
                <mc:Fallback>
                  <p:oleObj name="Equation" r:id="rId28" imgW="723586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700"/>
                          <a:ext cx="45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3606800" y="3570114"/>
            <a:ext cx="723900" cy="573087"/>
            <a:chOff x="2544" y="3251"/>
            <a:chExt cx="456" cy="361"/>
          </a:xfrm>
        </p:grpSpPr>
        <p:graphicFrame>
          <p:nvGraphicFramePr>
            <p:cNvPr id="35" name="Object 35"/>
            <p:cNvGraphicFramePr>
              <a:graphicFrameLocks noChangeAspect="1"/>
            </p:cNvGraphicFramePr>
            <p:nvPr/>
          </p:nvGraphicFramePr>
          <p:xfrm>
            <a:off x="2688" y="3251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" name="Equation" r:id="rId30" imgW="180922" imgH="180900" progId="Equation.3">
                    <p:embed/>
                  </p:oleObj>
                </mc:Choice>
                <mc:Fallback>
                  <p:oleObj name="Equation" r:id="rId30" imgW="180922" imgH="18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51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505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6"/>
            <p:cNvGraphicFramePr>
              <a:graphicFrameLocks noChangeAspect="1"/>
            </p:cNvGraphicFramePr>
            <p:nvPr/>
          </p:nvGraphicFramePr>
          <p:xfrm>
            <a:off x="2544" y="3412"/>
            <a:ext cx="4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" name="Equation" r:id="rId32" imgW="723586" imgH="317362" progId="Equation.3">
                    <p:embed/>
                  </p:oleObj>
                </mc:Choice>
                <mc:Fallback>
                  <p:oleObj name="Equation" r:id="rId32" imgW="723586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412"/>
                          <a:ext cx="45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47"/>
          <p:cNvSpPr txBox="1">
            <a:spLocks noChangeArrowheads="1"/>
          </p:cNvSpPr>
          <p:nvPr/>
        </p:nvSpPr>
        <p:spPr bwMode="auto">
          <a:xfrm>
            <a:off x="7596188" y="2204864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DE32D6"/>
                </a:solidFill>
              </a:rPr>
              <a:t>集中</a:t>
            </a:r>
          </a:p>
        </p:txBody>
      </p:sp>
      <p:sp>
        <p:nvSpPr>
          <p:cNvPr id="38" name="Text Box 48"/>
          <p:cNvSpPr txBox="1">
            <a:spLocks noChangeArrowheads="1"/>
          </p:cNvSpPr>
          <p:nvPr/>
        </p:nvSpPr>
        <p:spPr bwMode="auto">
          <a:xfrm>
            <a:off x="7678738" y="3357389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DE32D6"/>
                </a:solidFill>
              </a:rPr>
              <a:t>分散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4800" y="29750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611560" y="4840560"/>
            <a:ext cx="6840760" cy="67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FF0000"/>
                </a:solidFill>
              </a:rPr>
              <a:t>方差</a:t>
            </a:r>
            <a:r>
              <a:rPr lang="zh-CN" altLang="en-US" dirty="0" smtClean="0"/>
              <a:t>来反映随机变量取值的离散程度。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44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7" grpId="0"/>
      <p:bldP spid="38" grpId="0"/>
      <p:bldP spid="3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方差的引入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36712"/>
            <a:ext cx="5896644" cy="147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49" y="3262142"/>
            <a:ext cx="538076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11760" y="4725144"/>
                <a:ext cx="5040560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/>
                  <a:t>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dirty="0" smtClean="0"/>
                  <a:t>定义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离散型随机变量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sz="3200" dirty="0" smtClean="0"/>
                  <a:t>的方差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725144"/>
                <a:ext cx="5040560" cy="1101135"/>
              </a:xfrm>
              <a:prstGeom prst="rect">
                <a:avLst/>
              </a:prstGeom>
              <a:blipFill rotWithShape="1">
                <a:blip r:embed="rId4"/>
                <a:stretch>
                  <a:fillRect l="-3148" t="-6077" b="-16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95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是一个随机变量，若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存在，则称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方差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(variance)</a:t>
                </a:r>
                <a:r>
                  <a:rPr lang="zh-CN" altLang="en-US" dirty="0" smtClean="0"/>
                  <a:t>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或者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/>
                      </a:rPr>
                      <m:t>𝐕𝐚𝐫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dirty="0" smtClean="0"/>
                  <a:t>，即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𝐕𝐚𝐫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rad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标准差</a:t>
                </a:r>
                <a:r>
                  <a:rPr lang="zh-CN" altLang="en-US" dirty="0" smtClean="0"/>
                  <a:t>或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均方差（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standard deviation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）</a:t>
                </a:r>
                <a:r>
                  <a:rPr lang="zh-CN" altLang="en-US" dirty="0" smtClean="0"/>
                  <a:t>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方差的简便计算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3140968"/>
            <a:ext cx="7910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证：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55776" y="1772816"/>
                <a:ext cx="4032448" cy="57868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8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772816"/>
                <a:ext cx="4032448" cy="5786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03648" y="3140968"/>
                <a:ext cx="6552728" cy="1812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−2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⋅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140968"/>
                <a:ext cx="6552728" cy="18120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37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7330</TotalTime>
  <Words>585</Words>
  <Application>Microsoft Office PowerPoint</Application>
  <PresentationFormat>全屏显示(4:3)</PresentationFormat>
  <Paragraphs>170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Tw Cen MT</vt:lpstr>
      <vt:lpstr>华文仿宋</vt:lpstr>
      <vt:lpstr>宋体</vt:lpstr>
      <vt:lpstr>Calibri</vt:lpstr>
      <vt:lpstr>Cambria Math</vt:lpstr>
      <vt:lpstr>Times New Roman</vt:lpstr>
      <vt:lpstr>Wingdings</vt:lpstr>
      <vt:lpstr>Wingdings 2</vt:lpstr>
      <vt:lpstr>中性</vt:lpstr>
      <vt:lpstr>Equation</vt:lpstr>
      <vt:lpstr>方差</vt:lpstr>
      <vt:lpstr>克服均值/期望的局限</vt:lpstr>
      <vt:lpstr>马尔可夫不等式</vt:lpstr>
      <vt:lpstr>例</vt:lpstr>
      <vt:lpstr>马尔可夫不等式的推广</vt:lpstr>
      <vt:lpstr>方差的引入</vt:lpstr>
      <vt:lpstr>方差的引入</vt:lpstr>
      <vt:lpstr>方差的定义</vt:lpstr>
      <vt:lpstr>方差的简便计算</vt:lpstr>
      <vt:lpstr>例</vt:lpstr>
      <vt:lpstr>方差的性质</vt:lpstr>
      <vt:lpstr>协方差</vt:lpstr>
      <vt:lpstr>协方差的基本性质</vt:lpstr>
      <vt:lpstr>协方差的性质</vt:lpstr>
      <vt:lpstr>随机变量和的方差</vt:lpstr>
      <vt:lpstr>切比雪夫(Chebyshev)不等式</vt:lpstr>
      <vt:lpstr>例</vt:lpstr>
      <vt:lpstr>切比雪夫不等式的应用</vt:lpstr>
      <vt:lpstr>典型离散分布的方差</vt:lpstr>
      <vt:lpstr>典型离散分布的方差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387</cp:revision>
  <dcterms:created xsi:type="dcterms:W3CDTF">2016-02-22T01:45:17Z</dcterms:created>
  <dcterms:modified xsi:type="dcterms:W3CDTF">2017-10-12T14:34:02Z</dcterms:modified>
</cp:coreProperties>
</file>